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Default Extension="wav" ContentType="audio/wav"/>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95"/>
  </p:notesMasterIdLst>
  <p:sldIdLst>
    <p:sldId id="256" r:id="rId2"/>
    <p:sldId id="258" r:id="rId3"/>
    <p:sldId id="278" r:id="rId4"/>
    <p:sldId id="259" r:id="rId5"/>
    <p:sldId id="340" r:id="rId6"/>
    <p:sldId id="257" r:id="rId7"/>
    <p:sldId id="268" r:id="rId8"/>
    <p:sldId id="269" r:id="rId9"/>
    <p:sldId id="270" r:id="rId10"/>
    <p:sldId id="271" r:id="rId11"/>
    <p:sldId id="272" r:id="rId12"/>
    <p:sldId id="300" r:id="rId13"/>
    <p:sldId id="273" r:id="rId14"/>
    <p:sldId id="277" r:id="rId15"/>
    <p:sldId id="279" r:id="rId16"/>
    <p:sldId id="280" r:id="rId17"/>
    <p:sldId id="370" r:id="rId18"/>
    <p:sldId id="371" r:id="rId19"/>
    <p:sldId id="282" r:id="rId20"/>
    <p:sldId id="288" r:id="rId21"/>
    <p:sldId id="289" r:id="rId22"/>
    <p:sldId id="339" r:id="rId23"/>
    <p:sldId id="260" r:id="rId24"/>
    <p:sldId id="261" r:id="rId25"/>
    <p:sldId id="262" r:id="rId26"/>
    <p:sldId id="263" r:id="rId27"/>
    <p:sldId id="264" r:id="rId28"/>
    <p:sldId id="265" r:id="rId29"/>
    <p:sldId id="266" r:id="rId30"/>
    <p:sldId id="267" r:id="rId31"/>
    <p:sldId id="341"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34" r:id="rId50"/>
    <p:sldId id="335" r:id="rId51"/>
    <p:sldId id="336" r:id="rId52"/>
    <p:sldId id="337" r:id="rId53"/>
    <p:sldId id="338" r:id="rId54"/>
    <p:sldId id="333" r:id="rId55"/>
    <p:sldId id="346" r:id="rId56"/>
    <p:sldId id="347" r:id="rId57"/>
    <p:sldId id="348" r:id="rId58"/>
    <p:sldId id="349" r:id="rId59"/>
    <p:sldId id="350" r:id="rId60"/>
    <p:sldId id="352" r:id="rId61"/>
    <p:sldId id="353" r:id="rId62"/>
    <p:sldId id="354" r:id="rId63"/>
    <p:sldId id="332" r:id="rId64"/>
    <p:sldId id="331" r:id="rId65"/>
    <p:sldId id="330" r:id="rId66"/>
    <p:sldId id="329" r:id="rId67"/>
    <p:sldId id="328" r:id="rId68"/>
    <p:sldId id="327" r:id="rId69"/>
    <p:sldId id="344" r:id="rId70"/>
    <p:sldId id="345" r:id="rId71"/>
    <p:sldId id="326" r:id="rId72"/>
    <p:sldId id="355" r:id="rId73"/>
    <p:sldId id="357" r:id="rId74"/>
    <p:sldId id="325" r:id="rId75"/>
    <p:sldId id="324" r:id="rId76"/>
    <p:sldId id="323" r:id="rId77"/>
    <p:sldId id="322" r:id="rId78"/>
    <p:sldId id="321" r:id="rId79"/>
    <p:sldId id="320" r:id="rId80"/>
    <p:sldId id="343" r:id="rId81"/>
    <p:sldId id="359" r:id="rId82"/>
    <p:sldId id="358" r:id="rId83"/>
    <p:sldId id="319" r:id="rId84"/>
    <p:sldId id="318" r:id="rId85"/>
    <p:sldId id="360" r:id="rId86"/>
    <p:sldId id="361" r:id="rId87"/>
    <p:sldId id="362" r:id="rId88"/>
    <p:sldId id="363" r:id="rId89"/>
    <p:sldId id="366" r:id="rId90"/>
    <p:sldId id="365" r:id="rId91"/>
    <p:sldId id="367" r:id="rId92"/>
    <p:sldId id="368" r:id="rId93"/>
    <p:sldId id="369" r:id="rId94"/>
  </p:sldIdLst>
  <p:sldSz cx="9144000" cy="6858000" type="screen4x3"/>
  <p:notesSz cx="7667625" cy="11039475"/>
  <p:defaultTextStyle>
    <a:defPPr>
      <a:defRPr lang="de-DE"/>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0099"/>
    <a:srgbClr val="CC66FF"/>
    <a:srgbClr val="003366"/>
    <a:srgbClr val="3366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4" d="100"/>
          <a:sy n="134" d="100"/>
        </p:scale>
        <p:origin x="-954" y="-1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20.xml"/><Relationship Id="rId18" Type="http://schemas.openxmlformats.org/officeDocument/2006/relationships/slide" Target="slides/slide31.xml"/><Relationship Id="rId26" Type="http://schemas.openxmlformats.org/officeDocument/2006/relationships/slide" Target="slides/slide50.xml"/><Relationship Id="rId39" Type="http://schemas.openxmlformats.org/officeDocument/2006/relationships/slide" Target="slides/slide66.xml"/><Relationship Id="rId3" Type="http://schemas.openxmlformats.org/officeDocument/2006/relationships/slide" Target="slides/slide4.xml"/><Relationship Id="rId21" Type="http://schemas.openxmlformats.org/officeDocument/2006/relationships/slide" Target="slides/slide38.xml"/><Relationship Id="rId34" Type="http://schemas.openxmlformats.org/officeDocument/2006/relationships/slide" Target="slides/slide61.xml"/><Relationship Id="rId42" Type="http://schemas.openxmlformats.org/officeDocument/2006/relationships/slide" Target="slides/slide71.xml"/><Relationship Id="rId47" Type="http://schemas.openxmlformats.org/officeDocument/2006/relationships/slide" Target="slides/slide78.xml"/><Relationship Id="rId50" Type="http://schemas.openxmlformats.org/officeDocument/2006/relationships/slide" Target="slides/slide84.xml"/><Relationship Id="rId7" Type="http://schemas.openxmlformats.org/officeDocument/2006/relationships/slide" Target="slides/slide8.xml"/><Relationship Id="rId12" Type="http://schemas.openxmlformats.org/officeDocument/2006/relationships/slide" Target="slides/slide19.xml"/><Relationship Id="rId17" Type="http://schemas.openxmlformats.org/officeDocument/2006/relationships/slide" Target="slides/slide30.xml"/><Relationship Id="rId25" Type="http://schemas.openxmlformats.org/officeDocument/2006/relationships/slide" Target="slides/slide49.xml"/><Relationship Id="rId33" Type="http://schemas.openxmlformats.org/officeDocument/2006/relationships/slide" Target="slides/slide60.xml"/><Relationship Id="rId38" Type="http://schemas.openxmlformats.org/officeDocument/2006/relationships/slide" Target="slides/slide65.xml"/><Relationship Id="rId46" Type="http://schemas.openxmlformats.org/officeDocument/2006/relationships/slide" Target="slides/slide77.xml"/><Relationship Id="rId2" Type="http://schemas.openxmlformats.org/officeDocument/2006/relationships/slide" Target="slides/slide3.xml"/><Relationship Id="rId16" Type="http://schemas.openxmlformats.org/officeDocument/2006/relationships/slide" Target="slides/slide29.xml"/><Relationship Id="rId20" Type="http://schemas.openxmlformats.org/officeDocument/2006/relationships/slide" Target="slides/slide33.xml"/><Relationship Id="rId29" Type="http://schemas.openxmlformats.org/officeDocument/2006/relationships/slide" Target="slides/slide56.xml"/><Relationship Id="rId41" Type="http://schemas.openxmlformats.org/officeDocument/2006/relationships/slide" Target="slides/slide68.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6.xml"/><Relationship Id="rId24" Type="http://schemas.openxmlformats.org/officeDocument/2006/relationships/slide" Target="slides/slide46.xml"/><Relationship Id="rId32" Type="http://schemas.openxmlformats.org/officeDocument/2006/relationships/slide" Target="slides/slide59.xml"/><Relationship Id="rId37" Type="http://schemas.openxmlformats.org/officeDocument/2006/relationships/slide" Target="slides/slide64.xml"/><Relationship Id="rId40" Type="http://schemas.openxmlformats.org/officeDocument/2006/relationships/slide" Target="slides/slide67.xml"/><Relationship Id="rId45" Type="http://schemas.openxmlformats.org/officeDocument/2006/relationships/slide" Target="slides/slide76.xml"/><Relationship Id="rId5" Type="http://schemas.openxmlformats.org/officeDocument/2006/relationships/slide" Target="slides/slide6.xml"/><Relationship Id="rId15" Type="http://schemas.openxmlformats.org/officeDocument/2006/relationships/slide" Target="slides/slide22.xml"/><Relationship Id="rId23" Type="http://schemas.openxmlformats.org/officeDocument/2006/relationships/slide" Target="slides/slide40.xml"/><Relationship Id="rId28" Type="http://schemas.openxmlformats.org/officeDocument/2006/relationships/slide" Target="slides/slide55.xml"/><Relationship Id="rId36" Type="http://schemas.openxmlformats.org/officeDocument/2006/relationships/slide" Target="slides/slide63.xml"/><Relationship Id="rId49" Type="http://schemas.openxmlformats.org/officeDocument/2006/relationships/slide" Target="slides/slide83.xml"/><Relationship Id="rId10" Type="http://schemas.openxmlformats.org/officeDocument/2006/relationships/slide" Target="slides/slide15.xml"/><Relationship Id="rId19" Type="http://schemas.openxmlformats.org/officeDocument/2006/relationships/slide" Target="slides/slide32.xml"/><Relationship Id="rId31" Type="http://schemas.openxmlformats.org/officeDocument/2006/relationships/slide" Target="slides/slide58.xml"/><Relationship Id="rId44" Type="http://schemas.openxmlformats.org/officeDocument/2006/relationships/slide" Target="slides/slide75.xml"/><Relationship Id="rId4" Type="http://schemas.openxmlformats.org/officeDocument/2006/relationships/slide" Target="slides/slide5.xml"/><Relationship Id="rId9" Type="http://schemas.openxmlformats.org/officeDocument/2006/relationships/slide" Target="slides/slide14.xml"/><Relationship Id="rId14" Type="http://schemas.openxmlformats.org/officeDocument/2006/relationships/slide" Target="slides/slide21.xml"/><Relationship Id="rId22" Type="http://schemas.openxmlformats.org/officeDocument/2006/relationships/slide" Target="slides/slide39.xml"/><Relationship Id="rId27" Type="http://schemas.openxmlformats.org/officeDocument/2006/relationships/slide" Target="slides/slide54.xml"/><Relationship Id="rId30" Type="http://schemas.openxmlformats.org/officeDocument/2006/relationships/slide" Target="slides/slide57.xml"/><Relationship Id="rId35" Type="http://schemas.openxmlformats.org/officeDocument/2006/relationships/slide" Target="slides/slide62.xml"/><Relationship Id="rId43" Type="http://schemas.openxmlformats.org/officeDocument/2006/relationships/slide" Target="slides/slide74.xml"/><Relationship Id="rId48" Type="http://schemas.openxmlformats.org/officeDocument/2006/relationships/slide" Target="slides/slide79.xml"/><Relationship Id="rId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14300"/>
            <a:ext cx="1031875" cy="320675"/>
          </a:xfrm>
          <a:prstGeom prst="rect">
            <a:avLst/>
          </a:prstGeom>
          <a:noFill/>
          <a:ln w="57150">
            <a:noFill/>
            <a:miter lim="800000"/>
            <a:headEnd/>
            <a:tailEnd/>
          </a:ln>
          <a:effectLst/>
        </p:spPr>
        <p:txBody>
          <a:bodyPr vert="horz" wrap="none" lIns="106893" tIns="53447" rIns="106893" bIns="53447" numCol="1" anchor="ctr" anchorCtr="0" compatLnSpc="1">
            <a:prstTxWarp prst="textNoShape">
              <a:avLst/>
            </a:prstTxWarp>
            <a:spAutoFit/>
          </a:bodyPr>
          <a:lstStyle>
            <a:lvl1pPr algn="l" defTabSz="1068388">
              <a:defRPr sz="1400">
                <a:latin typeface="Times New Roman" pitchFamily="18" charset="0"/>
              </a:defRPr>
            </a:lvl1pPr>
          </a:lstStyle>
          <a:p>
            <a:endParaRPr lang="de-DE"/>
          </a:p>
        </p:txBody>
      </p:sp>
      <p:sp>
        <p:nvSpPr>
          <p:cNvPr id="10243" name="Rectangle 3"/>
          <p:cNvSpPr>
            <a:spLocks noGrp="1" noChangeArrowheads="1"/>
          </p:cNvSpPr>
          <p:nvPr>
            <p:ph type="dt" idx="1"/>
          </p:nvPr>
        </p:nvSpPr>
        <p:spPr bwMode="auto">
          <a:xfrm>
            <a:off x="6270625" y="114300"/>
            <a:ext cx="1397000" cy="320675"/>
          </a:xfrm>
          <a:prstGeom prst="rect">
            <a:avLst/>
          </a:prstGeom>
          <a:noFill/>
          <a:ln w="57150">
            <a:noFill/>
            <a:miter lim="800000"/>
            <a:headEnd/>
            <a:tailEnd/>
          </a:ln>
          <a:effectLst/>
        </p:spPr>
        <p:txBody>
          <a:bodyPr vert="horz" wrap="none" lIns="106893" tIns="53447" rIns="106893" bIns="53447" numCol="1" anchor="ctr" anchorCtr="0" compatLnSpc="1">
            <a:prstTxWarp prst="textNoShape">
              <a:avLst/>
            </a:prstTxWarp>
            <a:spAutoFit/>
          </a:bodyPr>
          <a:lstStyle>
            <a:lvl1pPr algn="r" defTabSz="1068388">
              <a:defRPr sz="1400">
                <a:latin typeface="Times New Roman" pitchFamily="18" charset="0"/>
              </a:defRPr>
            </a:lvl1pPr>
          </a:lstStyle>
          <a:p>
            <a:endParaRPr lang="de-DE"/>
          </a:p>
        </p:txBody>
      </p:sp>
      <p:sp>
        <p:nvSpPr>
          <p:cNvPr id="10244" name="Rectangle 4"/>
          <p:cNvSpPr>
            <a:spLocks noChangeArrowheads="1" noTextEdit="1"/>
          </p:cNvSpPr>
          <p:nvPr>
            <p:ph type="sldImg" idx="2"/>
          </p:nvPr>
        </p:nvSpPr>
        <p:spPr bwMode="auto">
          <a:xfrm>
            <a:off x="1074738" y="828675"/>
            <a:ext cx="5518150" cy="413861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1022350" y="7105650"/>
            <a:ext cx="4038600" cy="1243013"/>
          </a:xfrm>
          <a:prstGeom prst="rect">
            <a:avLst/>
          </a:prstGeom>
          <a:noFill/>
          <a:ln w="57150">
            <a:noFill/>
            <a:miter lim="800000"/>
            <a:headEnd/>
            <a:tailEnd/>
          </a:ln>
          <a:effectLst/>
        </p:spPr>
        <p:txBody>
          <a:bodyPr vert="horz" wrap="none" lIns="106893" tIns="53447" rIns="106893" bIns="53447" numCol="1" anchor="ctr" anchorCtr="0" compatLnSpc="1">
            <a:prstTxWarp prst="textNoShape">
              <a:avLst/>
            </a:prstTxWarp>
            <a:spAutoFit/>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46" name="Rectangle 6"/>
          <p:cNvSpPr>
            <a:spLocks noGrp="1" noChangeArrowheads="1"/>
          </p:cNvSpPr>
          <p:nvPr>
            <p:ph type="ftr" sz="quarter" idx="4"/>
          </p:nvPr>
        </p:nvSpPr>
        <p:spPr bwMode="auto">
          <a:xfrm>
            <a:off x="0" y="10718800"/>
            <a:ext cx="942975" cy="320675"/>
          </a:xfrm>
          <a:prstGeom prst="rect">
            <a:avLst/>
          </a:prstGeom>
          <a:noFill/>
          <a:ln w="57150">
            <a:noFill/>
            <a:miter lim="800000"/>
            <a:headEnd/>
            <a:tailEnd/>
          </a:ln>
          <a:effectLst/>
        </p:spPr>
        <p:txBody>
          <a:bodyPr vert="horz" wrap="none" lIns="106893" tIns="53447" rIns="106893" bIns="53447" numCol="1" anchor="b" anchorCtr="0" compatLnSpc="1">
            <a:prstTxWarp prst="textNoShape">
              <a:avLst/>
            </a:prstTxWarp>
            <a:spAutoFit/>
          </a:bodyPr>
          <a:lstStyle>
            <a:lvl1pPr algn="l" defTabSz="1068388">
              <a:defRPr sz="1400">
                <a:latin typeface="Times New Roman" pitchFamily="18" charset="0"/>
              </a:defRPr>
            </a:lvl1pPr>
          </a:lstStyle>
          <a:p>
            <a:endParaRPr lang="de-DE"/>
          </a:p>
        </p:txBody>
      </p:sp>
      <p:sp>
        <p:nvSpPr>
          <p:cNvPr id="10247" name="Rectangle 7"/>
          <p:cNvSpPr>
            <a:spLocks noGrp="1" noChangeArrowheads="1"/>
          </p:cNvSpPr>
          <p:nvPr>
            <p:ph type="sldNum" sz="quarter" idx="5"/>
          </p:nvPr>
        </p:nvSpPr>
        <p:spPr bwMode="auto">
          <a:xfrm>
            <a:off x="7105650" y="10718800"/>
            <a:ext cx="561975" cy="320675"/>
          </a:xfrm>
          <a:prstGeom prst="rect">
            <a:avLst/>
          </a:prstGeom>
          <a:noFill/>
          <a:ln w="57150">
            <a:noFill/>
            <a:miter lim="800000"/>
            <a:headEnd/>
            <a:tailEnd/>
          </a:ln>
          <a:effectLst/>
        </p:spPr>
        <p:txBody>
          <a:bodyPr vert="horz" wrap="none" lIns="106893" tIns="53447" rIns="106893" bIns="53447" numCol="1" anchor="b" anchorCtr="0" compatLnSpc="1">
            <a:prstTxWarp prst="textNoShape">
              <a:avLst/>
            </a:prstTxWarp>
            <a:spAutoFit/>
          </a:bodyPr>
          <a:lstStyle>
            <a:lvl1pPr algn="r" defTabSz="1068388">
              <a:defRPr sz="1400">
                <a:latin typeface="Times New Roman" pitchFamily="18" charset="0"/>
              </a:defRPr>
            </a:lvl1pPr>
          </a:lstStyle>
          <a:p>
            <a:fld id="{12D487A0-016F-4FA7-8FCD-0B863CF25E27}"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a:xfrm>
            <a:off x="7361983" y="10716094"/>
            <a:ext cx="305642" cy="323381"/>
          </a:xfrm>
        </p:spPr>
        <p:txBody>
          <a:bodyPr/>
          <a:lstStyle/>
          <a:p>
            <a:pPr>
              <a:defRPr/>
            </a:pPr>
            <a:fld id="{50BE81E9-F799-4DD6-8914-6048A40F86F0}"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a:xfrm>
            <a:off x="7361983" y="10716094"/>
            <a:ext cx="305642" cy="323381"/>
          </a:xfrm>
        </p:spPr>
        <p:txBody>
          <a:bodyPr/>
          <a:lstStyle/>
          <a:p>
            <a:pPr>
              <a:defRPr/>
            </a:pPr>
            <a:fld id="{50BE81E9-F799-4DD6-8914-6048A40F86F0}"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51</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55</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56</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57</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58</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59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a:t>
            </a:fld>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60</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61</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62</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64</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65</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66</a:t>
            </a:fld>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67</a:t>
            </a:fld>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68</a:t>
            </a:fld>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69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a:t>
            </a:fld>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70</a:t>
            </a:fld>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71</a:t>
            </a:fld>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72</a:t>
            </a:fld>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73</a:t>
            </a:fld>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74</a:t>
            </a:fld>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75</a:t>
            </a:fld>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76</a:t>
            </a:fld>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77</a:t>
            </a:fld>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78</a:t>
            </a:fld>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79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a:t>
            </a:fld>
            <a:endParaRPr lang="de-D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80</a:t>
            </a:fld>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81</a:t>
            </a:fld>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82</a:t>
            </a:fld>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83</a:t>
            </a:fld>
            <a:endParaRPr lang="de-D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84</a:t>
            </a:fld>
            <a:endParaRPr lang="de-D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85</a:t>
            </a:fld>
            <a:endParaRPr lang="de-D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86</a:t>
            </a:fld>
            <a:endParaRPr lang="de-D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87</a:t>
            </a:fld>
            <a:endParaRPr lang="de-D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88</a:t>
            </a:fld>
            <a:endParaRPr lang="de-D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89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9</a:t>
            </a:fld>
            <a:endParaRPr lang="de-D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90</a:t>
            </a:fld>
            <a:endParaRPr lang="de-D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91</a:t>
            </a:fld>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92</a:t>
            </a:fld>
            <a:endParaRPr lang="de-D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2D487A0-016F-4FA7-8FCD-0B863CF25E27}" type="slidenum">
              <a:rPr lang="de-DE" smtClean="0"/>
              <a:pPr/>
              <a:t>93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914400" y="685800"/>
            <a:ext cx="7721600" cy="1143000"/>
          </a:xfrm>
        </p:spPr>
        <p:txBody>
          <a:bodyPr/>
          <a:lstStyle>
            <a:lvl1pPr>
              <a:defRPr sz="2800"/>
            </a:lvl1pPr>
          </a:lstStyle>
          <a:p>
            <a:r>
              <a:rPr lang="en-US"/>
              <a:t>Hier klicken, um Master-Titelformat zu bearbeiten.</a:t>
            </a:r>
          </a:p>
        </p:txBody>
      </p:sp>
      <p:sp>
        <p:nvSpPr>
          <p:cNvPr id="231427" name="Rectangle 3"/>
          <p:cNvSpPr>
            <a:spLocks noGrp="1" noChangeArrowheads="1"/>
          </p:cNvSpPr>
          <p:nvPr>
            <p:ph type="subTitle" idx="1"/>
          </p:nvPr>
        </p:nvSpPr>
        <p:spPr>
          <a:xfrm>
            <a:off x="2133600" y="3886200"/>
            <a:ext cx="6400800" cy="1771650"/>
          </a:xfrm>
        </p:spPr>
        <p:txBody>
          <a:bodyPr/>
          <a:lstStyle>
            <a:lvl1pPr marL="0" indent="0">
              <a:buFont typeface="Webdings" pitchFamily="18" charset="2"/>
              <a:buNone/>
              <a:defRPr>
                <a:latin typeface="Arial Black" pitchFamily="34" charset="0"/>
              </a:defRPr>
            </a:lvl1pPr>
          </a:lstStyle>
          <a:p>
            <a:r>
              <a:rPr lang="en-US"/>
              <a:t>Hier klicken, um Master-Untertitelformat zu bearbeiten.</a:t>
            </a:r>
          </a:p>
        </p:txBody>
      </p:sp>
      <p:sp>
        <p:nvSpPr>
          <p:cNvPr id="231428" name="Rectangle 4"/>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67B7D721-E047-48EE-89A0-FFDEA58A4111}" type="slidenum">
              <a:rPr lang="en-US"/>
              <a:pPr/>
              <a:t>‹Nr.›</a:t>
            </a:fld>
            <a:endParaRPr lang="en-US"/>
          </a:p>
        </p:txBody>
      </p:sp>
      <p:pic>
        <p:nvPicPr>
          <p:cNvPr id="231429" name="Picture 5"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457200" y="1828800"/>
            <a:ext cx="8229600" cy="152400"/>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8E78CFC3-4BDB-4D83-91DA-C174C9FC2BDB}" type="slidenum">
              <a:rPr lang="en-US"/>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0"/>
            <a:ext cx="2286000" cy="6858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6705600" cy="6858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F7795CF0-0835-4746-8F0F-BFE9ABF69F86}" type="slidenum">
              <a:rPr lang="en-US"/>
              <a:pPr/>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ADD6CC01-E2F2-462A-9BF1-C7648B66936A}" type="slidenum">
              <a:rPr lang="en-US"/>
              <a:pPr/>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03CEE5D7-0398-4EFF-998E-A02285E4C75F}" type="slidenum">
              <a:rPr lang="en-US"/>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5930B87A-981B-46B2-9369-09782CCD0CF3}" type="slidenum">
              <a:rPr lang="en-US"/>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p>
        </p:txBody>
      </p:sp>
      <p:sp>
        <p:nvSpPr>
          <p:cNvPr id="8" name="Fußzeilenplatzhalter 7"/>
          <p:cNvSpPr>
            <a:spLocks noGrp="1"/>
          </p:cNvSpPr>
          <p:nvPr>
            <p:ph type="ftr" sz="quarter" idx="11"/>
          </p:nvPr>
        </p:nvSpPr>
        <p:spPr/>
        <p:txBody>
          <a:bodyPr/>
          <a:lstStyle>
            <a:lvl1pPr>
              <a:defRPr/>
            </a:lvl1pPr>
          </a:lstStyle>
          <a:p>
            <a:endParaRPr lang="en-US"/>
          </a:p>
        </p:txBody>
      </p:sp>
      <p:sp>
        <p:nvSpPr>
          <p:cNvPr id="9" name="Foliennummernplatzhalter 8"/>
          <p:cNvSpPr>
            <a:spLocks noGrp="1"/>
          </p:cNvSpPr>
          <p:nvPr>
            <p:ph type="sldNum" sz="quarter" idx="12"/>
          </p:nvPr>
        </p:nvSpPr>
        <p:spPr/>
        <p:txBody>
          <a:bodyPr/>
          <a:lstStyle>
            <a:lvl1pPr>
              <a:defRPr/>
            </a:lvl1pPr>
          </a:lstStyle>
          <a:p>
            <a:fld id="{4FAD9742-3A72-4010-B5AC-A6D43D8D47EE}" type="slidenum">
              <a:rPr lang="en-US"/>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p>
        </p:txBody>
      </p:sp>
      <p:sp>
        <p:nvSpPr>
          <p:cNvPr id="4" name="Fußzeilenplatzhalter 3"/>
          <p:cNvSpPr>
            <a:spLocks noGrp="1"/>
          </p:cNvSpPr>
          <p:nvPr>
            <p:ph type="ftr" sz="quarter" idx="11"/>
          </p:nvPr>
        </p:nvSpPr>
        <p:spPr/>
        <p:txBody>
          <a:bodyPr/>
          <a:lstStyle>
            <a:lvl1pPr>
              <a:defRPr/>
            </a:lvl1pPr>
          </a:lstStyle>
          <a:p>
            <a:endParaRPr lang="en-US"/>
          </a:p>
        </p:txBody>
      </p:sp>
      <p:sp>
        <p:nvSpPr>
          <p:cNvPr id="5" name="Foliennummernplatzhalter 4"/>
          <p:cNvSpPr>
            <a:spLocks noGrp="1"/>
          </p:cNvSpPr>
          <p:nvPr>
            <p:ph type="sldNum" sz="quarter" idx="12"/>
          </p:nvPr>
        </p:nvSpPr>
        <p:spPr/>
        <p:txBody>
          <a:bodyPr/>
          <a:lstStyle>
            <a:lvl1pPr>
              <a:defRPr/>
            </a:lvl1pPr>
          </a:lstStyle>
          <a:p>
            <a:fld id="{323828D7-C820-4D77-BB65-37CAA1A16C0B}" type="slidenum">
              <a:rPr lang="en-US"/>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p>
        </p:txBody>
      </p:sp>
      <p:sp>
        <p:nvSpPr>
          <p:cNvPr id="3" name="Fußzeilenplatzhalter 2"/>
          <p:cNvSpPr>
            <a:spLocks noGrp="1"/>
          </p:cNvSpPr>
          <p:nvPr>
            <p:ph type="ftr" sz="quarter" idx="11"/>
          </p:nvPr>
        </p:nvSpPr>
        <p:spPr/>
        <p:txBody>
          <a:bodyPr/>
          <a:lstStyle>
            <a:lvl1pPr>
              <a:defRPr/>
            </a:lvl1pPr>
          </a:lstStyle>
          <a:p>
            <a:endParaRPr lang="en-US"/>
          </a:p>
        </p:txBody>
      </p:sp>
      <p:sp>
        <p:nvSpPr>
          <p:cNvPr id="4" name="Foliennummernplatzhalter 3"/>
          <p:cNvSpPr>
            <a:spLocks noGrp="1"/>
          </p:cNvSpPr>
          <p:nvPr>
            <p:ph type="sldNum" sz="quarter" idx="12"/>
          </p:nvPr>
        </p:nvSpPr>
        <p:spPr/>
        <p:txBody>
          <a:bodyPr/>
          <a:lstStyle>
            <a:lvl1pPr>
              <a:defRPr/>
            </a:lvl1pPr>
          </a:lstStyle>
          <a:p>
            <a:fld id="{C24C876E-6B4C-491E-A547-CA2B8A6DE0F9}" type="slidenum">
              <a:rPr lang="en-US"/>
              <a:pPr/>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18D95F1A-5272-4757-8D5E-7CB2AA294FF6}" type="slidenum">
              <a:rPr lang="en-US"/>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4DA52E42-9283-467E-9268-AE26C1AC6B6E}" type="slidenum">
              <a:rPr lang="en-US"/>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Hier klicken, um Master-Titelformat zu bearbeiten.</a:t>
            </a:r>
          </a:p>
        </p:txBody>
      </p:sp>
      <p:sp>
        <p:nvSpPr>
          <p:cNvPr id="230403" name="Rectangle 3"/>
          <p:cNvSpPr>
            <a:spLocks noGrp="1" noChangeArrowheads="1"/>
          </p:cNvSpPr>
          <p:nvPr>
            <p:ph type="body" idx="1"/>
          </p:nvPr>
        </p:nvSpPr>
        <p:spPr bwMode="auto">
          <a:xfrm>
            <a:off x="0" y="121920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30404" name="Rectangle 4"/>
          <p:cNvSpPr>
            <a:spLocks noGrp="1" noChangeArrowheads="1"/>
          </p:cNvSpPr>
          <p:nvPr>
            <p:ph type="dt" sz="half" idx="2"/>
          </p:nvPr>
        </p:nvSpPr>
        <p:spPr bwMode="auto">
          <a:xfrm>
            <a:off x="0" y="6400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rgbClr val="CC66FF"/>
                </a:solidFill>
              </a:defRPr>
            </a:lvl1pPr>
          </a:lstStyle>
          <a:p>
            <a:endParaRPr lang="en-US"/>
          </a:p>
        </p:txBody>
      </p:sp>
      <p:sp>
        <p:nvSpPr>
          <p:cNvPr id="230405" name="Rectangle 5"/>
          <p:cNvSpPr>
            <a:spLocks noGrp="1" noChangeArrowheads="1"/>
          </p:cNvSpPr>
          <p:nvPr>
            <p:ph type="ftr" sz="quarter" idx="3"/>
          </p:nvPr>
        </p:nvSpPr>
        <p:spPr bwMode="auto">
          <a:xfrm>
            <a:off x="3124200" y="6400800"/>
            <a:ext cx="358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CC66FF"/>
                </a:solidFill>
              </a:defRPr>
            </a:lvl1pPr>
          </a:lstStyle>
          <a:p>
            <a:endParaRPr lang="en-US"/>
          </a:p>
        </p:txBody>
      </p:sp>
      <p:sp>
        <p:nvSpPr>
          <p:cNvPr id="230406"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CC66FF"/>
                </a:solidFill>
              </a:defRPr>
            </a:lvl1pPr>
          </a:lstStyle>
          <a:p>
            <a:fld id="{BD76DF64-56D9-474A-9142-229C45D22E12}"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defRPr>
      </a:lvl2pPr>
      <a:lvl3pPr algn="l" rtl="0" eaLnBrk="0" fontAlgn="base" hangingPunct="0">
        <a:spcBef>
          <a:spcPct val="0"/>
        </a:spcBef>
        <a:spcAft>
          <a:spcPct val="0"/>
        </a:spcAft>
        <a:defRPr kumimoji="1" sz="3600">
          <a:solidFill>
            <a:schemeClr val="tx2"/>
          </a:solidFill>
          <a:latin typeface="Arial Black" pitchFamily="34" charset="0"/>
        </a:defRPr>
      </a:lvl3pPr>
      <a:lvl4pPr algn="l" rtl="0" eaLnBrk="0" fontAlgn="base" hangingPunct="0">
        <a:spcBef>
          <a:spcPct val="0"/>
        </a:spcBef>
        <a:spcAft>
          <a:spcPct val="0"/>
        </a:spcAft>
        <a:defRPr kumimoji="1" sz="3600">
          <a:solidFill>
            <a:schemeClr val="tx2"/>
          </a:solidFill>
          <a:latin typeface="Arial Black" pitchFamily="34" charset="0"/>
        </a:defRPr>
      </a:lvl4pPr>
      <a:lvl5pPr algn="l" rtl="0" eaLnBrk="0" fontAlgn="base" hangingPunct="0">
        <a:spcBef>
          <a:spcPct val="0"/>
        </a:spcBef>
        <a:spcAft>
          <a:spcPct val="0"/>
        </a:spcAft>
        <a:defRPr kumimoji="1" sz="3600">
          <a:solidFill>
            <a:schemeClr val="tx2"/>
          </a:solidFill>
          <a:latin typeface="Arial Black" pitchFamily="34" charset="0"/>
        </a:defRPr>
      </a:lvl5pPr>
      <a:lvl6pPr marL="457200" algn="l" rtl="0" eaLnBrk="0" fontAlgn="base" hangingPunct="0">
        <a:spcBef>
          <a:spcPct val="0"/>
        </a:spcBef>
        <a:spcAft>
          <a:spcPct val="0"/>
        </a:spcAft>
        <a:defRPr kumimoji="1" sz="3600">
          <a:solidFill>
            <a:schemeClr val="tx2"/>
          </a:solidFill>
          <a:latin typeface="Arial Black" pitchFamily="34" charset="0"/>
        </a:defRPr>
      </a:lvl6pPr>
      <a:lvl7pPr marL="914400" algn="l" rtl="0" eaLnBrk="0" fontAlgn="base" hangingPunct="0">
        <a:spcBef>
          <a:spcPct val="0"/>
        </a:spcBef>
        <a:spcAft>
          <a:spcPct val="0"/>
        </a:spcAft>
        <a:defRPr kumimoji="1" sz="3600">
          <a:solidFill>
            <a:schemeClr val="tx2"/>
          </a:solidFill>
          <a:latin typeface="Arial Black" pitchFamily="34" charset="0"/>
        </a:defRPr>
      </a:lvl7pPr>
      <a:lvl8pPr marL="1371600" algn="l" rtl="0" eaLnBrk="0" fontAlgn="base" hangingPunct="0">
        <a:spcBef>
          <a:spcPct val="0"/>
        </a:spcBef>
        <a:spcAft>
          <a:spcPct val="0"/>
        </a:spcAft>
        <a:defRPr kumimoji="1" sz="3600">
          <a:solidFill>
            <a:schemeClr val="tx2"/>
          </a:solidFill>
          <a:latin typeface="Arial Black" pitchFamily="34" charset="0"/>
        </a:defRPr>
      </a:lvl8pPr>
      <a:lvl9pPr marL="1828800" algn="l" rtl="0" eaLnBrk="0" fontAlgn="base" hangingPunct="0">
        <a:spcBef>
          <a:spcPct val="0"/>
        </a:spcBef>
        <a:spcAft>
          <a:spcPct val="0"/>
        </a:spcAft>
        <a:defRPr kumimoji="1" sz="3600">
          <a:solidFill>
            <a:schemeClr val="tx2"/>
          </a:solidFill>
          <a:latin typeface="Arial Black" pitchFamily="34" charset="0"/>
        </a:defRPr>
      </a:lvl9pPr>
    </p:titleStyle>
    <p:bodyStyle>
      <a:lvl1pPr marL="342900" indent="-342900" algn="l" rtl="0" eaLnBrk="0" fontAlgn="base" hangingPunct="0">
        <a:lnSpc>
          <a:spcPct val="90000"/>
        </a:lnSpc>
        <a:spcBef>
          <a:spcPct val="20000"/>
        </a:spcBef>
        <a:spcAft>
          <a:spcPct val="0"/>
        </a:spcAft>
        <a:buClr>
          <a:schemeClr val="accent2"/>
        </a:buClr>
        <a:buFont typeface="Webdings" pitchFamily="18" charset="2"/>
        <a:buChar char="="/>
        <a:defRPr kumimoji="1" sz="24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2"/>
        </a:buClr>
        <a:buFont typeface="Webdings" pitchFamily="18" charset="2"/>
        <a:buChar char="="/>
        <a:defRPr kumimoji="1" sz="2400">
          <a:solidFill>
            <a:schemeClr val="tx1"/>
          </a:solidFill>
          <a:latin typeface="+mn-lt"/>
        </a:defRPr>
      </a:lvl2pPr>
      <a:lvl3pPr marL="11430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5pPr>
      <a:lvl6pPr marL="25146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6pPr>
      <a:lvl7pPr marL="29718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7pPr>
      <a:lvl8pPr marL="34290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8pPr>
      <a:lvl9pPr marL="38862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berkeley.edu/~brewer/cs262b-2004/PODC-keynot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iteseerx.ist.psu.edu/viewdoc/download?doi=10.1.1.20.1495&amp;rep=rep1&amp;typ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8.bin"/><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52.xml"/><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48.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wmf"/><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audio" Target="../media/audio3.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de-DE" sz="5400"/>
              <a:t>Replizierte Daten</a:t>
            </a:r>
            <a:endParaRPr lang="de-DE"/>
          </a:p>
        </p:txBody>
      </p:sp>
      <p:sp>
        <p:nvSpPr>
          <p:cNvPr id="2051" name="Rectangle 3"/>
          <p:cNvSpPr>
            <a:spLocks noGrp="1" noChangeArrowheads="1"/>
          </p:cNvSpPr>
          <p:nvPr>
            <p:ph type="subTitle" idx="1"/>
          </p:nvPr>
        </p:nvSpPr>
        <p:spPr/>
        <p:txBody>
          <a:bodyPr/>
          <a:lstStyle/>
          <a:p>
            <a:r>
              <a:rPr lang="de-DE"/>
              <a:t>Mehrbenutzersynchronisation,</a:t>
            </a:r>
          </a:p>
          <a:p>
            <a:r>
              <a:rPr lang="de-DE"/>
              <a:t>Fehlertoleranz, </a:t>
            </a:r>
          </a:p>
          <a:p>
            <a:r>
              <a:rPr lang="de-DE"/>
              <a:t>Änderungspropagation,</a:t>
            </a:r>
          </a:p>
          <a:p>
            <a:r>
              <a:rPr lang="de-DE"/>
              <a:t>Anwendungen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liennummernplatzhalter 4"/>
          <p:cNvSpPr>
            <a:spLocks noGrp="1"/>
          </p:cNvSpPr>
          <p:nvPr>
            <p:ph type="sldNum" sz="quarter" idx="12"/>
          </p:nvPr>
        </p:nvSpPr>
        <p:spPr/>
        <p:txBody>
          <a:bodyPr/>
          <a:lstStyle/>
          <a:p>
            <a:fld id="{A7CA4C46-0667-42BD-BB8C-E5786F2700B8}" type="slidenum">
              <a:rPr lang="en-US"/>
              <a:pPr/>
              <a:t>10</a:t>
            </a:fld>
            <a:endParaRPr lang="en-US"/>
          </a:p>
        </p:txBody>
      </p:sp>
      <p:sp>
        <p:nvSpPr>
          <p:cNvPr id="121858" name="Rectangle 2"/>
          <p:cNvSpPr>
            <a:spLocks noGrp="1" noChangeArrowheads="1"/>
          </p:cNvSpPr>
          <p:nvPr>
            <p:ph type="title"/>
          </p:nvPr>
        </p:nvSpPr>
        <p:spPr/>
        <p:txBody>
          <a:bodyPr/>
          <a:lstStyle/>
          <a:p>
            <a:r>
              <a:rPr lang="de-DE"/>
              <a:t>ROWA-Änderungstransaktionen</a:t>
            </a:r>
          </a:p>
        </p:txBody>
      </p:sp>
      <p:grpSp>
        <p:nvGrpSpPr>
          <p:cNvPr id="121859" name="Group 3"/>
          <p:cNvGrpSpPr>
            <a:grpSpLocks/>
          </p:cNvGrpSpPr>
          <p:nvPr/>
        </p:nvGrpSpPr>
        <p:grpSpPr bwMode="auto">
          <a:xfrm>
            <a:off x="762000" y="3276600"/>
            <a:ext cx="1752600" cy="1295400"/>
            <a:chOff x="480" y="2064"/>
            <a:chExt cx="1104" cy="816"/>
          </a:xfrm>
        </p:grpSpPr>
        <p:sp>
          <p:nvSpPr>
            <p:cNvPr id="121860" name="AutoShape 4"/>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DB1</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1861" name="Rectangle 5"/>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1862" name="Rectangle 6"/>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1863" name="Rectangle 7"/>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grpSp>
        <p:nvGrpSpPr>
          <p:cNvPr id="121864" name="Group 8"/>
          <p:cNvGrpSpPr>
            <a:grpSpLocks/>
          </p:cNvGrpSpPr>
          <p:nvPr/>
        </p:nvGrpSpPr>
        <p:grpSpPr bwMode="auto">
          <a:xfrm>
            <a:off x="3962400" y="3276600"/>
            <a:ext cx="1752600" cy="1295400"/>
            <a:chOff x="480" y="2064"/>
            <a:chExt cx="1104" cy="816"/>
          </a:xfrm>
        </p:grpSpPr>
        <p:sp>
          <p:nvSpPr>
            <p:cNvPr id="121865" name="AutoShape 9"/>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DB2</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1866" name="Rectangle 10"/>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1867" name="Rectangle 11"/>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1868" name="Rectangle 12"/>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grpSp>
        <p:nvGrpSpPr>
          <p:cNvPr id="121869" name="Group 13"/>
          <p:cNvGrpSpPr>
            <a:grpSpLocks/>
          </p:cNvGrpSpPr>
          <p:nvPr/>
        </p:nvGrpSpPr>
        <p:grpSpPr bwMode="auto">
          <a:xfrm>
            <a:off x="7086600" y="3276600"/>
            <a:ext cx="1752600" cy="1295400"/>
            <a:chOff x="480" y="2064"/>
            <a:chExt cx="1104" cy="816"/>
          </a:xfrm>
        </p:grpSpPr>
        <p:sp>
          <p:nvSpPr>
            <p:cNvPr id="121870" name="AutoShape 14"/>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DB3</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1871" name="Rectangle 15"/>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1872" name="Rectangle 16"/>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1873" name="Rectangle 17"/>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sp>
        <p:nvSpPr>
          <p:cNvPr id="121874" name="Line 18"/>
          <p:cNvSpPr>
            <a:spLocks noChangeShapeType="1"/>
          </p:cNvSpPr>
          <p:nvPr/>
        </p:nvSpPr>
        <p:spPr bwMode="auto">
          <a:xfrm>
            <a:off x="609600" y="1752600"/>
            <a:ext cx="8534400" cy="0"/>
          </a:xfrm>
          <a:prstGeom prst="line">
            <a:avLst/>
          </a:prstGeom>
          <a:noFill/>
          <a:ln w="76200">
            <a:solidFill>
              <a:schemeClr val="tx1"/>
            </a:solidFill>
            <a:round/>
            <a:headEnd/>
            <a:tailEnd/>
          </a:ln>
          <a:effectLst/>
        </p:spPr>
        <p:txBody>
          <a:bodyPr wrap="none" anchor="ctr"/>
          <a:lstStyle/>
          <a:p>
            <a:endParaRPr lang="de-DE"/>
          </a:p>
        </p:txBody>
      </p:sp>
      <p:sp>
        <p:nvSpPr>
          <p:cNvPr id="121875" name="Text Box 19"/>
          <p:cNvSpPr txBox="1">
            <a:spLocks noChangeArrowheads="1"/>
          </p:cNvSpPr>
          <p:nvPr/>
        </p:nvSpPr>
        <p:spPr bwMode="auto">
          <a:xfrm>
            <a:off x="53975" y="1524000"/>
            <a:ext cx="504825" cy="457200"/>
          </a:xfrm>
          <a:prstGeom prst="rect">
            <a:avLst/>
          </a:prstGeom>
          <a:noFill/>
          <a:ln w="38100">
            <a:noFill/>
            <a:miter lim="800000"/>
            <a:headEnd/>
            <a:tailEnd/>
          </a:ln>
          <a:effectLst/>
        </p:spPr>
        <p:txBody>
          <a:bodyPr wrap="none" anchor="ctr">
            <a:spAutoFit/>
          </a:bodyPr>
          <a:lstStyle/>
          <a:p>
            <a:r>
              <a:rPr lang="de-DE">
                <a:latin typeface="Times New Roman" pitchFamily="18" charset="0"/>
              </a:rPr>
              <a:t>Tä</a:t>
            </a:r>
          </a:p>
        </p:txBody>
      </p:sp>
      <p:sp>
        <p:nvSpPr>
          <p:cNvPr id="121876" name="AutoShape 20"/>
          <p:cNvSpPr>
            <a:spLocks noChangeArrowheads="1"/>
          </p:cNvSpPr>
          <p:nvPr/>
        </p:nvSpPr>
        <p:spPr bwMode="auto">
          <a:xfrm>
            <a:off x="1143000" y="1143000"/>
            <a:ext cx="1219200" cy="457200"/>
          </a:xfrm>
          <a:prstGeom prst="wedgeRoundRectCallout">
            <a:avLst>
              <a:gd name="adj1" fmla="val -43750"/>
              <a:gd name="adj2" fmla="val 70000"/>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A</a:t>
            </a:r>
          </a:p>
        </p:txBody>
      </p:sp>
      <p:sp>
        <p:nvSpPr>
          <p:cNvPr id="121877" name="Oval 21"/>
          <p:cNvSpPr>
            <a:spLocks noChangeArrowheads="1"/>
          </p:cNvSpPr>
          <p:nvPr/>
        </p:nvSpPr>
        <p:spPr bwMode="auto">
          <a:xfrm>
            <a:off x="1905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78" name="Oval 22"/>
          <p:cNvSpPr>
            <a:spLocks noChangeArrowheads="1"/>
          </p:cNvSpPr>
          <p:nvPr/>
        </p:nvSpPr>
        <p:spPr bwMode="auto">
          <a:xfrm>
            <a:off x="2362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79" name="Oval 23"/>
          <p:cNvSpPr>
            <a:spLocks noChangeArrowheads="1"/>
          </p:cNvSpPr>
          <p:nvPr/>
        </p:nvSpPr>
        <p:spPr bwMode="auto">
          <a:xfrm>
            <a:off x="2819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1880" name="AutoShape 24"/>
          <p:cNvCxnSpPr>
            <a:cxnSpLocks noChangeShapeType="1"/>
            <a:stCxn id="121877" idx="3"/>
            <a:endCxn id="121861" idx="1"/>
          </p:cNvCxnSpPr>
          <p:nvPr/>
        </p:nvCxnSpPr>
        <p:spPr bwMode="auto">
          <a:xfrm rot="5400000">
            <a:off x="457200" y="2339975"/>
            <a:ext cx="1984375" cy="955675"/>
          </a:xfrm>
          <a:prstGeom prst="curvedConnector4">
            <a:avLst>
              <a:gd name="adj1" fmla="val 46241"/>
              <a:gd name="adj2" fmla="val 121926"/>
            </a:avLst>
          </a:prstGeom>
          <a:noFill/>
          <a:ln w="38100">
            <a:solidFill>
              <a:schemeClr val="tx1"/>
            </a:solidFill>
            <a:round/>
            <a:headEnd/>
            <a:tailEnd type="triangle" w="med" len="med"/>
          </a:ln>
          <a:effectLst/>
        </p:spPr>
      </p:cxnSp>
      <p:cxnSp>
        <p:nvCxnSpPr>
          <p:cNvPr id="121882" name="AutoShape 26"/>
          <p:cNvCxnSpPr>
            <a:cxnSpLocks noChangeShapeType="1"/>
            <a:stCxn id="121878" idx="4"/>
            <a:endCxn id="121866" idx="1"/>
          </p:cNvCxnSpPr>
          <p:nvPr/>
        </p:nvCxnSpPr>
        <p:spPr bwMode="auto">
          <a:xfrm rot="16200000" flipH="1">
            <a:off x="2324100" y="1962150"/>
            <a:ext cx="1962150" cy="1733550"/>
          </a:xfrm>
          <a:prstGeom prst="curvedConnector2">
            <a:avLst/>
          </a:prstGeom>
          <a:noFill/>
          <a:ln w="38100">
            <a:solidFill>
              <a:schemeClr val="tx1"/>
            </a:solidFill>
            <a:round/>
            <a:headEnd/>
            <a:tailEnd type="triangle" w="med" len="med"/>
          </a:ln>
          <a:effectLst/>
        </p:spPr>
      </p:cxnSp>
      <p:cxnSp>
        <p:nvCxnSpPr>
          <p:cNvPr id="121884" name="AutoShape 28"/>
          <p:cNvCxnSpPr>
            <a:cxnSpLocks noChangeShapeType="1"/>
            <a:stCxn id="121879" idx="4"/>
            <a:endCxn id="121871" idx="0"/>
          </p:cNvCxnSpPr>
          <p:nvPr/>
        </p:nvCxnSpPr>
        <p:spPr bwMode="auto">
          <a:xfrm rot="16200000" flipH="1">
            <a:off x="4362450" y="381000"/>
            <a:ext cx="1790700" cy="4724400"/>
          </a:xfrm>
          <a:prstGeom prst="curvedConnector3">
            <a:avLst>
              <a:gd name="adj1" fmla="val 50000"/>
            </a:avLst>
          </a:prstGeom>
          <a:noFill/>
          <a:ln w="38100">
            <a:solidFill>
              <a:schemeClr val="tx1"/>
            </a:solidFill>
            <a:round/>
            <a:headEnd/>
            <a:tailEnd type="triangle" w="med" len="med"/>
          </a:ln>
          <a:effectLst/>
        </p:spPr>
      </p:cxnSp>
      <p:sp>
        <p:nvSpPr>
          <p:cNvPr id="121886" name="AutoShape 30"/>
          <p:cNvSpPr>
            <a:spLocks noChangeArrowheads="1"/>
          </p:cNvSpPr>
          <p:nvPr/>
        </p:nvSpPr>
        <p:spPr bwMode="auto">
          <a:xfrm>
            <a:off x="3276600" y="1066800"/>
            <a:ext cx="1219200" cy="457200"/>
          </a:xfrm>
          <a:prstGeom prst="wedgeRoundRectCallout">
            <a:avLst>
              <a:gd name="adj1" fmla="val -6380"/>
              <a:gd name="adj2" fmla="val 10590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B</a:t>
            </a:r>
          </a:p>
        </p:txBody>
      </p:sp>
      <p:sp>
        <p:nvSpPr>
          <p:cNvPr id="121887" name="Oval 31"/>
          <p:cNvSpPr>
            <a:spLocks noChangeArrowheads="1"/>
          </p:cNvSpPr>
          <p:nvPr/>
        </p:nvSpPr>
        <p:spPr bwMode="auto">
          <a:xfrm>
            <a:off x="4572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88" name="Oval 32"/>
          <p:cNvSpPr>
            <a:spLocks noChangeArrowheads="1"/>
          </p:cNvSpPr>
          <p:nvPr/>
        </p:nvSpPr>
        <p:spPr bwMode="auto">
          <a:xfrm>
            <a:off x="51816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89" name="Oval 33"/>
          <p:cNvSpPr>
            <a:spLocks noChangeArrowheads="1"/>
          </p:cNvSpPr>
          <p:nvPr/>
        </p:nvSpPr>
        <p:spPr bwMode="auto">
          <a:xfrm>
            <a:off x="5715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1890" name="AutoShape 34"/>
          <p:cNvCxnSpPr>
            <a:cxnSpLocks noChangeShapeType="1"/>
            <a:stCxn id="121887" idx="4"/>
            <a:endCxn id="121862" idx="3"/>
          </p:cNvCxnSpPr>
          <p:nvPr/>
        </p:nvCxnSpPr>
        <p:spPr bwMode="auto">
          <a:xfrm rot="5400000">
            <a:off x="2038350" y="1657350"/>
            <a:ext cx="2419350" cy="2800350"/>
          </a:xfrm>
          <a:prstGeom prst="curvedConnector2">
            <a:avLst/>
          </a:prstGeom>
          <a:noFill/>
          <a:ln w="38100">
            <a:solidFill>
              <a:schemeClr val="tx1"/>
            </a:solidFill>
            <a:round/>
            <a:headEnd/>
            <a:tailEnd type="triangle" w="med" len="med"/>
          </a:ln>
          <a:effectLst/>
        </p:spPr>
      </p:cxnSp>
      <p:cxnSp>
        <p:nvCxnSpPr>
          <p:cNvPr id="121892" name="AutoShape 36"/>
          <p:cNvCxnSpPr>
            <a:cxnSpLocks noChangeShapeType="1"/>
            <a:stCxn id="121888" idx="4"/>
            <a:endCxn id="121867" idx="3"/>
          </p:cNvCxnSpPr>
          <p:nvPr/>
        </p:nvCxnSpPr>
        <p:spPr bwMode="auto">
          <a:xfrm rot="5400000">
            <a:off x="3943350" y="2952750"/>
            <a:ext cx="2419350" cy="209550"/>
          </a:xfrm>
          <a:prstGeom prst="curvedConnector2">
            <a:avLst/>
          </a:prstGeom>
          <a:noFill/>
          <a:ln w="38100">
            <a:solidFill>
              <a:schemeClr val="tx1"/>
            </a:solidFill>
            <a:round/>
            <a:headEnd/>
            <a:tailEnd type="triangle" w="med" len="med"/>
          </a:ln>
          <a:effectLst/>
        </p:spPr>
      </p:cxnSp>
      <p:cxnSp>
        <p:nvCxnSpPr>
          <p:cNvPr id="121894" name="AutoShape 38"/>
          <p:cNvCxnSpPr>
            <a:cxnSpLocks noChangeShapeType="1"/>
            <a:stCxn id="121889" idx="4"/>
            <a:endCxn id="121872" idx="1"/>
          </p:cNvCxnSpPr>
          <p:nvPr/>
        </p:nvCxnSpPr>
        <p:spPr bwMode="auto">
          <a:xfrm rot="16200000" flipH="1">
            <a:off x="5448300" y="2190750"/>
            <a:ext cx="2419350" cy="1733550"/>
          </a:xfrm>
          <a:prstGeom prst="curvedConnector2">
            <a:avLst/>
          </a:prstGeom>
          <a:noFill/>
          <a:ln w="38100">
            <a:solidFill>
              <a:schemeClr val="tx1"/>
            </a:solidFill>
            <a:round/>
            <a:headEnd/>
            <a:tailEnd type="triangle" w="med" len="med"/>
          </a:ln>
          <a:effectLst/>
        </p:spPr>
      </p:cxnSp>
      <p:sp>
        <p:nvSpPr>
          <p:cNvPr id="121896" name="AutoShape 40"/>
          <p:cNvSpPr>
            <a:spLocks noChangeArrowheads="1"/>
          </p:cNvSpPr>
          <p:nvPr/>
        </p:nvSpPr>
        <p:spPr bwMode="auto">
          <a:xfrm>
            <a:off x="5410200" y="1066800"/>
            <a:ext cx="1828800" cy="457200"/>
          </a:xfrm>
          <a:prstGeom prst="wedgeRoundRectCallout">
            <a:avLst>
              <a:gd name="adj1" fmla="val -15278"/>
              <a:gd name="adj2" fmla="val 10208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2PC: prepare</a:t>
            </a:r>
          </a:p>
        </p:txBody>
      </p:sp>
      <p:sp>
        <p:nvSpPr>
          <p:cNvPr id="121897" name="Oval 41"/>
          <p:cNvSpPr>
            <a:spLocks noChangeArrowheads="1"/>
          </p:cNvSpPr>
          <p:nvPr/>
        </p:nvSpPr>
        <p:spPr bwMode="auto">
          <a:xfrm>
            <a:off x="6553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98" name="Oval 42"/>
          <p:cNvSpPr>
            <a:spLocks noChangeArrowheads="1"/>
          </p:cNvSpPr>
          <p:nvPr/>
        </p:nvSpPr>
        <p:spPr bwMode="auto">
          <a:xfrm>
            <a:off x="6858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899" name="Oval 43"/>
          <p:cNvSpPr>
            <a:spLocks noChangeArrowheads="1"/>
          </p:cNvSpPr>
          <p:nvPr/>
        </p:nvSpPr>
        <p:spPr bwMode="auto">
          <a:xfrm>
            <a:off x="71628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1900" name="AutoShape 44"/>
          <p:cNvCxnSpPr>
            <a:cxnSpLocks noChangeShapeType="1"/>
            <a:stCxn id="121897" idx="4"/>
            <a:endCxn id="121860" idx="1"/>
          </p:cNvCxnSpPr>
          <p:nvPr/>
        </p:nvCxnSpPr>
        <p:spPr bwMode="auto">
          <a:xfrm rot="5400000">
            <a:off x="3429000" y="57150"/>
            <a:ext cx="1409700" cy="4991100"/>
          </a:xfrm>
          <a:prstGeom prst="curvedConnector3">
            <a:avLst>
              <a:gd name="adj1" fmla="val 50000"/>
            </a:avLst>
          </a:prstGeom>
          <a:noFill/>
          <a:ln w="38100">
            <a:solidFill>
              <a:schemeClr val="accent1"/>
            </a:solidFill>
            <a:round/>
            <a:headEnd/>
            <a:tailEnd type="triangle" w="med" len="med"/>
          </a:ln>
          <a:effectLst/>
        </p:spPr>
      </p:cxnSp>
      <p:cxnSp>
        <p:nvCxnSpPr>
          <p:cNvPr id="121901" name="AutoShape 45"/>
          <p:cNvCxnSpPr>
            <a:cxnSpLocks noChangeShapeType="1"/>
            <a:stCxn id="121898" idx="4"/>
            <a:endCxn id="121865" idx="1"/>
          </p:cNvCxnSpPr>
          <p:nvPr/>
        </p:nvCxnSpPr>
        <p:spPr bwMode="auto">
          <a:xfrm rot="5400000">
            <a:off x="5181600" y="1504950"/>
            <a:ext cx="1409700" cy="2095500"/>
          </a:xfrm>
          <a:prstGeom prst="curvedConnector3">
            <a:avLst>
              <a:gd name="adj1" fmla="val 50000"/>
            </a:avLst>
          </a:prstGeom>
          <a:noFill/>
          <a:ln w="38100">
            <a:solidFill>
              <a:schemeClr val="accent1"/>
            </a:solidFill>
            <a:round/>
            <a:headEnd/>
            <a:tailEnd type="triangle" w="med" len="med"/>
          </a:ln>
          <a:effectLst/>
        </p:spPr>
      </p:cxnSp>
      <p:cxnSp>
        <p:nvCxnSpPr>
          <p:cNvPr id="121902" name="AutoShape 46"/>
          <p:cNvCxnSpPr>
            <a:cxnSpLocks noChangeShapeType="1"/>
            <a:stCxn id="121899" idx="4"/>
            <a:endCxn id="121870" idx="1"/>
          </p:cNvCxnSpPr>
          <p:nvPr/>
        </p:nvCxnSpPr>
        <p:spPr bwMode="auto">
          <a:xfrm rot="16200000" flipH="1">
            <a:off x="6896100" y="2190750"/>
            <a:ext cx="1409700" cy="723900"/>
          </a:xfrm>
          <a:prstGeom prst="curvedConnector3">
            <a:avLst>
              <a:gd name="adj1" fmla="val 50000"/>
            </a:avLst>
          </a:prstGeom>
          <a:noFill/>
          <a:ln w="38100">
            <a:solidFill>
              <a:schemeClr val="accent1"/>
            </a:solidFill>
            <a:round/>
            <a:headEnd/>
            <a:tailEnd type="triangle" w="med" len="med"/>
          </a:ln>
          <a:effectLst/>
        </p:spPr>
      </p:cxnSp>
      <p:sp>
        <p:nvSpPr>
          <p:cNvPr id="121903" name="AutoShape 47"/>
          <p:cNvSpPr>
            <a:spLocks noChangeArrowheads="1"/>
          </p:cNvSpPr>
          <p:nvPr/>
        </p:nvSpPr>
        <p:spPr bwMode="auto">
          <a:xfrm>
            <a:off x="7315200" y="1066800"/>
            <a:ext cx="1828800" cy="457200"/>
          </a:xfrm>
          <a:prstGeom prst="wedgeRoundRectCallout">
            <a:avLst>
              <a:gd name="adj1" fmla="val -15278"/>
              <a:gd name="adj2" fmla="val 10208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2PC: commit</a:t>
            </a:r>
          </a:p>
        </p:txBody>
      </p:sp>
      <p:sp>
        <p:nvSpPr>
          <p:cNvPr id="121904" name="Oval 48"/>
          <p:cNvSpPr>
            <a:spLocks noChangeArrowheads="1"/>
          </p:cNvSpPr>
          <p:nvPr/>
        </p:nvSpPr>
        <p:spPr bwMode="auto">
          <a:xfrm>
            <a:off x="8153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905" name="Oval 49"/>
          <p:cNvSpPr>
            <a:spLocks noChangeArrowheads="1"/>
          </p:cNvSpPr>
          <p:nvPr/>
        </p:nvSpPr>
        <p:spPr bwMode="auto">
          <a:xfrm>
            <a:off x="8839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1906" name="Oval 50"/>
          <p:cNvSpPr>
            <a:spLocks noChangeArrowheads="1"/>
          </p:cNvSpPr>
          <p:nvPr/>
        </p:nvSpPr>
        <p:spPr bwMode="auto">
          <a:xfrm>
            <a:off x="8458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1907" name="AutoShape 51"/>
          <p:cNvCxnSpPr>
            <a:cxnSpLocks noChangeShapeType="1"/>
            <a:stCxn id="121904" idx="4"/>
            <a:endCxn id="121860" idx="1"/>
          </p:cNvCxnSpPr>
          <p:nvPr/>
        </p:nvCxnSpPr>
        <p:spPr bwMode="auto">
          <a:xfrm rot="5400000">
            <a:off x="4229100" y="-742950"/>
            <a:ext cx="1409700" cy="6591300"/>
          </a:xfrm>
          <a:prstGeom prst="curvedConnector3">
            <a:avLst>
              <a:gd name="adj1" fmla="val 50000"/>
            </a:avLst>
          </a:prstGeom>
          <a:noFill/>
          <a:ln w="38100">
            <a:solidFill>
              <a:srgbClr val="33CC33"/>
            </a:solidFill>
            <a:round/>
            <a:headEnd/>
            <a:tailEnd type="triangle" w="med" len="med"/>
          </a:ln>
          <a:effectLst/>
        </p:spPr>
      </p:cxnSp>
      <p:cxnSp>
        <p:nvCxnSpPr>
          <p:cNvPr id="121908" name="AutoShape 52"/>
          <p:cNvCxnSpPr>
            <a:cxnSpLocks noChangeShapeType="1"/>
            <a:stCxn id="121906" idx="4"/>
            <a:endCxn id="121865" idx="1"/>
          </p:cNvCxnSpPr>
          <p:nvPr/>
        </p:nvCxnSpPr>
        <p:spPr bwMode="auto">
          <a:xfrm rot="5400000">
            <a:off x="5981700" y="704850"/>
            <a:ext cx="1409700" cy="3695700"/>
          </a:xfrm>
          <a:prstGeom prst="curvedConnector3">
            <a:avLst>
              <a:gd name="adj1" fmla="val 50000"/>
            </a:avLst>
          </a:prstGeom>
          <a:noFill/>
          <a:ln w="38100">
            <a:solidFill>
              <a:srgbClr val="33CC33"/>
            </a:solidFill>
            <a:round/>
            <a:headEnd/>
            <a:tailEnd type="triangle" w="med" len="med"/>
          </a:ln>
          <a:effectLst/>
        </p:spPr>
      </p:cxnSp>
      <p:cxnSp>
        <p:nvCxnSpPr>
          <p:cNvPr id="121909" name="AutoShape 53"/>
          <p:cNvCxnSpPr>
            <a:cxnSpLocks noChangeShapeType="1"/>
            <a:stCxn id="121905" idx="4"/>
            <a:endCxn id="121870" idx="1"/>
          </p:cNvCxnSpPr>
          <p:nvPr/>
        </p:nvCxnSpPr>
        <p:spPr bwMode="auto">
          <a:xfrm rot="5400000">
            <a:off x="7734300" y="2076450"/>
            <a:ext cx="1409700" cy="952500"/>
          </a:xfrm>
          <a:prstGeom prst="curvedConnector3">
            <a:avLst>
              <a:gd name="adj1" fmla="val 50000"/>
            </a:avLst>
          </a:prstGeom>
          <a:noFill/>
          <a:ln w="38100">
            <a:solidFill>
              <a:srgbClr val="33CC33"/>
            </a:solidFill>
            <a:round/>
            <a:headEnd/>
            <a:tailEnd type="triangle" w="med" len="med"/>
          </a:ln>
          <a:effectLst/>
        </p:spPr>
      </p:cxnSp>
      <p:sp>
        <p:nvSpPr>
          <p:cNvPr id="121910" name="AutoShape 54"/>
          <p:cNvSpPr>
            <a:spLocks noChangeArrowheads="1"/>
          </p:cNvSpPr>
          <p:nvPr/>
        </p:nvSpPr>
        <p:spPr bwMode="auto">
          <a:xfrm>
            <a:off x="990600" y="37338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1" name="AutoShape 55"/>
          <p:cNvSpPr>
            <a:spLocks noChangeArrowheads="1"/>
          </p:cNvSpPr>
          <p:nvPr/>
        </p:nvSpPr>
        <p:spPr bwMode="auto">
          <a:xfrm>
            <a:off x="1219200" y="41910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2" name="AutoShape 56"/>
          <p:cNvSpPr>
            <a:spLocks noChangeArrowheads="1"/>
          </p:cNvSpPr>
          <p:nvPr/>
        </p:nvSpPr>
        <p:spPr bwMode="auto">
          <a:xfrm>
            <a:off x="4191000" y="37338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3" name="AutoShape 57"/>
          <p:cNvSpPr>
            <a:spLocks noChangeArrowheads="1"/>
          </p:cNvSpPr>
          <p:nvPr/>
        </p:nvSpPr>
        <p:spPr bwMode="auto">
          <a:xfrm>
            <a:off x="4419600" y="41910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4" name="AutoShape 58"/>
          <p:cNvSpPr>
            <a:spLocks noChangeArrowheads="1"/>
          </p:cNvSpPr>
          <p:nvPr/>
        </p:nvSpPr>
        <p:spPr bwMode="auto">
          <a:xfrm>
            <a:off x="7315200" y="37338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5" name="AutoShape 59"/>
          <p:cNvSpPr>
            <a:spLocks noChangeArrowheads="1"/>
          </p:cNvSpPr>
          <p:nvPr/>
        </p:nvSpPr>
        <p:spPr bwMode="auto">
          <a:xfrm>
            <a:off x="7543800" y="41910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
        <p:nvSpPr>
          <p:cNvPr id="121916" name="AutoShape 60"/>
          <p:cNvSpPr>
            <a:spLocks noChangeArrowheads="1"/>
          </p:cNvSpPr>
          <p:nvPr/>
        </p:nvSpPr>
        <p:spPr bwMode="auto">
          <a:xfrm>
            <a:off x="1828800" y="4800600"/>
            <a:ext cx="4191000" cy="1371600"/>
          </a:xfrm>
          <a:prstGeom prst="cloudCallout">
            <a:avLst>
              <a:gd name="adj1" fmla="val -56856"/>
              <a:gd name="adj2" fmla="val -72685"/>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Änderungen      sind jetzt </a:t>
            </a:r>
          </a:p>
          <a:p>
            <a:r>
              <a:rPr lang="de-DE">
                <a:latin typeface="Times New Roman" pitchFamily="18" charset="0"/>
              </a:rPr>
              <a:t>sichtbar</a:t>
            </a:r>
          </a:p>
        </p:txBody>
      </p:sp>
      <p:sp>
        <p:nvSpPr>
          <p:cNvPr id="121917" name="AutoShape 61"/>
          <p:cNvSpPr>
            <a:spLocks noChangeArrowheads="1"/>
          </p:cNvSpPr>
          <p:nvPr/>
        </p:nvSpPr>
        <p:spPr bwMode="auto">
          <a:xfrm>
            <a:off x="3810000" y="5181600"/>
            <a:ext cx="304800" cy="228600"/>
          </a:xfrm>
          <a:prstGeom prst="rtTriangle">
            <a:avLst/>
          </a:prstGeom>
          <a:solidFill>
            <a:schemeClr val="tx2"/>
          </a:solidFill>
          <a:ln w="38100">
            <a:solidFill>
              <a:schemeClr val="tx1"/>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liennummernplatzhalter 4"/>
          <p:cNvSpPr>
            <a:spLocks noGrp="1"/>
          </p:cNvSpPr>
          <p:nvPr>
            <p:ph type="sldNum" sz="quarter" idx="12"/>
          </p:nvPr>
        </p:nvSpPr>
        <p:spPr/>
        <p:txBody>
          <a:bodyPr/>
          <a:lstStyle/>
          <a:p>
            <a:fld id="{B44A8BE4-7968-4699-ABD1-F9304079FB52}" type="slidenum">
              <a:rPr lang="en-US"/>
              <a:pPr/>
              <a:t>11</a:t>
            </a:fld>
            <a:endParaRPr lang="en-US"/>
          </a:p>
        </p:txBody>
      </p:sp>
      <p:sp>
        <p:nvSpPr>
          <p:cNvPr id="122882" name="Rectangle 2"/>
          <p:cNvSpPr>
            <a:spLocks noGrp="1" noChangeArrowheads="1"/>
          </p:cNvSpPr>
          <p:nvPr>
            <p:ph type="title"/>
          </p:nvPr>
        </p:nvSpPr>
        <p:spPr/>
        <p:txBody>
          <a:bodyPr/>
          <a:lstStyle/>
          <a:p>
            <a:r>
              <a:rPr lang="de-DE"/>
              <a:t>ROWA-Änderungstransaktionen</a:t>
            </a:r>
            <a:br>
              <a:rPr lang="de-DE"/>
            </a:br>
            <a:r>
              <a:rPr lang="de-DE">
                <a:solidFill>
                  <a:srgbClr val="990099"/>
                </a:solidFill>
              </a:rPr>
              <a:t>(Keine Replikation)</a:t>
            </a:r>
            <a:endParaRPr lang="de-DE"/>
          </a:p>
        </p:txBody>
      </p:sp>
      <p:grpSp>
        <p:nvGrpSpPr>
          <p:cNvPr id="122883" name="Group 3"/>
          <p:cNvGrpSpPr>
            <a:grpSpLocks/>
          </p:cNvGrpSpPr>
          <p:nvPr/>
        </p:nvGrpSpPr>
        <p:grpSpPr bwMode="auto">
          <a:xfrm>
            <a:off x="762000" y="3276600"/>
            <a:ext cx="1752600" cy="1295400"/>
            <a:chOff x="480" y="2064"/>
            <a:chExt cx="1104" cy="816"/>
          </a:xfrm>
        </p:grpSpPr>
        <p:sp>
          <p:nvSpPr>
            <p:cNvPr id="122884" name="AutoShape 4"/>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DB1</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2885" name="Rectangle 5"/>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2886" name="Rectangle 6"/>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2887" name="Rectangle 7"/>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grpSp>
        <p:nvGrpSpPr>
          <p:cNvPr id="122888" name="Group 8"/>
          <p:cNvGrpSpPr>
            <a:grpSpLocks/>
          </p:cNvGrpSpPr>
          <p:nvPr/>
        </p:nvGrpSpPr>
        <p:grpSpPr bwMode="auto">
          <a:xfrm>
            <a:off x="3962400" y="3276600"/>
            <a:ext cx="1752600" cy="1295400"/>
            <a:chOff x="480" y="2064"/>
            <a:chExt cx="1104" cy="816"/>
          </a:xfrm>
        </p:grpSpPr>
        <p:sp>
          <p:nvSpPr>
            <p:cNvPr id="122889" name="AutoShape 9"/>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DB2</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2890" name="Rectangle 10"/>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D</a:t>
              </a:r>
            </a:p>
          </p:txBody>
        </p:sp>
        <p:sp>
          <p:nvSpPr>
            <p:cNvPr id="122891" name="Rectangle 11"/>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E</a:t>
              </a:r>
            </a:p>
          </p:txBody>
        </p:sp>
        <p:sp>
          <p:nvSpPr>
            <p:cNvPr id="122892" name="Rectangle 12"/>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F</a:t>
              </a:r>
            </a:p>
          </p:txBody>
        </p:sp>
      </p:grpSp>
      <p:grpSp>
        <p:nvGrpSpPr>
          <p:cNvPr id="122893" name="Group 13"/>
          <p:cNvGrpSpPr>
            <a:grpSpLocks/>
          </p:cNvGrpSpPr>
          <p:nvPr/>
        </p:nvGrpSpPr>
        <p:grpSpPr bwMode="auto">
          <a:xfrm>
            <a:off x="7086600" y="3276600"/>
            <a:ext cx="1752600" cy="1295400"/>
            <a:chOff x="480" y="2064"/>
            <a:chExt cx="1104" cy="816"/>
          </a:xfrm>
        </p:grpSpPr>
        <p:sp>
          <p:nvSpPr>
            <p:cNvPr id="122894" name="AutoShape 14"/>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DB3</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2895" name="Rectangle 15"/>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G</a:t>
              </a:r>
            </a:p>
          </p:txBody>
        </p:sp>
        <p:sp>
          <p:nvSpPr>
            <p:cNvPr id="122896" name="Rectangle 16"/>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H</a:t>
              </a:r>
            </a:p>
          </p:txBody>
        </p:sp>
        <p:sp>
          <p:nvSpPr>
            <p:cNvPr id="122897" name="Rectangle 17"/>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I</a:t>
              </a:r>
            </a:p>
          </p:txBody>
        </p:sp>
      </p:grpSp>
      <p:sp>
        <p:nvSpPr>
          <p:cNvPr id="122898" name="Line 18"/>
          <p:cNvSpPr>
            <a:spLocks noChangeShapeType="1"/>
          </p:cNvSpPr>
          <p:nvPr/>
        </p:nvSpPr>
        <p:spPr bwMode="auto">
          <a:xfrm>
            <a:off x="609600" y="1752600"/>
            <a:ext cx="4876800" cy="0"/>
          </a:xfrm>
          <a:prstGeom prst="line">
            <a:avLst/>
          </a:prstGeom>
          <a:noFill/>
          <a:ln w="76200">
            <a:solidFill>
              <a:schemeClr val="tx1"/>
            </a:solidFill>
            <a:round/>
            <a:headEnd/>
            <a:tailEnd/>
          </a:ln>
          <a:effectLst/>
        </p:spPr>
        <p:txBody>
          <a:bodyPr wrap="none" anchor="ctr"/>
          <a:lstStyle/>
          <a:p>
            <a:endParaRPr lang="de-DE"/>
          </a:p>
        </p:txBody>
      </p:sp>
      <p:sp>
        <p:nvSpPr>
          <p:cNvPr id="122899" name="Text Box 19"/>
          <p:cNvSpPr txBox="1">
            <a:spLocks noChangeArrowheads="1"/>
          </p:cNvSpPr>
          <p:nvPr/>
        </p:nvSpPr>
        <p:spPr bwMode="auto">
          <a:xfrm>
            <a:off x="53975" y="1524000"/>
            <a:ext cx="504825" cy="457200"/>
          </a:xfrm>
          <a:prstGeom prst="rect">
            <a:avLst/>
          </a:prstGeom>
          <a:noFill/>
          <a:ln w="38100">
            <a:noFill/>
            <a:miter lim="800000"/>
            <a:headEnd/>
            <a:tailEnd/>
          </a:ln>
          <a:effectLst/>
        </p:spPr>
        <p:txBody>
          <a:bodyPr wrap="none" anchor="ctr">
            <a:spAutoFit/>
          </a:bodyPr>
          <a:lstStyle/>
          <a:p>
            <a:r>
              <a:rPr lang="de-DE">
                <a:latin typeface="Times New Roman" pitchFamily="18" charset="0"/>
              </a:rPr>
              <a:t>Tä</a:t>
            </a:r>
          </a:p>
        </p:txBody>
      </p:sp>
      <p:sp>
        <p:nvSpPr>
          <p:cNvPr id="122900" name="AutoShape 20"/>
          <p:cNvSpPr>
            <a:spLocks noChangeArrowheads="1"/>
          </p:cNvSpPr>
          <p:nvPr/>
        </p:nvSpPr>
        <p:spPr bwMode="auto">
          <a:xfrm>
            <a:off x="1143000" y="1143000"/>
            <a:ext cx="1219200" cy="457200"/>
          </a:xfrm>
          <a:prstGeom prst="wedgeRoundRectCallout">
            <a:avLst>
              <a:gd name="adj1" fmla="val -43750"/>
              <a:gd name="adj2" fmla="val 70000"/>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A</a:t>
            </a:r>
          </a:p>
        </p:txBody>
      </p:sp>
      <p:sp>
        <p:nvSpPr>
          <p:cNvPr id="122901" name="Oval 21"/>
          <p:cNvSpPr>
            <a:spLocks noChangeArrowheads="1"/>
          </p:cNvSpPr>
          <p:nvPr/>
        </p:nvSpPr>
        <p:spPr bwMode="auto">
          <a:xfrm>
            <a:off x="1905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2904" name="AutoShape 24"/>
          <p:cNvCxnSpPr>
            <a:cxnSpLocks noChangeShapeType="1"/>
            <a:stCxn id="122901" idx="3"/>
            <a:endCxn id="122885" idx="1"/>
          </p:cNvCxnSpPr>
          <p:nvPr/>
        </p:nvCxnSpPr>
        <p:spPr bwMode="auto">
          <a:xfrm rot="5400000">
            <a:off x="457200" y="2339975"/>
            <a:ext cx="1984375" cy="955675"/>
          </a:xfrm>
          <a:prstGeom prst="curvedConnector4">
            <a:avLst>
              <a:gd name="adj1" fmla="val 46241"/>
              <a:gd name="adj2" fmla="val 121926"/>
            </a:avLst>
          </a:prstGeom>
          <a:noFill/>
          <a:ln w="38100">
            <a:solidFill>
              <a:schemeClr val="tx1"/>
            </a:solidFill>
            <a:round/>
            <a:headEnd/>
            <a:tailEnd type="triangle" w="med" len="med"/>
          </a:ln>
          <a:effectLst/>
        </p:spPr>
      </p:cxnSp>
      <p:graphicFrame>
        <p:nvGraphicFramePr>
          <p:cNvPr id="122905" name="Object 25"/>
          <p:cNvGraphicFramePr>
            <a:graphicFrameLocks noChangeAspect="1"/>
          </p:cNvGraphicFramePr>
          <p:nvPr/>
        </p:nvGraphicFramePr>
        <p:xfrm>
          <a:off x="914400" y="3657600"/>
          <a:ext cx="222250" cy="358775"/>
        </p:xfrm>
        <a:graphic>
          <a:graphicData uri="http://schemas.openxmlformats.org/presentationml/2006/ole">
            <p:oleObj spid="_x0000_s122905" name="Clip" r:id="rId4" imgW="2147040" imgH="3459960" progId="MS_ClipArt_Gallery.2">
              <p:embed/>
            </p:oleObj>
          </a:graphicData>
        </a:graphic>
      </p:graphicFrame>
      <p:sp>
        <p:nvSpPr>
          <p:cNvPr id="122910" name="AutoShape 30"/>
          <p:cNvSpPr>
            <a:spLocks noChangeArrowheads="1"/>
          </p:cNvSpPr>
          <p:nvPr/>
        </p:nvSpPr>
        <p:spPr bwMode="auto">
          <a:xfrm>
            <a:off x="2667000" y="1066800"/>
            <a:ext cx="1219200" cy="457200"/>
          </a:xfrm>
          <a:prstGeom prst="wedgeRoundRectCallout">
            <a:avLst>
              <a:gd name="adj1" fmla="val -6380"/>
              <a:gd name="adj2" fmla="val 10590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B</a:t>
            </a:r>
          </a:p>
        </p:txBody>
      </p:sp>
      <p:sp>
        <p:nvSpPr>
          <p:cNvPr id="122911" name="Oval 31"/>
          <p:cNvSpPr>
            <a:spLocks noChangeArrowheads="1"/>
          </p:cNvSpPr>
          <p:nvPr/>
        </p:nvSpPr>
        <p:spPr bwMode="auto">
          <a:xfrm>
            <a:off x="3581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latin typeface="Times New Roman" pitchFamily="18" charset="0"/>
            </a:endParaRPr>
          </a:p>
        </p:txBody>
      </p:sp>
      <p:graphicFrame>
        <p:nvGraphicFramePr>
          <p:cNvPr id="122915" name="Object 35"/>
          <p:cNvGraphicFramePr>
            <a:graphicFrameLocks noChangeAspect="1"/>
          </p:cNvGraphicFramePr>
          <p:nvPr/>
        </p:nvGraphicFramePr>
        <p:xfrm>
          <a:off x="1676400" y="4114800"/>
          <a:ext cx="222250" cy="358775"/>
        </p:xfrm>
        <a:graphic>
          <a:graphicData uri="http://schemas.openxmlformats.org/presentationml/2006/ole">
            <p:oleObj spid="_x0000_s122915" name="Clip" r:id="rId5" imgW="2147040" imgH="3459960" progId="MS_ClipArt_Gallery.2">
              <p:embed/>
            </p:oleObj>
          </a:graphicData>
        </a:graphic>
      </p:graphicFrame>
      <p:cxnSp>
        <p:nvCxnSpPr>
          <p:cNvPr id="122934" name="AutoShape 54"/>
          <p:cNvCxnSpPr>
            <a:cxnSpLocks noChangeShapeType="1"/>
            <a:stCxn id="122911" idx="3"/>
            <a:endCxn id="122886" idx="2"/>
          </p:cNvCxnSpPr>
          <p:nvPr/>
        </p:nvCxnSpPr>
        <p:spPr bwMode="auto">
          <a:xfrm rot="5400000">
            <a:off x="1257300" y="2092325"/>
            <a:ext cx="2613025" cy="2079625"/>
          </a:xfrm>
          <a:prstGeom prst="curvedConnector3">
            <a:avLst>
              <a:gd name="adj1" fmla="val 113972"/>
            </a:avLst>
          </a:prstGeom>
          <a:noFill/>
          <a:ln w="38100">
            <a:solidFill>
              <a:schemeClr val="tx1"/>
            </a:solidFill>
            <a:round/>
            <a:headEnd/>
            <a:tailEnd type="triangle" w="med" len="med"/>
          </a:ln>
          <a:effectLst/>
        </p:spPr>
      </p:cxnSp>
      <p:sp>
        <p:nvSpPr>
          <p:cNvPr id="122935" name="AutoShape 55"/>
          <p:cNvSpPr>
            <a:spLocks noChangeArrowheads="1"/>
          </p:cNvSpPr>
          <p:nvPr/>
        </p:nvSpPr>
        <p:spPr bwMode="auto">
          <a:xfrm>
            <a:off x="3962400" y="1066800"/>
            <a:ext cx="1219200" cy="457200"/>
          </a:xfrm>
          <a:prstGeom prst="wedgeRoundRectCallout">
            <a:avLst>
              <a:gd name="adj1" fmla="val -6380"/>
              <a:gd name="adj2" fmla="val 10590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commit</a:t>
            </a:r>
          </a:p>
        </p:txBody>
      </p:sp>
      <p:sp>
        <p:nvSpPr>
          <p:cNvPr id="122936" name="Oval 56"/>
          <p:cNvSpPr>
            <a:spLocks noChangeArrowheads="1"/>
          </p:cNvSpPr>
          <p:nvPr/>
        </p:nvSpPr>
        <p:spPr bwMode="auto">
          <a:xfrm>
            <a:off x="4724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latin typeface="Times New Roman" pitchFamily="18" charset="0"/>
            </a:endParaRPr>
          </a:p>
        </p:txBody>
      </p:sp>
      <p:cxnSp>
        <p:nvCxnSpPr>
          <p:cNvPr id="122937" name="AutoShape 57"/>
          <p:cNvCxnSpPr>
            <a:cxnSpLocks noChangeShapeType="1"/>
            <a:stCxn id="122936" idx="4"/>
            <a:endCxn id="122884" idx="1"/>
          </p:cNvCxnSpPr>
          <p:nvPr/>
        </p:nvCxnSpPr>
        <p:spPr bwMode="auto">
          <a:xfrm rot="5400000">
            <a:off x="2514600" y="971550"/>
            <a:ext cx="1409700" cy="3162300"/>
          </a:xfrm>
          <a:prstGeom prst="curvedConnector3">
            <a:avLst>
              <a:gd name="adj1" fmla="val 50000"/>
            </a:avLst>
          </a:prstGeom>
          <a:noFill/>
          <a:ln w="38100">
            <a:solidFill>
              <a:srgbClr val="33CC33"/>
            </a:solidFill>
            <a:round/>
            <a:headEnd/>
            <a:tailEnd type="triangle" w="med" len="med"/>
          </a:ln>
          <a:effectLst/>
        </p:spPr>
      </p:cxnSp>
      <p:sp>
        <p:nvSpPr>
          <p:cNvPr id="122938" name="AutoShape 58"/>
          <p:cNvSpPr>
            <a:spLocks noChangeArrowheads="1"/>
          </p:cNvSpPr>
          <p:nvPr/>
        </p:nvSpPr>
        <p:spPr bwMode="auto">
          <a:xfrm>
            <a:off x="5715000" y="1143000"/>
            <a:ext cx="3429000" cy="1524000"/>
          </a:xfrm>
          <a:prstGeom prst="wedgeRoundRectCallout">
            <a:avLst>
              <a:gd name="adj1" fmla="val -58611"/>
              <a:gd name="adj2" fmla="val -10833"/>
              <a:gd name="adj3" fmla="val 16667"/>
            </a:avLst>
          </a:prstGeom>
          <a:solidFill>
            <a:schemeClr val="accent2"/>
          </a:solidFill>
          <a:ln w="38100">
            <a:solidFill>
              <a:schemeClr val="tx1"/>
            </a:solidFill>
            <a:miter lim="800000"/>
            <a:headEnd/>
            <a:tailEnd/>
          </a:ln>
          <a:effectLst/>
        </p:spPr>
        <p:txBody>
          <a:bodyPr wrap="none" anchor="ctr"/>
          <a:lstStyle/>
          <a:p>
            <a:r>
              <a:rPr lang="de-DE" sz="2000">
                <a:latin typeface="Times New Roman" pitchFamily="18" charset="0"/>
              </a:rPr>
              <a:t>LOKALE TA</a:t>
            </a:r>
          </a:p>
          <a:p>
            <a:r>
              <a:rPr lang="de-DE" sz="2000">
                <a:latin typeface="Times New Roman" pitchFamily="18" charset="0"/>
              </a:rPr>
              <a:t>(anders bei Änderung A und D)</a:t>
            </a:r>
          </a:p>
          <a:p>
            <a:r>
              <a:rPr lang="de-DE" sz="2000">
                <a:latin typeface="Times New Roman" pitchFamily="18" charset="0"/>
              </a:rPr>
              <a:t>nur 2 anstatt 6 Sperren</a:t>
            </a:r>
          </a:p>
          <a:p>
            <a:r>
              <a:rPr lang="de-DE" sz="2000">
                <a:latin typeface="Times New Roman" pitchFamily="18" charset="0"/>
              </a:rPr>
              <a:t>kein 2PC notwendig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00"/>
                                        </p:tgtEl>
                                        <p:attrNameLst>
                                          <p:attrName>style.visibility</p:attrName>
                                        </p:attrNameLst>
                                      </p:cBhvr>
                                      <p:to>
                                        <p:strVal val="visible"/>
                                      </p:to>
                                    </p:set>
                                    <p:animEffect transition="in" filter="box(out)">
                                      <p:cBhvr>
                                        <p:cTn id="7" dur="500"/>
                                        <p:tgtEl>
                                          <p:spTgt spid="12290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2901"/>
                                        </p:tgtEl>
                                        <p:attrNameLst>
                                          <p:attrName>style.visibility</p:attrName>
                                        </p:attrNameLst>
                                      </p:cBhvr>
                                      <p:to>
                                        <p:strVal val="visible"/>
                                      </p:to>
                                    </p:set>
                                    <p:animEffect transition="in" filter="box(out)">
                                      <p:cBhvr>
                                        <p:cTn id="11" dur="500"/>
                                        <p:tgtEl>
                                          <p:spTgt spid="12290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2904"/>
                                        </p:tgtEl>
                                        <p:attrNameLst>
                                          <p:attrName>style.visibility</p:attrName>
                                        </p:attrNameLst>
                                      </p:cBhvr>
                                      <p:to>
                                        <p:strVal val="visible"/>
                                      </p:to>
                                    </p:set>
                                    <p:animEffect transition="in" filter="box(out)">
                                      <p:cBhvr>
                                        <p:cTn id="15" dur="500"/>
                                        <p:tgtEl>
                                          <p:spTgt spid="122904"/>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122905"/>
                                        </p:tgtEl>
                                        <p:attrNameLst>
                                          <p:attrName>style.visibility</p:attrName>
                                        </p:attrNameLst>
                                      </p:cBhvr>
                                      <p:to>
                                        <p:strVal val="visible"/>
                                      </p:to>
                                    </p:set>
                                    <p:animEffect transition="in" filter="box(out)">
                                      <p:cBhvr>
                                        <p:cTn id="19" dur="500"/>
                                        <p:tgtEl>
                                          <p:spTgt spid="122905"/>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122910"/>
                                        </p:tgtEl>
                                        <p:attrNameLst>
                                          <p:attrName>style.visibility</p:attrName>
                                        </p:attrNameLst>
                                      </p:cBhvr>
                                      <p:to>
                                        <p:strVal val="visible"/>
                                      </p:to>
                                    </p:set>
                                    <p:animEffect transition="in" filter="box(out)">
                                      <p:cBhvr>
                                        <p:cTn id="23" dur="500"/>
                                        <p:tgtEl>
                                          <p:spTgt spid="122910"/>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22911"/>
                                        </p:tgtEl>
                                        <p:attrNameLst>
                                          <p:attrName>style.visibility</p:attrName>
                                        </p:attrNameLst>
                                      </p:cBhvr>
                                      <p:to>
                                        <p:strVal val="visible"/>
                                      </p:to>
                                    </p:set>
                                    <p:animEffect transition="in" filter="box(out)">
                                      <p:cBhvr>
                                        <p:cTn id="27" dur="500"/>
                                        <p:tgtEl>
                                          <p:spTgt spid="1229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22934"/>
                                        </p:tgtEl>
                                        <p:attrNameLst>
                                          <p:attrName>style.visibility</p:attrName>
                                        </p:attrNameLst>
                                      </p:cBhvr>
                                      <p:to>
                                        <p:strVal val="visible"/>
                                      </p:to>
                                    </p:set>
                                    <p:animEffect transition="in" filter="box(out)">
                                      <p:cBhvr>
                                        <p:cTn id="32" dur="500"/>
                                        <p:tgtEl>
                                          <p:spTgt spid="122934"/>
                                        </p:tgtEl>
                                      </p:cBhvr>
                                    </p:animEffect>
                                  </p:childTnLst>
                                </p:cTn>
                              </p:par>
                            </p:childTnLst>
                          </p:cTn>
                        </p:par>
                        <p:par>
                          <p:cTn id="33" fill="hold">
                            <p:stCondLst>
                              <p:cond delay="500"/>
                            </p:stCondLst>
                            <p:childTnLst>
                              <p:par>
                                <p:cTn id="34" presetID="4" presetClass="entr" presetSubtype="32" fill="hold" grpId="0" nodeType="afterEffect">
                                  <p:stCondLst>
                                    <p:cond delay="0"/>
                                  </p:stCondLst>
                                  <p:childTnLst>
                                    <p:set>
                                      <p:cBhvr>
                                        <p:cTn id="35" dur="1" fill="hold">
                                          <p:stCondLst>
                                            <p:cond delay="0"/>
                                          </p:stCondLst>
                                        </p:cTn>
                                        <p:tgtEl>
                                          <p:spTgt spid="122935"/>
                                        </p:tgtEl>
                                        <p:attrNameLst>
                                          <p:attrName>style.visibility</p:attrName>
                                        </p:attrNameLst>
                                      </p:cBhvr>
                                      <p:to>
                                        <p:strVal val="visible"/>
                                      </p:to>
                                    </p:set>
                                    <p:animEffect transition="in" filter="box(out)">
                                      <p:cBhvr>
                                        <p:cTn id="36" dur="500"/>
                                        <p:tgtEl>
                                          <p:spTgt spid="122935"/>
                                        </p:tgtEl>
                                      </p:cBhvr>
                                    </p:animEffect>
                                  </p:childTnLst>
                                </p:cTn>
                              </p:par>
                            </p:childTnLst>
                          </p:cTn>
                        </p:par>
                        <p:par>
                          <p:cTn id="37" fill="hold">
                            <p:stCondLst>
                              <p:cond delay="1000"/>
                            </p:stCondLst>
                            <p:childTnLst>
                              <p:par>
                                <p:cTn id="38" presetID="4" presetClass="entr" presetSubtype="32" fill="hold" grpId="0" nodeType="afterEffect">
                                  <p:stCondLst>
                                    <p:cond delay="0"/>
                                  </p:stCondLst>
                                  <p:childTnLst>
                                    <p:set>
                                      <p:cBhvr>
                                        <p:cTn id="39" dur="1" fill="hold">
                                          <p:stCondLst>
                                            <p:cond delay="0"/>
                                          </p:stCondLst>
                                        </p:cTn>
                                        <p:tgtEl>
                                          <p:spTgt spid="122936"/>
                                        </p:tgtEl>
                                        <p:attrNameLst>
                                          <p:attrName>style.visibility</p:attrName>
                                        </p:attrNameLst>
                                      </p:cBhvr>
                                      <p:to>
                                        <p:strVal val="visible"/>
                                      </p:to>
                                    </p:set>
                                    <p:animEffect transition="in" filter="box(out)">
                                      <p:cBhvr>
                                        <p:cTn id="40" dur="500"/>
                                        <p:tgtEl>
                                          <p:spTgt spid="122936"/>
                                        </p:tgtEl>
                                      </p:cBhvr>
                                    </p:animEffect>
                                  </p:childTnLst>
                                </p:cTn>
                              </p:par>
                            </p:childTnLst>
                          </p:cTn>
                        </p:par>
                        <p:par>
                          <p:cTn id="41" fill="hold">
                            <p:stCondLst>
                              <p:cond delay="1500"/>
                            </p:stCondLst>
                            <p:childTnLst>
                              <p:par>
                                <p:cTn id="42" presetID="4" presetClass="entr" presetSubtype="32" fill="hold" nodeType="afterEffect">
                                  <p:stCondLst>
                                    <p:cond delay="0"/>
                                  </p:stCondLst>
                                  <p:childTnLst>
                                    <p:set>
                                      <p:cBhvr>
                                        <p:cTn id="43" dur="1" fill="hold">
                                          <p:stCondLst>
                                            <p:cond delay="0"/>
                                          </p:stCondLst>
                                        </p:cTn>
                                        <p:tgtEl>
                                          <p:spTgt spid="122915"/>
                                        </p:tgtEl>
                                        <p:attrNameLst>
                                          <p:attrName>style.visibility</p:attrName>
                                        </p:attrNameLst>
                                      </p:cBhvr>
                                      <p:to>
                                        <p:strVal val="visible"/>
                                      </p:to>
                                    </p:set>
                                    <p:animEffect transition="in" filter="box(out)">
                                      <p:cBhvr>
                                        <p:cTn id="44" dur="500"/>
                                        <p:tgtEl>
                                          <p:spTgt spid="12291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nodeType="clickEffect">
                                  <p:stCondLst>
                                    <p:cond delay="0"/>
                                  </p:stCondLst>
                                  <p:childTnLst>
                                    <p:set>
                                      <p:cBhvr>
                                        <p:cTn id="48" dur="1" fill="hold">
                                          <p:stCondLst>
                                            <p:cond delay="0"/>
                                          </p:stCondLst>
                                        </p:cTn>
                                        <p:tgtEl>
                                          <p:spTgt spid="122937"/>
                                        </p:tgtEl>
                                        <p:attrNameLst>
                                          <p:attrName>style.visibility</p:attrName>
                                        </p:attrNameLst>
                                      </p:cBhvr>
                                      <p:to>
                                        <p:strVal val="visible"/>
                                      </p:to>
                                    </p:set>
                                    <p:animEffect transition="in" filter="box(out)">
                                      <p:cBhvr>
                                        <p:cTn id="49" dur="500"/>
                                        <p:tgtEl>
                                          <p:spTgt spid="12293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122938"/>
                                        </p:tgtEl>
                                        <p:attrNameLst>
                                          <p:attrName>style.visibility</p:attrName>
                                        </p:attrNameLst>
                                      </p:cBhvr>
                                      <p:to>
                                        <p:strVal val="visible"/>
                                      </p:to>
                                    </p:set>
                                    <p:animEffect transition="in" filter="box(out)">
                                      <p:cBhvr>
                                        <p:cTn id="54" dur="500"/>
                                        <p:tgtEl>
                                          <p:spTgt spid="122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0" grpId="0" animBg="1" autoUpdateAnimBg="0"/>
      <p:bldP spid="122901" grpId="0" animBg="1"/>
      <p:bldP spid="122910" grpId="0" animBg="1" autoUpdateAnimBg="0"/>
      <p:bldP spid="122911" grpId="0" animBg="1" autoUpdateAnimBg="0"/>
      <p:bldP spid="122935" grpId="0" animBg="1" autoUpdateAnimBg="0"/>
      <p:bldP spid="122936" grpId="0" animBg="1" autoUpdateAnimBg="0"/>
      <p:bldP spid="12293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2"/>
          </p:nvPr>
        </p:nvSpPr>
        <p:spPr/>
        <p:txBody>
          <a:bodyPr/>
          <a:lstStyle/>
          <a:p>
            <a:fld id="{DF30AC3B-F3CA-4ADC-8D8B-E241B42CDE7B}" type="slidenum">
              <a:rPr lang="en-US"/>
              <a:pPr/>
              <a:t>12</a:t>
            </a:fld>
            <a:endParaRPr lang="en-US"/>
          </a:p>
        </p:txBody>
      </p:sp>
      <p:pic>
        <p:nvPicPr>
          <p:cNvPr id="152578" name="Picture 2"/>
          <p:cNvPicPr>
            <a:picLocks noChangeAspect="1" noChangeArrowheads="1"/>
          </p:cNvPicPr>
          <p:nvPr/>
        </p:nvPicPr>
        <p:blipFill>
          <a:blip r:embed="rId3" cstate="print"/>
          <a:srcRect l="14844" t="11458" r="10156" b="16667"/>
          <a:stretch>
            <a:fillRect/>
          </a:stretch>
        </p:blipFill>
        <p:spPr bwMode="auto">
          <a:xfrm>
            <a:off x="381000" y="115888"/>
            <a:ext cx="8763000" cy="6299200"/>
          </a:xfrm>
          <a:prstGeom prst="rect">
            <a:avLst/>
          </a:prstGeom>
          <a:noFill/>
          <a:ln w="28575">
            <a:noFill/>
            <a:miter lim="800000"/>
            <a:headEnd/>
            <a:tailEnd/>
          </a:ln>
          <a:effectLst/>
        </p:spPr>
      </p:pic>
      <p:sp>
        <p:nvSpPr>
          <p:cNvPr id="152579" name="Text Box 3"/>
          <p:cNvSpPr txBox="1">
            <a:spLocks noChangeArrowheads="1"/>
          </p:cNvSpPr>
          <p:nvPr/>
        </p:nvSpPr>
        <p:spPr bwMode="auto">
          <a:xfrm>
            <a:off x="1131888" y="579438"/>
            <a:ext cx="2855912" cy="519112"/>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sp>
        <p:nvSpPr>
          <p:cNvPr id="152581" name="Text Box 5"/>
          <p:cNvSpPr txBox="1">
            <a:spLocks noChangeArrowheads="1"/>
          </p:cNvSpPr>
          <p:nvPr/>
        </p:nvSpPr>
        <p:spPr bwMode="auto">
          <a:xfrm>
            <a:off x="1131888" y="463550"/>
            <a:ext cx="2855912"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pic>
        <p:nvPicPr>
          <p:cNvPr id="152582" name="Picture 6"/>
          <p:cNvPicPr>
            <a:picLocks noChangeAspect="1" noChangeArrowheads="1"/>
          </p:cNvPicPr>
          <p:nvPr/>
        </p:nvPicPr>
        <p:blipFill>
          <a:blip r:embed="rId3" cstate="print"/>
          <a:srcRect l="14844" t="11458" r="10156" b="16667"/>
          <a:stretch>
            <a:fillRect/>
          </a:stretch>
        </p:blipFill>
        <p:spPr bwMode="auto">
          <a:xfrm>
            <a:off x="381000" y="228600"/>
            <a:ext cx="8763000" cy="6299200"/>
          </a:xfrm>
          <a:prstGeom prst="rect">
            <a:avLst/>
          </a:prstGeom>
          <a:noFill/>
          <a:ln w="28575">
            <a:noFill/>
            <a:miter lim="800000"/>
            <a:headEnd/>
            <a:tailEnd/>
          </a:ln>
          <a:effectLst/>
        </p:spPr>
      </p:pic>
      <p:sp>
        <p:nvSpPr>
          <p:cNvPr id="152583" name="Text Box 7"/>
          <p:cNvSpPr txBox="1">
            <a:spLocks noChangeArrowheads="1"/>
          </p:cNvSpPr>
          <p:nvPr/>
        </p:nvSpPr>
        <p:spPr bwMode="auto">
          <a:xfrm>
            <a:off x="1143000" y="609600"/>
            <a:ext cx="2855913" cy="519113"/>
          </a:xfrm>
          <a:prstGeom prst="rect">
            <a:avLst/>
          </a:prstGeom>
          <a:noFill/>
          <a:ln w="76200">
            <a:noFill/>
            <a:miter lim="800000"/>
            <a:headEnd/>
            <a:tailEnd/>
          </a:ln>
          <a:effectLst/>
        </p:spPr>
        <p:txBody>
          <a:bodyPr wrap="none" anchor="ctr">
            <a:spAutoFit/>
          </a:bodyPr>
          <a:lstStyle/>
          <a:p>
            <a:r>
              <a:rPr lang="de-DE" sz="2800" b="1">
                <a:solidFill>
                  <a:schemeClr val="accent1"/>
                </a:solidFill>
                <a:latin typeface="Times New Roman" pitchFamily="18" charset="0"/>
              </a:rPr>
              <a:t>Eager ~</a:t>
            </a:r>
            <a:r>
              <a:rPr lang="de-DE" sz="2800" b="1">
                <a:solidFill>
                  <a:srgbClr val="990099"/>
                </a:solidFill>
                <a:latin typeface="Times New Roman" pitchFamily="18" charset="0"/>
              </a:rPr>
              <a:t> </a:t>
            </a:r>
            <a:r>
              <a:rPr lang="de-DE" sz="2800" b="1">
                <a:solidFill>
                  <a:schemeClr val="accent1"/>
                </a:solidFill>
                <a:latin typeface="Times New Roman" pitchFamily="18" charset="0"/>
              </a:rPr>
              <a:t>synchron</a:t>
            </a:r>
            <a:endParaRPr lang="de-DE">
              <a:solidFill>
                <a:srgbClr val="990099"/>
              </a:solidFill>
              <a:latin typeface="Times New Roman" pitchFamily="18" charset="0"/>
            </a:endParaRPr>
          </a:p>
        </p:txBody>
      </p:sp>
      <p:sp>
        <p:nvSpPr>
          <p:cNvPr id="152587" name="Text Box 11"/>
          <p:cNvSpPr txBox="1">
            <a:spLocks noChangeArrowheads="1"/>
          </p:cNvSpPr>
          <p:nvPr/>
        </p:nvSpPr>
        <p:spPr bwMode="auto">
          <a:xfrm>
            <a:off x="6781800" y="420688"/>
            <a:ext cx="2362200" cy="2720975"/>
          </a:xfrm>
          <a:prstGeom prst="rect">
            <a:avLst/>
          </a:prstGeom>
          <a:solidFill>
            <a:schemeClr val="accent2"/>
          </a:solidFill>
          <a:ln w="76200">
            <a:noFill/>
            <a:miter lim="800000"/>
            <a:headEnd/>
            <a:tailEnd/>
          </a:ln>
          <a:effectLst/>
        </p:spPr>
        <p:txBody>
          <a:bodyPr anchor="ctr">
            <a:spAutoFit/>
          </a:bodyPr>
          <a:lstStyle/>
          <a:p>
            <a:pPr>
              <a:lnSpc>
                <a:spcPct val="80000"/>
              </a:lnSpc>
            </a:pPr>
            <a:r>
              <a:rPr lang="de-DE" b="1">
                <a:latin typeface="Times New Roman" pitchFamily="18" charset="0"/>
              </a:rPr>
              <a:t>Update anywhere, anytime,</a:t>
            </a:r>
          </a:p>
          <a:p>
            <a:pPr>
              <a:lnSpc>
                <a:spcPct val="80000"/>
              </a:lnSpc>
            </a:pPr>
            <a:r>
              <a:rPr lang="de-DE" b="1">
                <a:latin typeface="Times New Roman" pitchFamily="18" charset="0"/>
              </a:rPr>
              <a:t>anyhow</a:t>
            </a:r>
          </a:p>
          <a:p>
            <a:pPr>
              <a:lnSpc>
                <a:spcPct val="80000"/>
              </a:lnSpc>
            </a:pPr>
            <a:r>
              <a:rPr lang="de-DE" b="1">
                <a:solidFill>
                  <a:srgbClr val="990099"/>
                </a:solidFill>
                <a:latin typeface="Times New Roman" pitchFamily="18" charset="0"/>
              </a:rPr>
              <a:t>Reconciliation ~</a:t>
            </a:r>
          </a:p>
          <a:p>
            <a:pPr>
              <a:lnSpc>
                <a:spcPct val="80000"/>
              </a:lnSpc>
            </a:pPr>
            <a:r>
              <a:rPr lang="de-DE" b="1">
                <a:solidFill>
                  <a:srgbClr val="990099"/>
                </a:solidFill>
                <a:latin typeface="Times New Roman" pitchFamily="18" charset="0"/>
              </a:rPr>
              <a:t>Konsistenz-</a:t>
            </a:r>
          </a:p>
          <a:p>
            <a:pPr>
              <a:lnSpc>
                <a:spcPct val="80000"/>
              </a:lnSpc>
            </a:pPr>
            <a:r>
              <a:rPr lang="de-DE" b="1">
                <a:solidFill>
                  <a:srgbClr val="990099"/>
                </a:solidFill>
                <a:latin typeface="Times New Roman" pitchFamily="18" charset="0"/>
              </a:rPr>
              <a:t>Erhaltung „von Hand“ bei Konflikten</a:t>
            </a:r>
            <a:endParaRPr lang="de-DE">
              <a:solidFill>
                <a:srgbClr val="990099"/>
              </a:solidFill>
              <a:latin typeface="Times New Roman" pitchFamily="18" charset="0"/>
            </a:endParaRPr>
          </a:p>
        </p:txBody>
      </p:sp>
      <p:sp>
        <p:nvSpPr>
          <p:cNvPr id="152588" name="Line 12"/>
          <p:cNvSpPr>
            <a:spLocks noChangeShapeType="1"/>
          </p:cNvSpPr>
          <p:nvPr/>
        </p:nvSpPr>
        <p:spPr bwMode="auto">
          <a:xfrm>
            <a:off x="4038600" y="685800"/>
            <a:ext cx="2667000" cy="762000"/>
          </a:xfrm>
          <a:prstGeom prst="line">
            <a:avLst/>
          </a:prstGeom>
          <a:noFill/>
          <a:ln w="76200">
            <a:solidFill>
              <a:schemeClr val="accent2"/>
            </a:solidFill>
            <a:round/>
            <a:headEnd/>
            <a:tailEnd/>
          </a:ln>
          <a:effectLst/>
        </p:spPr>
        <p:txBody>
          <a:bodyPr wrap="none" anchor="ctr"/>
          <a:lstStyle/>
          <a:p>
            <a:endParaRPr lang="de-DE"/>
          </a:p>
        </p:txBody>
      </p:sp>
      <p:sp>
        <p:nvSpPr>
          <p:cNvPr id="152586" name="Text Box 10"/>
          <p:cNvSpPr txBox="1">
            <a:spLocks noChangeArrowheads="1"/>
          </p:cNvSpPr>
          <p:nvPr/>
        </p:nvSpPr>
        <p:spPr bwMode="auto">
          <a:xfrm>
            <a:off x="3962400" y="609600"/>
            <a:ext cx="2876550"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Lazy ~ asynchron</a:t>
            </a:r>
            <a:endParaRPr lang="de-DE">
              <a:solidFill>
                <a:srgbClr val="990099"/>
              </a:solidFill>
              <a:latin typeface="Times New Roman" pitchFamily="18" charset="0"/>
            </a:endParaRPr>
          </a:p>
        </p:txBody>
      </p:sp>
      <p:sp>
        <p:nvSpPr>
          <p:cNvPr id="152589" name="Rectangle 13"/>
          <p:cNvSpPr>
            <a:spLocks noChangeArrowheads="1"/>
          </p:cNvSpPr>
          <p:nvPr/>
        </p:nvSpPr>
        <p:spPr bwMode="auto">
          <a:xfrm>
            <a:off x="533400" y="5638800"/>
            <a:ext cx="1219200" cy="685800"/>
          </a:xfrm>
          <a:prstGeom prst="rect">
            <a:avLst/>
          </a:prstGeom>
          <a:noFill/>
          <a:ln w="57150">
            <a:solidFill>
              <a:srgbClr val="990099"/>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2"/>
          </p:nvPr>
        </p:nvSpPr>
        <p:spPr/>
        <p:txBody>
          <a:bodyPr/>
          <a:lstStyle/>
          <a:p>
            <a:fld id="{477A4A05-B1B7-45F1-A8FA-AD61DFCB8E1D}" type="slidenum">
              <a:rPr lang="en-US"/>
              <a:pPr/>
              <a:t>13</a:t>
            </a:fld>
            <a:endParaRPr lang="en-US"/>
          </a:p>
        </p:txBody>
      </p:sp>
      <p:sp>
        <p:nvSpPr>
          <p:cNvPr id="123907" name="Rectangle 3"/>
          <p:cNvSpPr>
            <a:spLocks noGrp="1" noChangeArrowheads="1"/>
          </p:cNvSpPr>
          <p:nvPr>
            <p:ph type="title"/>
          </p:nvPr>
        </p:nvSpPr>
        <p:spPr>
          <a:xfrm>
            <a:off x="0" y="762000"/>
            <a:ext cx="9144000" cy="1143000"/>
          </a:xfrm>
        </p:spPr>
        <p:txBody>
          <a:bodyPr/>
          <a:lstStyle/>
          <a:p>
            <a:r>
              <a:rPr lang="de-DE" sz="2400"/>
              <a:t>Gegenüberstellung: Transaktion ohne Replikate, mit sofortiger synchroner (eager) Replikatänderung, mit asynchroner (lazy) Replikatänderung </a:t>
            </a:r>
            <a:br>
              <a:rPr lang="de-DE" sz="2400"/>
            </a:br>
            <a:r>
              <a:rPr lang="de-DE" sz="2400">
                <a:solidFill>
                  <a:srgbClr val="990099"/>
                </a:solidFill>
              </a:rPr>
              <a:t>[nach Gray et al., The Dangers of Replication ... , SIGMOD 1996]</a:t>
            </a:r>
            <a:endParaRPr lang="de-DE"/>
          </a:p>
        </p:txBody>
      </p:sp>
      <p:graphicFrame>
        <p:nvGraphicFramePr>
          <p:cNvPr id="123908" name="Object 4"/>
          <p:cNvGraphicFramePr>
            <a:graphicFrameLocks noChangeAspect="1"/>
          </p:cNvGraphicFramePr>
          <p:nvPr/>
        </p:nvGraphicFramePr>
        <p:xfrm>
          <a:off x="762000" y="1905000"/>
          <a:ext cx="7620000" cy="5078413"/>
        </p:xfrm>
        <a:graphic>
          <a:graphicData uri="http://schemas.openxmlformats.org/presentationml/2006/ole">
            <p:oleObj spid="_x0000_s123908" name="Grafik" r:id="rId4" imgW="3087720" imgH="2057400" progId="Word.Picture.8">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00183149-BA37-452B-8555-560294CC2877}" type="slidenum">
              <a:rPr lang="en-US"/>
              <a:pPr/>
              <a:t>14</a:t>
            </a:fld>
            <a:endParaRPr lang="en-US"/>
          </a:p>
        </p:txBody>
      </p:sp>
      <p:sp>
        <p:nvSpPr>
          <p:cNvPr id="129026" name="Rectangle 2"/>
          <p:cNvSpPr>
            <a:spLocks noGrp="1" noChangeArrowheads="1"/>
          </p:cNvSpPr>
          <p:nvPr>
            <p:ph type="title"/>
          </p:nvPr>
        </p:nvSpPr>
        <p:spPr>
          <a:xfrm>
            <a:off x="30163" y="0"/>
            <a:ext cx="9083675" cy="701675"/>
          </a:xfrm>
          <a:noFill/>
          <a:ln/>
        </p:spPr>
        <p:txBody>
          <a:bodyPr lIns="90488" tIns="44450" rIns="90488" bIns="44450" anchor="ctr"/>
          <a:lstStyle/>
          <a:p>
            <a:r>
              <a:rPr lang="de-DE" sz="3200"/>
              <a:t>Scaleup, Replikation, Partitionierung</a:t>
            </a:r>
            <a:endParaRPr lang="de-DE"/>
          </a:p>
        </p:txBody>
      </p:sp>
      <p:sp>
        <p:nvSpPr>
          <p:cNvPr id="129027" name="Rectangle 3"/>
          <p:cNvSpPr>
            <a:spLocks noGrp="1" noChangeArrowheads="1"/>
          </p:cNvSpPr>
          <p:nvPr>
            <p:ph type="body" idx="1"/>
          </p:nvPr>
        </p:nvSpPr>
        <p:spPr>
          <a:xfrm>
            <a:off x="7516813" y="4803775"/>
            <a:ext cx="1627187" cy="1649413"/>
          </a:xfrm>
          <a:solidFill>
            <a:schemeClr val="accent2"/>
          </a:solidFill>
          <a:ln/>
        </p:spPr>
        <p:txBody>
          <a:bodyPr lIns="90488" tIns="44450" rIns="90488" bIns="44450"/>
          <a:lstStyle/>
          <a:p>
            <a:pPr>
              <a:lnSpc>
                <a:spcPct val="70000"/>
              </a:lnSpc>
            </a:pPr>
            <a:r>
              <a:rPr lang="de-DE" sz="1600" i="1"/>
              <a:t>N Knoten</a:t>
            </a:r>
          </a:p>
          <a:p>
            <a:pPr>
              <a:lnSpc>
                <a:spcPct val="70000"/>
              </a:lnSpc>
            </a:pPr>
            <a:r>
              <a:rPr lang="de-DE" sz="1600" i="1"/>
              <a:t>~</a:t>
            </a:r>
          </a:p>
          <a:p>
            <a:pPr>
              <a:lnSpc>
                <a:spcPct val="70000"/>
              </a:lnSpc>
            </a:pPr>
            <a:r>
              <a:rPr lang="de-DE" sz="1600" i="1"/>
              <a:t>N-facher</a:t>
            </a:r>
          </a:p>
          <a:p>
            <a:pPr>
              <a:lnSpc>
                <a:spcPct val="70000"/>
              </a:lnSpc>
            </a:pPr>
            <a:r>
              <a:rPr lang="de-DE" sz="1600" i="1"/>
              <a:t>Durchsatz</a:t>
            </a:r>
          </a:p>
          <a:p>
            <a:pPr>
              <a:lnSpc>
                <a:spcPct val="70000"/>
              </a:lnSpc>
            </a:pPr>
            <a:r>
              <a:rPr lang="de-DE" sz="1600" i="1"/>
              <a:t> </a:t>
            </a:r>
            <a:r>
              <a:rPr lang="de-DE" sz="1600" i="1">
                <a:sym typeface="Wingdings" pitchFamily="2" charset="2"/>
              </a:rPr>
              <a:t></a:t>
            </a:r>
          </a:p>
          <a:p>
            <a:pPr>
              <a:lnSpc>
                <a:spcPct val="70000"/>
              </a:lnSpc>
            </a:pPr>
            <a:r>
              <a:rPr lang="de-DE" sz="1600" i="1"/>
              <a:t>N</a:t>
            </a:r>
            <a:r>
              <a:rPr lang="de-DE" sz="1600" i="1" baseline="30000"/>
              <a:t>2</a:t>
            </a:r>
            <a:r>
              <a:rPr lang="de-DE" sz="1600"/>
              <a:t> mehr        Arbeit</a:t>
            </a:r>
          </a:p>
        </p:txBody>
      </p:sp>
      <p:graphicFrame>
        <p:nvGraphicFramePr>
          <p:cNvPr id="129028" name="Object 4">
            <a:hlinkClick r:id="" action="ppaction://ole?verb=0"/>
          </p:cNvPr>
          <p:cNvGraphicFramePr>
            <a:graphicFrameLocks/>
          </p:cNvGraphicFramePr>
          <p:nvPr/>
        </p:nvGraphicFramePr>
        <p:xfrm>
          <a:off x="28575" y="554038"/>
          <a:ext cx="7667625" cy="6245225"/>
        </p:xfrm>
        <a:graphic>
          <a:graphicData uri="http://schemas.openxmlformats.org/presentationml/2006/ole">
            <p:oleObj spid="_x0000_s129028" name="VISIO" r:id="rId4" imgW="5457600" imgH="5020920" progId="Visio.Drawing.4">
              <p:embed/>
            </p:oleObj>
          </a:graphicData>
        </a:graphic>
      </p:graphicFrame>
      <p:sp>
        <p:nvSpPr>
          <p:cNvPr id="129030" name="Line 6"/>
          <p:cNvSpPr>
            <a:spLocks noChangeShapeType="1"/>
          </p:cNvSpPr>
          <p:nvPr/>
        </p:nvSpPr>
        <p:spPr bwMode="auto">
          <a:xfrm flipV="1">
            <a:off x="3733800" y="2438400"/>
            <a:ext cx="533400" cy="228600"/>
          </a:xfrm>
          <a:prstGeom prst="line">
            <a:avLst/>
          </a:prstGeom>
          <a:noFill/>
          <a:ln w="76200">
            <a:solidFill>
              <a:srgbClr val="990099"/>
            </a:solidFill>
            <a:round/>
            <a:headEnd/>
            <a:tailEnd type="triangle" w="med" len="med"/>
          </a:ln>
          <a:effectLst/>
        </p:spPr>
        <p:txBody>
          <a:bodyPr wrap="none" anchor="ctr"/>
          <a:lstStyle/>
          <a:p>
            <a:endParaRPr lang="de-DE"/>
          </a:p>
        </p:txBody>
      </p:sp>
      <p:sp>
        <p:nvSpPr>
          <p:cNvPr id="129031" name="Line 7"/>
          <p:cNvSpPr>
            <a:spLocks noChangeShapeType="1"/>
          </p:cNvSpPr>
          <p:nvPr/>
        </p:nvSpPr>
        <p:spPr bwMode="auto">
          <a:xfrm flipH="1">
            <a:off x="3124200" y="2819400"/>
            <a:ext cx="381000" cy="457200"/>
          </a:xfrm>
          <a:prstGeom prst="line">
            <a:avLst/>
          </a:prstGeom>
          <a:noFill/>
          <a:ln w="76200">
            <a:solidFill>
              <a:srgbClr val="990099"/>
            </a:solidFill>
            <a:round/>
            <a:headEnd/>
            <a:tailEnd type="triangle" w="med" len="med"/>
          </a:ln>
          <a:effectLst/>
        </p:spPr>
        <p:txBody>
          <a:bodyPr wrap="none" anchor="ctr"/>
          <a:lstStyle/>
          <a:p>
            <a:endParaRPr lang="de-DE"/>
          </a:p>
        </p:txBody>
      </p:sp>
      <p:sp>
        <p:nvSpPr>
          <p:cNvPr id="129032" name="Line 8"/>
          <p:cNvSpPr>
            <a:spLocks noChangeShapeType="1"/>
          </p:cNvSpPr>
          <p:nvPr/>
        </p:nvSpPr>
        <p:spPr bwMode="auto">
          <a:xfrm>
            <a:off x="3657600" y="2743200"/>
            <a:ext cx="609600" cy="457200"/>
          </a:xfrm>
          <a:prstGeom prst="line">
            <a:avLst/>
          </a:prstGeom>
          <a:noFill/>
          <a:ln w="76200">
            <a:solidFill>
              <a:srgbClr val="990099"/>
            </a:solidFill>
            <a:round/>
            <a:headEnd/>
            <a:tailEnd type="triangle" w="med" len="med"/>
          </a:ln>
          <a:effectLst/>
        </p:spPr>
        <p:txBody>
          <a:bodyPr wrap="none" anchor="ctr"/>
          <a:lstStyle/>
          <a:p>
            <a:endParaRPr lang="de-DE"/>
          </a:p>
        </p:txBody>
      </p:sp>
      <p:sp>
        <p:nvSpPr>
          <p:cNvPr id="129029" name="Oval 5"/>
          <p:cNvSpPr>
            <a:spLocks noChangeArrowheads="1"/>
          </p:cNvSpPr>
          <p:nvPr/>
        </p:nvSpPr>
        <p:spPr bwMode="auto">
          <a:xfrm>
            <a:off x="3429000" y="2514600"/>
            <a:ext cx="304800" cy="304800"/>
          </a:xfrm>
          <a:prstGeom prst="ellipse">
            <a:avLst/>
          </a:prstGeom>
          <a:solidFill>
            <a:schemeClr val="accent2"/>
          </a:solidFill>
          <a:ln w="381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5"/>
          <p:cNvSpPr>
            <a:spLocks noGrp="1"/>
          </p:cNvSpPr>
          <p:nvPr>
            <p:ph type="sldNum" sz="quarter" idx="12"/>
          </p:nvPr>
        </p:nvSpPr>
        <p:spPr/>
        <p:txBody>
          <a:bodyPr/>
          <a:lstStyle/>
          <a:p>
            <a:fld id="{55B828E6-3476-4825-AD78-52FA3A307C69}" type="slidenum">
              <a:rPr lang="en-US"/>
              <a:pPr/>
              <a:t>15</a:t>
            </a:fld>
            <a:endParaRPr lang="en-US"/>
          </a:p>
        </p:txBody>
      </p:sp>
      <p:sp>
        <p:nvSpPr>
          <p:cNvPr id="131074" name="Rectangle 2"/>
          <p:cNvSpPr>
            <a:spLocks noGrp="1" noChangeArrowheads="1"/>
          </p:cNvSpPr>
          <p:nvPr>
            <p:ph type="title"/>
          </p:nvPr>
        </p:nvSpPr>
        <p:spPr>
          <a:xfrm>
            <a:off x="0" y="76200"/>
            <a:ext cx="7315200" cy="1143000"/>
          </a:xfrm>
          <a:noFill/>
          <a:ln/>
        </p:spPr>
        <p:txBody>
          <a:bodyPr lIns="90488" tIns="44450" rIns="90488" bIns="44450" anchor="ctr"/>
          <a:lstStyle/>
          <a:p>
            <a:r>
              <a:rPr lang="de-DE"/>
              <a:t>Propagation Strategies</a:t>
            </a:r>
          </a:p>
        </p:txBody>
      </p:sp>
      <p:sp>
        <p:nvSpPr>
          <p:cNvPr id="131075" name="Rectangle 3"/>
          <p:cNvSpPr>
            <a:spLocks noGrp="1" noChangeArrowheads="1"/>
          </p:cNvSpPr>
          <p:nvPr>
            <p:ph type="body" idx="1"/>
          </p:nvPr>
        </p:nvSpPr>
        <p:spPr>
          <a:xfrm>
            <a:off x="76200" y="990600"/>
            <a:ext cx="8915400" cy="5562600"/>
          </a:xfrm>
          <a:noFill/>
          <a:ln/>
        </p:spPr>
        <p:txBody>
          <a:bodyPr lIns="90488" tIns="44450" rIns="90488" bIns="44450"/>
          <a:lstStyle/>
          <a:p>
            <a:pPr>
              <a:lnSpc>
                <a:spcPct val="110000"/>
              </a:lnSpc>
            </a:pPr>
            <a:r>
              <a:rPr lang="de-DE"/>
              <a:t>Eager: Send update right away</a:t>
            </a:r>
          </a:p>
          <a:p>
            <a:pPr lvl="1">
              <a:lnSpc>
                <a:spcPct val="110000"/>
              </a:lnSpc>
            </a:pPr>
            <a:r>
              <a:rPr lang="de-DE"/>
              <a:t>(part of same transaction)</a:t>
            </a:r>
          </a:p>
          <a:p>
            <a:pPr lvl="1">
              <a:lnSpc>
                <a:spcPct val="110000"/>
              </a:lnSpc>
            </a:pPr>
            <a:r>
              <a:rPr lang="de-DE" i="1"/>
              <a:t>N</a:t>
            </a:r>
            <a:r>
              <a:rPr lang="de-DE"/>
              <a:t> times larger transactions</a:t>
            </a:r>
          </a:p>
          <a:p>
            <a:pPr>
              <a:lnSpc>
                <a:spcPct val="110000"/>
              </a:lnSpc>
            </a:pPr>
            <a:r>
              <a:rPr lang="de-DE"/>
              <a:t>Lazy: Send update asynchronously</a:t>
            </a:r>
          </a:p>
          <a:p>
            <a:pPr lvl="1">
              <a:lnSpc>
                <a:spcPct val="110000"/>
              </a:lnSpc>
            </a:pPr>
            <a:r>
              <a:rPr lang="de-DE"/>
              <a:t>separate transaction</a:t>
            </a:r>
          </a:p>
          <a:p>
            <a:pPr lvl="1">
              <a:lnSpc>
                <a:spcPct val="110000"/>
              </a:lnSpc>
            </a:pPr>
            <a:r>
              <a:rPr lang="de-DE" i="1"/>
              <a:t>N</a:t>
            </a:r>
            <a:r>
              <a:rPr lang="de-DE"/>
              <a:t> times more transactions</a:t>
            </a:r>
          </a:p>
          <a:p>
            <a:pPr>
              <a:lnSpc>
                <a:spcPct val="110000"/>
              </a:lnSpc>
            </a:pPr>
            <a:r>
              <a:rPr lang="de-DE"/>
              <a:t>Either way</a:t>
            </a:r>
          </a:p>
          <a:p>
            <a:pPr lvl="1">
              <a:lnSpc>
                <a:spcPct val="110000"/>
              </a:lnSpc>
            </a:pPr>
            <a:r>
              <a:rPr lang="de-DE" i="1"/>
              <a:t>N</a:t>
            </a:r>
            <a:r>
              <a:rPr lang="de-DE"/>
              <a:t> times more updates per second per node</a:t>
            </a:r>
          </a:p>
          <a:p>
            <a:pPr lvl="1">
              <a:lnSpc>
                <a:spcPct val="110000"/>
              </a:lnSpc>
            </a:pPr>
            <a:r>
              <a:rPr lang="de-DE" i="1"/>
              <a:t>N</a:t>
            </a:r>
            <a:r>
              <a:rPr lang="de-DE" i="1" baseline="30000"/>
              <a:t>2</a:t>
            </a:r>
            <a:r>
              <a:rPr lang="de-DE"/>
              <a:t> times more work overall</a:t>
            </a:r>
          </a:p>
        </p:txBody>
      </p:sp>
      <p:graphicFrame>
        <p:nvGraphicFramePr>
          <p:cNvPr id="131076" name="Object 4">
            <a:hlinkClick r:id="" action="ppaction://ole?verb=0"/>
          </p:cNvPr>
          <p:cNvGraphicFramePr>
            <a:graphicFrameLocks/>
          </p:cNvGraphicFramePr>
          <p:nvPr/>
        </p:nvGraphicFramePr>
        <p:xfrm>
          <a:off x="7010400" y="76200"/>
          <a:ext cx="1549400" cy="2095500"/>
        </p:xfrm>
        <a:graphic>
          <a:graphicData uri="http://schemas.openxmlformats.org/presentationml/2006/ole">
            <p:oleObj spid="_x0000_s131076" name="Document" r:id="rId4" imgW="2068200" imgH="2570040" progId="Word.Document.6">
              <p:embed/>
            </p:oleObj>
          </a:graphicData>
        </a:graphic>
      </p:graphicFrame>
      <p:grpSp>
        <p:nvGrpSpPr>
          <p:cNvPr id="131077" name="Group 5"/>
          <p:cNvGrpSpPr>
            <a:grpSpLocks/>
          </p:cNvGrpSpPr>
          <p:nvPr/>
        </p:nvGrpSpPr>
        <p:grpSpPr bwMode="auto">
          <a:xfrm>
            <a:off x="7038975" y="1966913"/>
            <a:ext cx="512763" cy="344487"/>
            <a:chOff x="4434" y="1239"/>
            <a:chExt cx="323" cy="217"/>
          </a:xfrm>
        </p:grpSpPr>
        <p:grpSp>
          <p:nvGrpSpPr>
            <p:cNvPr id="131078" name="Group 6"/>
            <p:cNvGrpSpPr>
              <a:grpSpLocks/>
            </p:cNvGrpSpPr>
            <p:nvPr/>
          </p:nvGrpSpPr>
          <p:grpSpPr bwMode="auto">
            <a:xfrm>
              <a:off x="4434" y="1257"/>
              <a:ext cx="323" cy="199"/>
              <a:chOff x="4434" y="1257"/>
              <a:chExt cx="323" cy="199"/>
            </a:xfrm>
          </p:grpSpPr>
          <p:sp>
            <p:nvSpPr>
              <p:cNvPr id="131079" name="Oval 7"/>
              <p:cNvSpPr>
                <a:spLocks noChangeArrowheads="1"/>
              </p:cNvSpPr>
              <p:nvPr/>
            </p:nvSpPr>
            <p:spPr bwMode="auto">
              <a:xfrm>
                <a:off x="4434" y="1405"/>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080" name="Rectangle 8"/>
              <p:cNvSpPr>
                <a:spLocks noChangeArrowheads="1"/>
              </p:cNvSpPr>
              <p:nvPr/>
            </p:nvSpPr>
            <p:spPr bwMode="auto">
              <a:xfrm>
                <a:off x="4434" y="1257"/>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081" name="Oval 9"/>
            <p:cNvSpPr>
              <a:spLocks noChangeArrowheads="1"/>
            </p:cNvSpPr>
            <p:nvPr/>
          </p:nvSpPr>
          <p:spPr bwMode="auto">
            <a:xfrm>
              <a:off x="4442" y="1239"/>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1082" name="Group 10"/>
          <p:cNvGrpSpPr>
            <a:grpSpLocks/>
          </p:cNvGrpSpPr>
          <p:nvPr/>
        </p:nvGrpSpPr>
        <p:grpSpPr bwMode="auto">
          <a:xfrm>
            <a:off x="7546975" y="2106613"/>
            <a:ext cx="514350" cy="344487"/>
            <a:chOff x="4754" y="1327"/>
            <a:chExt cx="324" cy="217"/>
          </a:xfrm>
        </p:grpSpPr>
        <p:grpSp>
          <p:nvGrpSpPr>
            <p:cNvPr id="131083" name="Group 11"/>
            <p:cNvGrpSpPr>
              <a:grpSpLocks/>
            </p:cNvGrpSpPr>
            <p:nvPr/>
          </p:nvGrpSpPr>
          <p:grpSpPr bwMode="auto">
            <a:xfrm>
              <a:off x="4754" y="1345"/>
              <a:ext cx="324" cy="199"/>
              <a:chOff x="4754" y="1345"/>
              <a:chExt cx="324" cy="199"/>
            </a:xfrm>
          </p:grpSpPr>
          <p:sp>
            <p:nvSpPr>
              <p:cNvPr id="131084" name="Oval 12"/>
              <p:cNvSpPr>
                <a:spLocks noChangeArrowheads="1"/>
              </p:cNvSpPr>
              <p:nvPr/>
            </p:nvSpPr>
            <p:spPr bwMode="auto">
              <a:xfrm>
                <a:off x="4754" y="1493"/>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085" name="Rectangle 13"/>
              <p:cNvSpPr>
                <a:spLocks noChangeArrowheads="1"/>
              </p:cNvSpPr>
              <p:nvPr/>
            </p:nvSpPr>
            <p:spPr bwMode="auto">
              <a:xfrm>
                <a:off x="4754" y="1345"/>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086" name="Oval 14"/>
            <p:cNvSpPr>
              <a:spLocks noChangeArrowheads="1"/>
            </p:cNvSpPr>
            <p:nvPr/>
          </p:nvSpPr>
          <p:spPr bwMode="auto">
            <a:xfrm>
              <a:off x="4762" y="1327"/>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1087" name="Group 15"/>
          <p:cNvGrpSpPr>
            <a:grpSpLocks/>
          </p:cNvGrpSpPr>
          <p:nvPr/>
        </p:nvGrpSpPr>
        <p:grpSpPr bwMode="auto">
          <a:xfrm>
            <a:off x="7993063" y="2246313"/>
            <a:ext cx="514350" cy="344487"/>
            <a:chOff x="5035" y="1415"/>
            <a:chExt cx="324" cy="217"/>
          </a:xfrm>
        </p:grpSpPr>
        <p:grpSp>
          <p:nvGrpSpPr>
            <p:cNvPr id="131088" name="Group 16"/>
            <p:cNvGrpSpPr>
              <a:grpSpLocks/>
            </p:cNvGrpSpPr>
            <p:nvPr/>
          </p:nvGrpSpPr>
          <p:grpSpPr bwMode="auto">
            <a:xfrm>
              <a:off x="5035" y="1433"/>
              <a:ext cx="324" cy="199"/>
              <a:chOff x="5035" y="1433"/>
              <a:chExt cx="324" cy="199"/>
            </a:xfrm>
          </p:grpSpPr>
          <p:sp>
            <p:nvSpPr>
              <p:cNvPr id="131089" name="Oval 17"/>
              <p:cNvSpPr>
                <a:spLocks noChangeArrowheads="1"/>
              </p:cNvSpPr>
              <p:nvPr/>
            </p:nvSpPr>
            <p:spPr bwMode="auto">
              <a:xfrm>
                <a:off x="5035" y="1581"/>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090" name="Rectangle 18"/>
              <p:cNvSpPr>
                <a:spLocks noChangeArrowheads="1"/>
              </p:cNvSpPr>
              <p:nvPr/>
            </p:nvSpPr>
            <p:spPr bwMode="auto">
              <a:xfrm>
                <a:off x="5035" y="1433"/>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091" name="Oval 19"/>
            <p:cNvSpPr>
              <a:spLocks noChangeArrowheads="1"/>
            </p:cNvSpPr>
            <p:nvPr/>
          </p:nvSpPr>
          <p:spPr bwMode="auto">
            <a:xfrm>
              <a:off x="5043" y="1415"/>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1108" name="Group 36"/>
          <p:cNvGrpSpPr>
            <a:grpSpLocks/>
          </p:cNvGrpSpPr>
          <p:nvPr/>
        </p:nvGrpSpPr>
        <p:grpSpPr bwMode="auto">
          <a:xfrm>
            <a:off x="6858000" y="3276600"/>
            <a:ext cx="2057400" cy="2743200"/>
            <a:chOff x="4470" y="1625"/>
            <a:chExt cx="960" cy="1728"/>
          </a:xfrm>
        </p:grpSpPr>
        <p:graphicFrame>
          <p:nvGraphicFramePr>
            <p:cNvPr id="131092" name="Object 20">
              <a:hlinkClick r:id="" action="ppaction://ole?verb=0"/>
            </p:cNvPr>
            <p:cNvGraphicFramePr>
              <a:graphicFrameLocks/>
            </p:cNvGraphicFramePr>
            <p:nvPr/>
          </p:nvGraphicFramePr>
          <p:xfrm>
            <a:off x="4470" y="1625"/>
            <a:ext cx="960" cy="1536"/>
          </p:xfrm>
          <a:graphic>
            <a:graphicData uri="http://schemas.openxmlformats.org/presentationml/2006/ole">
              <p:oleObj spid="_x0000_s131092" name="Document" r:id="rId5" imgW="2563560" imgH="3236760" progId="Word.Document.6">
                <p:embed/>
              </p:oleObj>
            </a:graphicData>
          </a:graphic>
        </p:graphicFrame>
        <p:grpSp>
          <p:nvGrpSpPr>
            <p:cNvPr id="131093" name="Group 21"/>
            <p:cNvGrpSpPr>
              <a:grpSpLocks/>
            </p:cNvGrpSpPr>
            <p:nvPr/>
          </p:nvGrpSpPr>
          <p:grpSpPr bwMode="auto">
            <a:xfrm>
              <a:off x="4488" y="2960"/>
              <a:ext cx="323" cy="217"/>
              <a:chOff x="4488" y="2960"/>
              <a:chExt cx="323" cy="217"/>
            </a:xfrm>
          </p:grpSpPr>
          <p:grpSp>
            <p:nvGrpSpPr>
              <p:cNvPr id="131094" name="Group 22"/>
              <p:cNvGrpSpPr>
                <a:grpSpLocks/>
              </p:cNvGrpSpPr>
              <p:nvPr/>
            </p:nvGrpSpPr>
            <p:grpSpPr bwMode="auto">
              <a:xfrm>
                <a:off x="4488" y="2978"/>
                <a:ext cx="323" cy="199"/>
                <a:chOff x="4488" y="2978"/>
                <a:chExt cx="323" cy="199"/>
              </a:xfrm>
            </p:grpSpPr>
            <p:sp>
              <p:nvSpPr>
                <p:cNvPr id="131095" name="Oval 23"/>
                <p:cNvSpPr>
                  <a:spLocks noChangeArrowheads="1"/>
                </p:cNvSpPr>
                <p:nvPr/>
              </p:nvSpPr>
              <p:spPr bwMode="auto">
                <a:xfrm>
                  <a:off x="4488" y="3126"/>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096" name="Rectangle 24"/>
                <p:cNvSpPr>
                  <a:spLocks noChangeArrowheads="1"/>
                </p:cNvSpPr>
                <p:nvPr/>
              </p:nvSpPr>
              <p:spPr bwMode="auto">
                <a:xfrm>
                  <a:off x="4488" y="297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097" name="Oval 25"/>
              <p:cNvSpPr>
                <a:spLocks noChangeArrowheads="1"/>
              </p:cNvSpPr>
              <p:nvPr/>
            </p:nvSpPr>
            <p:spPr bwMode="auto">
              <a:xfrm>
                <a:off x="4496" y="2960"/>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1098" name="Group 26"/>
            <p:cNvGrpSpPr>
              <a:grpSpLocks/>
            </p:cNvGrpSpPr>
            <p:nvPr/>
          </p:nvGrpSpPr>
          <p:grpSpPr bwMode="auto">
            <a:xfrm>
              <a:off x="4808" y="3048"/>
              <a:ext cx="324" cy="217"/>
              <a:chOff x="4808" y="3048"/>
              <a:chExt cx="324" cy="217"/>
            </a:xfrm>
          </p:grpSpPr>
          <p:grpSp>
            <p:nvGrpSpPr>
              <p:cNvPr id="131099" name="Group 27"/>
              <p:cNvGrpSpPr>
                <a:grpSpLocks/>
              </p:cNvGrpSpPr>
              <p:nvPr/>
            </p:nvGrpSpPr>
            <p:grpSpPr bwMode="auto">
              <a:xfrm>
                <a:off x="4808" y="3066"/>
                <a:ext cx="324" cy="199"/>
                <a:chOff x="4808" y="3066"/>
                <a:chExt cx="324" cy="199"/>
              </a:xfrm>
            </p:grpSpPr>
            <p:sp>
              <p:nvSpPr>
                <p:cNvPr id="131100" name="Oval 28"/>
                <p:cNvSpPr>
                  <a:spLocks noChangeArrowheads="1"/>
                </p:cNvSpPr>
                <p:nvPr/>
              </p:nvSpPr>
              <p:spPr bwMode="auto">
                <a:xfrm>
                  <a:off x="4808" y="3214"/>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101" name="Rectangle 29"/>
                <p:cNvSpPr>
                  <a:spLocks noChangeArrowheads="1"/>
                </p:cNvSpPr>
                <p:nvPr/>
              </p:nvSpPr>
              <p:spPr bwMode="auto">
                <a:xfrm>
                  <a:off x="4808" y="3066"/>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102" name="Oval 30"/>
              <p:cNvSpPr>
                <a:spLocks noChangeArrowheads="1"/>
              </p:cNvSpPr>
              <p:nvPr/>
            </p:nvSpPr>
            <p:spPr bwMode="auto">
              <a:xfrm>
                <a:off x="4816" y="3048"/>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1103" name="Group 31"/>
            <p:cNvGrpSpPr>
              <a:grpSpLocks/>
            </p:cNvGrpSpPr>
            <p:nvPr/>
          </p:nvGrpSpPr>
          <p:grpSpPr bwMode="auto">
            <a:xfrm>
              <a:off x="5089" y="3136"/>
              <a:ext cx="324" cy="217"/>
              <a:chOff x="5089" y="3136"/>
              <a:chExt cx="324" cy="217"/>
            </a:xfrm>
          </p:grpSpPr>
          <p:grpSp>
            <p:nvGrpSpPr>
              <p:cNvPr id="131104" name="Group 32"/>
              <p:cNvGrpSpPr>
                <a:grpSpLocks/>
              </p:cNvGrpSpPr>
              <p:nvPr/>
            </p:nvGrpSpPr>
            <p:grpSpPr bwMode="auto">
              <a:xfrm>
                <a:off x="5089" y="3154"/>
                <a:ext cx="324" cy="199"/>
                <a:chOff x="5089" y="3154"/>
                <a:chExt cx="324" cy="199"/>
              </a:xfrm>
            </p:grpSpPr>
            <p:sp>
              <p:nvSpPr>
                <p:cNvPr id="131105" name="Oval 33"/>
                <p:cNvSpPr>
                  <a:spLocks noChangeArrowheads="1"/>
                </p:cNvSpPr>
                <p:nvPr/>
              </p:nvSpPr>
              <p:spPr bwMode="auto">
                <a:xfrm>
                  <a:off x="5089" y="3302"/>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1106" name="Rectangle 34"/>
                <p:cNvSpPr>
                  <a:spLocks noChangeArrowheads="1"/>
                </p:cNvSpPr>
                <p:nvPr/>
              </p:nvSpPr>
              <p:spPr bwMode="auto">
                <a:xfrm>
                  <a:off x="5089" y="3154"/>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1107" name="Oval 35"/>
              <p:cNvSpPr>
                <a:spLocks noChangeArrowheads="1"/>
              </p:cNvSpPr>
              <p:nvPr/>
            </p:nvSpPr>
            <p:spPr bwMode="auto">
              <a:xfrm>
                <a:off x="5097" y="3136"/>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liennummernplatzhalter 5"/>
          <p:cNvSpPr>
            <a:spLocks noGrp="1"/>
          </p:cNvSpPr>
          <p:nvPr>
            <p:ph type="sldNum" sz="quarter" idx="12"/>
          </p:nvPr>
        </p:nvSpPr>
        <p:spPr/>
        <p:txBody>
          <a:bodyPr/>
          <a:lstStyle/>
          <a:p>
            <a:fld id="{D5A31F5F-6FFC-4FB9-8A20-ECB8CF2E2250}" type="slidenum">
              <a:rPr lang="en-US"/>
              <a:pPr/>
              <a:t>16</a:t>
            </a:fld>
            <a:endParaRPr lang="en-US"/>
          </a:p>
        </p:txBody>
      </p:sp>
      <p:sp>
        <p:nvSpPr>
          <p:cNvPr id="132098" name="Rectangle 2"/>
          <p:cNvSpPr>
            <a:spLocks noGrp="1" noChangeArrowheads="1"/>
          </p:cNvSpPr>
          <p:nvPr>
            <p:ph type="title"/>
          </p:nvPr>
        </p:nvSpPr>
        <p:spPr>
          <a:noFill/>
          <a:ln/>
        </p:spPr>
        <p:txBody>
          <a:bodyPr lIns="90488" tIns="44450" rIns="90488" bIns="44450" anchor="ctr"/>
          <a:lstStyle/>
          <a:p>
            <a:r>
              <a:rPr lang="de-DE"/>
              <a:t>Update Control Strategies</a:t>
            </a:r>
          </a:p>
        </p:txBody>
      </p:sp>
      <p:sp>
        <p:nvSpPr>
          <p:cNvPr id="132099" name="Rectangle 3"/>
          <p:cNvSpPr>
            <a:spLocks noGrp="1" noChangeArrowheads="1"/>
          </p:cNvSpPr>
          <p:nvPr>
            <p:ph type="body" idx="1"/>
          </p:nvPr>
        </p:nvSpPr>
        <p:spPr>
          <a:noFill/>
          <a:ln/>
        </p:spPr>
        <p:txBody>
          <a:bodyPr lIns="90488" tIns="44450" rIns="90488" bIns="44450"/>
          <a:lstStyle/>
          <a:p>
            <a:pPr>
              <a:lnSpc>
                <a:spcPct val="100000"/>
              </a:lnSpc>
            </a:pPr>
            <a:r>
              <a:rPr lang="de-DE" sz="3200"/>
              <a:t>Master </a:t>
            </a:r>
          </a:p>
          <a:p>
            <a:pPr lvl="1">
              <a:lnSpc>
                <a:spcPct val="100000"/>
              </a:lnSpc>
            </a:pPr>
            <a:r>
              <a:rPr lang="de-DE" sz="3200"/>
              <a:t>Each object has a master node</a:t>
            </a:r>
          </a:p>
          <a:p>
            <a:pPr lvl="1">
              <a:lnSpc>
                <a:spcPct val="100000"/>
              </a:lnSpc>
            </a:pPr>
            <a:r>
              <a:rPr lang="de-DE" sz="3200"/>
              <a:t>All updates start with the master</a:t>
            </a:r>
          </a:p>
          <a:p>
            <a:pPr lvl="1">
              <a:lnSpc>
                <a:spcPct val="100000"/>
              </a:lnSpc>
            </a:pPr>
            <a:r>
              <a:rPr lang="de-DE" sz="3200"/>
              <a:t>Broadcast to the subscribers</a:t>
            </a:r>
          </a:p>
          <a:p>
            <a:pPr>
              <a:lnSpc>
                <a:spcPct val="100000"/>
              </a:lnSpc>
            </a:pPr>
            <a:r>
              <a:rPr lang="de-DE" sz="3200"/>
              <a:t>Group</a:t>
            </a:r>
          </a:p>
          <a:p>
            <a:pPr lvl="1">
              <a:lnSpc>
                <a:spcPct val="100000"/>
              </a:lnSpc>
            </a:pPr>
            <a:r>
              <a:rPr lang="de-DE" sz="3200"/>
              <a:t>Object can be updated by anyone</a:t>
            </a:r>
          </a:p>
          <a:p>
            <a:pPr lvl="1">
              <a:lnSpc>
                <a:spcPct val="100000"/>
              </a:lnSpc>
            </a:pPr>
            <a:r>
              <a:rPr lang="de-DE" sz="3200"/>
              <a:t>Update broadcast to all others</a:t>
            </a:r>
          </a:p>
          <a:p>
            <a:pPr>
              <a:lnSpc>
                <a:spcPct val="100000"/>
              </a:lnSpc>
            </a:pPr>
            <a:r>
              <a:rPr lang="de-DE" sz="3200"/>
              <a:t>Everyone </a:t>
            </a:r>
            <a:r>
              <a:rPr lang="de-DE" sz="3200" i="1">
                <a:solidFill>
                  <a:schemeClr val="tx2"/>
                </a:solidFill>
              </a:rPr>
              <a:t>wants</a:t>
            </a:r>
            <a:r>
              <a:rPr lang="de-DE" sz="3200"/>
              <a:t> Lazy Group:</a:t>
            </a:r>
          </a:p>
          <a:p>
            <a:pPr lvl="1">
              <a:lnSpc>
                <a:spcPct val="100000"/>
              </a:lnSpc>
            </a:pPr>
            <a:r>
              <a:rPr lang="de-DE" sz="3200"/>
              <a:t>update anywhere, anytime, anyway</a:t>
            </a:r>
          </a:p>
        </p:txBody>
      </p:sp>
      <p:grpSp>
        <p:nvGrpSpPr>
          <p:cNvPr id="132100" name="Group 4"/>
          <p:cNvGrpSpPr>
            <a:grpSpLocks/>
          </p:cNvGrpSpPr>
          <p:nvPr/>
        </p:nvGrpSpPr>
        <p:grpSpPr bwMode="auto">
          <a:xfrm>
            <a:off x="7191375" y="3865563"/>
            <a:ext cx="512763" cy="325437"/>
            <a:chOff x="4530" y="2435"/>
            <a:chExt cx="323" cy="205"/>
          </a:xfrm>
        </p:grpSpPr>
        <p:grpSp>
          <p:nvGrpSpPr>
            <p:cNvPr id="132101" name="Group 5"/>
            <p:cNvGrpSpPr>
              <a:grpSpLocks/>
            </p:cNvGrpSpPr>
            <p:nvPr/>
          </p:nvGrpSpPr>
          <p:grpSpPr bwMode="auto">
            <a:xfrm>
              <a:off x="4530" y="2455"/>
              <a:ext cx="323" cy="185"/>
              <a:chOff x="4530" y="2455"/>
              <a:chExt cx="323" cy="185"/>
            </a:xfrm>
          </p:grpSpPr>
          <p:sp>
            <p:nvSpPr>
              <p:cNvPr id="132102" name="Oval 6"/>
              <p:cNvSpPr>
                <a:spLocks noChangeArrowheads="1"/>
              </p:cNvSpPr>
              <p:nvPr/>
            </p:nvSpPr>
            <p:spPr bwMode="auto">
              <a:xfrm>
                <a:off x="4530" y="2593"/>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32103" name="Rectangle 7"/>
              <p:cNvSpPr>
                <a:spLocks noChangeArrowheads="1"/>
              </p:cNvSpPr>
              <p:nvPr/>
            </p:nvSpPr>
            <p:spPr bwMode="auto">
              <a:xfrm>
                <a:off x="4530" y="2455"/>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32104" name="Oval 8"/>
            <p:cNvSpPr>
              <a:spLocks noChangeArrowheads="1"/>
            </p:cNvSpPr>
            <p:nvPr/>
          </p:nvSpPr>
          <p:spPr bwMode="auto">
            <a:xfrm>
              <a:off x="4534" y="2435"/>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32105" name="Group 9"/>
          <p:cNvGrpSpPr>
            <a:grpSpLocks/>
          </p:cNvGrpSpPr>
          <p:nvPr/>
        </p:nvGrpSpPr>
        <p:grpSpPr bwMode="auto">
          <a:xfrm>
            <a:off x="8334375" y="3865563"/>
            <a:ext cx="512763" cy="325437"/>
            <a:chOff x="5250" y="2435"/>
            <a:chExt cx="323" cy="205"/>
          </a:xfrm>
        </p:grpSpPr>
        <p:grpSp>
          <p:nvGrpSpPr>
            <p:cNvPr id="132106" name="Group 10"/>
            <p:cNvGrpSpPr>
              <a:grpSpLocks/>
            </p:cNvGrpSpPr>
            <p:nvPr/>
          </p:nvGrpSpPr>
          <p:grpSpPr bwMode="auto">
            <a:xfrm>
              <a:off x="5250" y="2455"/>
              <a:ext cx="323" cy="185"/>
              <a:chOff x="5250" y="2455"/>
              <a:chExt cx="323" cy="185"/>
            </a:xfrm>
          </p:grpSpPr>
          <p:sp>
            <p:nvSpPr>
              <p:cNvPr id="132107" name="Oval 11"/>
              <p:cNvSpPr>
                <a:spLocks noChangeArrowheads="1"/>
              </p:cNvSpPr>
              <p:nvPr/>
            </p:nvSpPr>
            <p:spPr bwMode="auto">
              <a:xfrm>
                <a:off x="5250" y="2593"/>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32108" name="Rectangle 12"/>
              <p:cNvSpPr>
                <a:spLocks noChangeArrowheads="1"/>
              </p:cNvSpPr>
              <p:nvPr/>
            </p:nvSpPr>
            <p:spPr bwMode="auto">
              <a:xfrm>
                <a:off x="5250" y="2455"/>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32109" name="Oval 13"/>
            <p:cNvSpPr>
              <a:spLocks noChangeArrowheads="1"/>
            </p:cNvSpPr>
            <p:nvPr/>
          </p:nvSpPr>
          <p:spPr bwMode="auto">
            <a:xfrm>
              <a:off x="5254" y="2435"/>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32110" name="Group 14"/>
          <p:cNvGrpSpPr>
            <a:grpSpLocks/>
          </p:cNvGrpSpPr>
          <p:nvPr/>
        </p:nvGrpSpPr>
        <p:grpSpPr bwMode="auto">
          <a:xfrm>
            <a:off x="7191375" y="4856163"/>
            <a:ext cx="512763" cy="325437"/>
            <a:chOff x="4530" y="3059"/>
            <a:chExt cx="323" cy="205"/>
          </a:xfrm>
        </p:grpSpPr>
        <p:grpSp>
          <p:nvGrpSpPr>
            <p:cNvPr id="132111" name="Group 15"/>
            <p:cNvGrpSpPr>
              <a:grpSpLocks/>
            </p:cNvGrpSpPr>
            <p:nvPr/>
          </p:nvGrpSpPr>
          <p:grpSpPr bwMode="auto">
            <a:xfrm>
              <a:off x="4530" y="3079"/>
              <a:ext cx="323" cy="185"/>
              <a:chOff x="4530" y="3079"/>
              <a:chExt cx="323" cy="185"/>
            </a:xfrm>
          </p:grpSpPr>
          <p:sp>
            <p:nvSpPr>
              <p:cNvPr id="132112" name="Oval 16"/>
              <p:cNvSpPr>
                <a:spLocks noChangeArrowheads="1"/>
              </p:cNvSpPr>
              <p:nvPr/>
            </p:nvSpPr>
            <p:spPr bwMode="auto">
              <a:xfrm>
                <a:off x="4530" y="3217"/>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32113" name="Rectangle 17"/>
              <p:cNvSpPr>
                <a:spLocks noChangeArrowheads="1"/>
              </p:cNvSpPr>
              <p:nvPr/>
            </p:nvSpPr>
            <p:spPr bwMode="auto">
              <a:xfrm>
                <a:off x="4530" y="3079"/>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32114" name="Oval 18"/>
            <p:cNvSpPr>
              <a:spLocks noChangeArrowheads="1"/>
            </p:cNvSpPr>
            <p:nvPr/>
          </p:nvSpPr>
          <p:spPr bwMode="auto">
            <a:xfrm>
              <a:off x="4534" y="3059"/>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32115" name="Group 19"/>
          <p:cNvGrpSpPr>
            <a:grpSpLocks/>
          </p:cNvGrpSpPr>
          <p:nvPr/>
        </p:nvGrpSpPr>
        <p:grpSpPr bwMode="auto">
          <a:xfrm>
            <a:off x="8410575" y="4856163"/>
            <a:ext cx="512763" cy="325437"/>
            <a:chOff x="5298" y="3059"/>
            <a:chExt cx="323" cy="205"/>
          </a:xfrm>
        </p:grpSpPr>
        <p:grpSp>
          <p:nvGrpSpPr>
            <p:cNvPr id="132116" name="Group 20"/>
            <p:cNvGrpSpPr>
              <a:grpSpLocks/>
            </p:cNvGrpSpPr>
            <p:nvPr/>
          </p:nvGrpSpPr>
          <p:grpSpPr bwMode="auto">
            <a:xfrm>
              <a:off x="5298" y="3079"/>
              <a:ext cx="323" cy="185"/>
              <a:chOff x="5298" y="3079"/>
              <a:chExt cx="323" cy="185"/>
            </a:xfrm>
          </p:grpSpPr>
          <p:sp>
            <p:nvSpPr>
              <p:cNvPr id="132117" name="Oval 21"/>
              <p:cNvSpPr>
                <a:spLocks noChangeArrowheads="1"/>
              </p:cNvSpPr>
              <p:nvPr/>
            </p:nvSpPr>
            <p:spPr bwMode="auto">
              <a:xfrm>
                <a:off x="5298" y="3217"/>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32118" name="Rectangle 22"/>
              <p:cNvSpPr>
                <a:spLocks noChangeArrowheads="1"/>
              </p:cNvSpPr>
              <p:nvPr/>
            </p:nvSpPr>
            <p:spPr bwMode="auto">
              <a:xfrm>
                <a:off x="5298" y="3079"/>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32119" name="Oval 23"/>
            <p:cNvSpPr>
              <a:spLocks noChangeArrowheads="1"/>
            </p:cNvSpPr>
            <p:nvPr/>
          </p:nvSpPr>
          <p:spPr bwMode="auto">
            <a:xfrm>
              <a:off x="5302" y="3059"/>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32120" name="Group 24"/>
          <p:cNvGrpSpPr>
            <a:grpSpLocks/>
          </p:cNvGrpSpPr>
          <p:nvPr/>
        </p:nvGrpSpPr>
        <p:grpSpPr bwMode="auto">
          <a:xfrm>
            <a:off x="8382000" y="1989138"/>
            <a:ext cx="479425" cy="306387"/>
            <a:chOff x="5280" y="1253"/>
            <a:chExt cx="302" cy="193"/>
          </a:xfrm>
        </p:grpSpPr>
        <p:sp>
          <p:nvSpPr>
            <p:cNvPr id="132121" name="Oval 25"/>
            <p:cNvSpPr>
              <a:spLocks noChangeArrowheads="1"/>
            </p:cNvSpPr>
            <p:nvPr/>
          </p:nvSpPr>
          <p:spPr bwMode="auto">
            <a:xfrm>
              <a:off x="5280" y="1409"/>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32122" name="Rectangle 26"/>
            <p:cNvSpPr>
              <a:spLocks noChangeArrowheads="1"/>
            </p:cNvSpPr>
            <p:nvPr/>
          </p:nvSpPr>
          <p:spPr bwMode="auto">
            <a:xfrm>
              <a:off x="5280" y="1276"/>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32123" name="Oval 27"/>
            <p:cNvSpPr>
              <a:spLocks noChangeArrowheads="1"/>
            </p:cNvSpPr>
            <p:nvPr/>
          </p:nvSpPr>
          <p:spPr bwMode="auto">
            <a:xfrm>
              <a:off x="5284" y="1253"/>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grpSp>
        <p:nvGrpSpPr>
          <p:cNvPr id="132124" name="Group 28"/>
          <p:cNvGrpSpPr>
            <a:grpSpLocks/>
          </p:cNvGrpSpPr>
          <p:nvPr/>
        </p:nvGrpSpPr>
        <p:grpSpPr bwMode="auto">
          <a:xfrm>
            <a:off x="7642225" y="2009775"/>
            <a:ext cx="479425" cy="306388"/>
            <a:chOff x="4814" y="1266"/>
            <a:chExt cx="302" cy="193"/>
          </a:xfrm>
        </p:grpSpPr>
        <p:sp>
          <p:nvSpPr>
            <p:cNvPr id="132125" name="Oval 29"/>
            <p:cNvSpPr>
              <a:spLocks noChangeArrowheads="1"/>
            </p:cNvSpPr>
            <p:nvPr/>
          </p:nvSpPr>
          <p:spPr bwMode="auto">
            <a:xfrm>
              <a:off x="4814" y="1422"/>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32126" name="Rectangle 30"/>
            <p:cNvSpPr>
              <a:spLocks noChangeArrowheads="1"/>
            </p:cNvSpPr>
            <p:nvPr/>
          </p:nvSpPr>
          <p:spPr bwMode="auto">
            <a:xfrm>
              <a:off x="4814" y="1289"/>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32127" name="Oval 31"/>
            <p:cNvSpPr>
              <a:spLocks noChangeArrowheads="1"/>
            </p:cNvSpPr>
            <p:nvPr/>
          </p:nvSpPr>
          <p:spPr bwMode="auto">
            <a:xfrm>
              <a:off x="4818" y="1266"/>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grpSp>
        <p:nvGrpSpPr>
          <p:cNvPr id="132128" name="Group 32"/>
          <p:cNvGrpSpPr>
            <a:grpSpLocks/>
          </p:cNvGrpSpPr>
          <p:nvPr/>
        </p:nvGrpSpPr>
        <p:grpSpPr bwMode="auto">
          <a:xfrm>
            <a:off x="8382000" y="1135063"/>
            <a:ext cx="479425" cy="306387"/>
            <a:chOff x="5280" y="715"/>
            <a:chExt cx="302" cy="193"/>
          </a:xfrm>
        </p:grpSpPr>
        <p:sp>
          <p:nvSpPr>
            <p:cNvPr id="132129" name="Oval 33"/>
            <p:cNvSpPr>
              <a:spLocks noChangeArrowheads="1"/>
            </p:cNvSpPr>
            <p:nvPr/>
          </p:nvSpPr>
          <p:spPr bwMode="auto">
            <a:xfrm>
              <a:off x="5280" y="871"/>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32130" name="Rectangle 34"/>
            <p:cNvSpPr>
              <a:spLocks noChangeArrowheads="1"/>
            </p:cNvSpPr>
            <p:nvPr/>
          </p:nvSpPr>
          <p:spPr bwMode="auto">
            <a:xfrm>
              <a:off x="5280" y="738"/>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32131" name="Oval 35"/>
            <p:cNvSpPr>
              <a:spLocks noChangeArrowheads="1"/>
            </p:cNvSpPr>
            <p:nvPr/>
          </p:nvSpPr>
          <p:spPr bwMode="auto">
            <a:xfrm>
              <a:off x="5284" y="715"/>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sp>
        <p:nvSpPr>
          <p:cNvPr id="132132" name="Arc 36"/>
          <p:cNvSpPr>
            <a:spLocks/>
          </p:cNvSpPr>
          <p:nvPr/>
        </p:nvSpPr>
        <p:spPr bwMode="auto">
          <a:xfrm rot="10800000">
            <a:off x="4897438" y="1116013"/>
            <a:ext cx="2290762" cy="695325"/>
          </a:xfrm>
          <a:custGeom>
            <a:avLst/>
            <a:gdLst>
              <a:gd name="G0" fmla="+- 21600 0 0"/>
              <a:gd name="G1" fmla="+- 21600 0 0"/>
              <a:gd name="G2" fmla="+- 21600 0 0"/>
              <a:gd name="T0" fmla="*/ 0 w 21600"/>
              <a:gd name="T1" fmla="*/ 21600 h 21600"/>
              <a:gd name="T2" fmla="*/ 2158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6"/>
                  <a:pt x="9661" y="8"/>
                  <a:pt x="21585" y="0"/>
                </a:cubicBezTo>
              </a:path>
              <a:path w="21600" h="21600" stroke="0" extrusionOk="0">
                <a:moveTo>
                  <a:pt x="0" y="21600"/>
                </a:moveTo>
                <a:cubicBezTo>
                  <a:pt x="0" y="9676"/>
                  <a:pt x="9661" y="8"/>
                  <a:pt x="21585" y="0"/>
                </a:cubicBezTo>
                <a:lnTo>
                  <a:pt x="21600" y="21600"/>
                </a:lnTo>
                <a:close/>
              </a:path>
            </a:pathLst>
          </a:custGeom>
          <a:noFill/>
          <a:ln w="50800" cap="rnd">
            <a:solidFill>
              <a:schemeClr val="tx2"/>
            </a:solidFill>
            <a:round/>
            <a:headEnd type="triangle" w="med" len="med"/>
            <a:tailEnd/>
          </a:ln>
          <a:effectLst/>
        </p:spPr>
        <p:txBody>
          <a:bodyPr wrap="none" anchor="ctr"/>
          <a:lstStyle/>
          <a:p>
            <a:endParaRPr lang="de-DE"/>
          </a:p>
        </p:txBody>
      </p:sp>
      <p:grpSp>
        <p:nvGrpSpPr>
          <p:cNvPr id="132133" name="Group 37"/>
          <p:cNvGrpSpPr>
            <a:grpSpLocks/>
          </p:cNvGrpSpPr>
          <p:nvPr/>
        </p:nvGrpSpPr>
        <p:grpSpPr bwMode="auto">
          <a:xfrm>
            <a:off x="7185025" y="968375"/>
            <a:ext cx="512763" cy="344488"/>
            <a:chOff x="4526" y="610"/>
            <a:chExt cx="323" cy="217"/>
          </a:xfrm>
        </p:grpSpPr>
        <p:grpSp>
          <p:nvGrpSpPr>
            <p:cNvPr id="132134" name="Group 38"/>
            <p:cNvGrpSpPr>
              <a:grpSpLocks/>
            </p:cNvGrpSpPr>
            <p:nvPr/>
          </p:nvGrpSpPr>
          <p:grpSpPr bwMode="auto">
            <a:xfrm>
              <a:off x="4526" y="628"/>
              <a:ext cx="323" cy="199"/>
              <a:chOff x="4526" y="628"/>
              <a:chExt cx="323" cy="199"/>
            </a:xfrm>
          </p:grpSpPr>
          <p:sp>
            <p:nvSpPr>
              <p:cNvPr id="132135" name="Oval 39"/>
              <p:cNvSpPr>
                <a:spLocks noChangeArrowheads="1"/>
              </p:cNvSpPr>
              <p:nvPr/>
            </p:nvSpPr>
            <p:spPr bwMode="auto">
              <a:xfrm>
                <a:off x="4526" y="776"/>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2136" name="Rectangle 40"/>
              <p:cNvSpPr>
                <a:spLocks noChangeArrowheads="1"/>
              </p:cNvSpPr>
              <p:nvPr/>
            </p:nvSpPr>
            <p:spPr bwMode="auto">
              <a:xfrm>
                <a:off x="4526" y="62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2137" name="Oval 41"/>
            <p:cNvSpPr>
              <a:spLocks noChangeArrowheads="1"/>
            </p:cNvSpPr>
            <p:nvPr/>
          </p:nvSpPr>
          <p:spPr bwMode="auto">
            <a:xfrm>
              <a:off x="4534" y="610"/>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32138" name="Arc 42"/>
          <p:cNvSpPr>
            <a:spLocks/>
          </p:cNvSpPr>
          <p:nvPr/>
        </p:nvSpPr>
        <p:spPr bwMode="auto">
          <a:xfrm>
            <a:off x="7750175" y="1020763"/>
            <a:ext cx="627063" cy="1920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sp>
        <p:nvSpPr>
          <p:cNvPr id="132139" name="Arc 43"/>
          <p:cNvSpPr>
            <a:spLocks/>
          </p:cNvSpPr>
          <p:nvPr/>
        </p:nvSpPr>
        <p:spPr bwMode="auto">
          <a:xfrm>
            <a:off x="7712075" y="1325563"/>
            <a:ext cx="298450" cy="641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sp>
        <p:nvSpPr>
          <p:cNvPr id="132140" name="Arc 44"/>
          <p:cNvSpPr>
            <a:spLocks/>
          </p:cNvSpPr>
          <p:nvPr/>
        </p:nvSpPr>
        <p:spPr bwMode="auto">
          <a:xfrm>
            <a:off x="7734300" y="1165225"/>
            <a:ext cx="765175" cy="83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grpSp>
        <p:nvGrpSpPr>
          <p:cNvPr id="132141" name="Group 45"/>
          <p:cNvGrpSpPr>
            <a:grpSpLocks/>
          </p:cNvGrpSpPr>
          <p:nvPr/>
        </p:nvGrpSpPr>
        <p:grpSpPr bwMode="auto">
          <a:xfrm>
            <a:off x="7694613" y="4084638"/>
            <a:ext cx="673100" cy="801687"/>
            <a:chOff x="4847" y="2573"/>
            <a:chExt cx="424" cy="505"/>
          </a:xfrm>
        </p:grpSpPr>
        <p:sp>
          <p:nvSpPr>
            <p:cNvPr id="132142" name="Line 46"/>
            <p:cNvSpPr>
              <a:spLocks noChangeShapeType="1"/>
            </p:cNvSpPr>
            <p:nvPr/>
          </p:nvSpPr>
          <p:spPr bwMode="auto">
            <a:xfrm>
              <a:off x="4847" y="2573"/>
              <a:ext cx="424" cy="418"/>
            </a:xfrm>
            <a:prstGeom prst="line">
              <a:avLst/>
            </a:prstGeom>
            <a:noFill/>
            <a:ln w="12700">
              <a:solidFill>
                <a:schemeClr val="tx1"/>
              </a:solidFill>
              <a:round/>
              <a:headEnd type="triangle" w="med" len="med"/>
              <a:tailEnd/>
            </a:ln>
            <a:effectLst/>
          </p:spPr>
          <p:txBody>
            <a:bodyPr wrap="none" anchor="ctr"/>
            <a:lstStyle/>
            <a:p>
              <a:endParaRPr lang="de-DE"/>
            </a:p>
          </p:txBody>
        </p:sp>
        <p:sp>
          <p:nvSpPr>
            <p:cNvPr id="132143" name="Line 47"/>
            <p:cNvSpPr>
              <a:spLocks noChangeShapeType="1"/>
            </p:cNvSpPr>
            <p:nvPr/>
          </p:nvSpPr>
          <p:spPr bwMode="auto">
            <a:xfrm>
              <a:off x="4851" y="2668"/>
              <a:ext cx="411" cy="410"/>
            </a:xfrm>
            <a:prstGeom prst="line">
              <a:avLst/>
            </a:prstGeom>
            <a:noFill/>
            <a:ln w="12700">
              <a:solidFill>
                <a:schemeClr val="tx1"/>
              </a:solidFill>
              <a:round/>
              <a:headEnd/>
              <a:tailEnd type="triangle" w="med" len="med"/>
            </a:ln>
            <a:effectLst/>
          </p:spPr>
          <p:txBody>
            <a:bodyPr wrap="none" anchor="ctr"/>
            <a:lstStyle/>
            <a:p>
              <a:endParaRPr lang="de-DE"/>
            </a:p>
          </p:txBody>
        </p:sp>
      </p:grpSp>
      <p:sp>
        <p:nvSpPr>
          <p:cNvPr id="132144" name="Line 48"/>
          <p:cNvSpPr>
            <a:spLocks noChangeShapeType="1"/>
          </p:cNvSpPr>
          <p:nvPr/>
        </p:nvSpPr>
        <p:spPr bwMode="auto">
          <a:xfrm flipH="1">
            <a:off x="7650163" y="4068763"/>
            <a:ext cx="698500" cy="663575"/>
          </a:xfrm>
          <a:prstGeom prst="line">
            <a:avLst/>
          </a:prstGeom>
          <a:noFill/>
          <a:ln w="12700">
            <a:solidFill>
              <a:srgbClr val="FDA4B5"/>
            </a:solidFill>
            <a:round/>
            <a:headEnd type="triangle" w="med" len="med"/>
            <a:tailEnd/>
          </a:ln>
          <a:effectLst/>
        </p:spPr>
        <p:txBody>
          <a:bodyPr wrap="none" anchor="ctr"/>
          <a:lstStyle/>
          <a:p>
            <a:endParaRPr lang="de-DE"/>
          </a:p>
        </p:txBody>
      </p:sp>
      <p:sp>
        <p:nvSpPr>
          <p:cNvPr id="132145" name="Line 49"/>
          <p:cNvSpPr>
            <a:spLocks noChangeShapeType="1"/>
          </p:cNvSpPr>
          <p:nvPr/>
        </p:nvSpPr>
        <p:spPr bwMode="auto">
          <a:xfrm flipH="1">
            <a:off x="7664450" y="4219575"/>
            <a:ext cx="677863" cy="650875"/>
          </a:xfrm>
          <a:prstGeom prst="line">
            <a:avLst/>
          </a:prstGeom>
          <a:noFill/>
          <a:ln w="12700">
            <a:solidFill>
              <a:schemeClr val="tx1"/>
            </a:solidFill>
            <a:round/>
            <a:headEnd/>
            <a:tailEnd type="triangle" w="med" len="med"/>
          </a:ln>
          <a:effectLst/>
        </p:spPr>
        <p:txBody>
          <a:bodyPr wrap="none" anchor="ctr"/>
          <a:lstStyle/>
          <a:p>
            <a:endParaRPr lang="de-DE"/>
          </a:p>
        </p:txBody>
      </p:sp>
      <p:sp>
        <p:nvSpPr>
          <p:cNvPr id="132146" name="Line 50"/>
          <p:cNvSpPr>
            <a:spLocks noChangeShapeType="1"/>
          </p:cNvSpPr>
          <p:nvPr/>
        </p:nvSpPr>
        <p:spPr bwMode="auto">
          <a:xfrm>
            <a:off x="7734300" y="3908425"/>
            <a:ext cx="566738" cy="0"/>
          </a:xfrm>
          <a:prstGeom prst="line">
            <a:avLst/>
          </a:prstGeom>
          <a:noFill/>
          <a:ln w="12700">
            <a:solidFill>
              <a:schemeClr val="tx1"/>
            </a:solidFill>
            <a:round/>
            <a:headEnd type="triangle" w="med" len="med"/>
            <a:tailEnd/>
          </a:ln>
          <a:effectLst/>
        </p:spPr>
        <p:txBody>
          <a:bodyPr wrap="none" anchor="ctr"/>
          <a:lstStyle/>
          <a:p>
            <a:endParaRPr lang="de-DE"/>
          </a:p>
        </p:txBody>
      </p:sp>
      <p:sp>
        <p:nvSpPr>
          <p:cNvPr id="132147" name="Line 51"/>
          <p:cNvSpPr>
            <a:spLocks noChangeShapeType="1"/>
          </p:cNvSpPr>
          <p:nvPr/>
        </p:nvSpPr>
        <p:spPr bwMode="auto">
          <a:xfrm>
            <a:off x="7764463" y="4038600"/>
            <a:ext cx="566737" cy="0"/>
          </a:xfrm>
          <a:prstGeom prst="line">
            <a:avLst/>
          </a:prstGeom>
          <a:noFill/>
          <a:ln w="12700">
            <a:solidFill>
              <a:schemeClr val="tx1"/>
            </a:solidFill>
            <a:round/>
            <a:headEnd/>
            <a:tailEnd type="triangle" w="med" len="med"/>
          </a:ln>
          <a:effectLst/>
        </p:spPr>
        <p:txBody>
          <a:bodyPr wrap="none" anchor="ctr"/>
          <a:lstStyle/>
          <a:p>
            <a:endParaRPr lang="de-DE"/>
          </a:p>
        </p:txBody>
      </p:sp>
      <p:sp>
        <p:nvSpPr>
          <p:cNvPr id="132148" name="Line 52"/>
          <p:cNvSpPr>
            <a:spLocks noChangeShapeType="1"/>
          </p:cNvSpPr>
          <p:nvPr/>
        </p:nvSpPr>
        <p:spPr bwMode="auto">
          <a:xfrm>
            <a:off x="7780338" y="4960938"/>
            <a:ext cx="566737" cy="0"/>
          </a:xfrm>
          <a:prstGeom prst="line">
            <a:avLst/>
          </a:prstGeom>
          <a:noFill/>
          <a:ln w="12700">
            <a:solidFill>
              <a:schemeClr val="tx1"/>
            </a:solidFill>
            <a:round/>
            <a:headEnd type="triangle" w="med" len="med"/>
            <a:tailEnd/>
          </a:ln>
          <a:effectLst/>
        </p:spPr>
        <p:txBody>
          <a:bodyPr wrap="none" anchor="ctr"/>
          <a:lstStyle/>
          <a:p>
            <a:endParaRPr lang="de-DE"/>
          </a:p>
        </p:txBody>
      </p:sp>
      <p:sp>
        <p:nvSpPr>
          <p:cNvPr id="132149" name="Line 53"/>
          <p:cNvSpPr>
            <a:spLocks noChangeShapeType="1"/>
          </p:cNvSpPr>
          <p:nvPr/>
        </p:nvSpPr>
        <p:spPr bwMode="auto">
          <a:xfrm>
            <a:off x="7810500" y="5091113"/>
            <a:ext cx="566738" cy="0"/>
          </a:xfrm>
          <a:prstGeom prst="line">
            <a:avLst/>
          </a:prstGeom>
          <a:noFill/>
          <a:ln w="12700">
            <a:solidFill>
              <a:srgbClr val="FDA4B5"/>
            </a:solidFill>
            <a:round/>
            <a:headEnd/>
            <a:tailEnd type="triangle" w="med" len="med"/>
          </a:ln>
          <a:effectLst/>
        </p:spPr>
        <p:txBody>
          <a:bodyPr wrap="none" anchor="ctr"/>
          <a:lstStyle/>
          <a:p>
            <a:endParaRPr lang="de-DE"/>
          </a:p>
        </p:txBody>
      </p:sp>
      <p:sp>
        <p:nvSpPr>
          <p:cNvPr id="132150" name="Line 54"/>
          <p:cNvSpPr>
            <a:spLocks noChangeShapeType="1"/>
          </p:cNvSpPr>
          <p:nvPr/>
        </p:nvSpPr>
        <p:spPr bwMode="auto">
          <a:xfrm>
            <a:off x="7507288" y="4216400"/>
            <a:ext cx="9525" cy="566738"/>
          </a:xfrm>
          <a:prstGeom prst="line">
            <a:avLst/>
          </a:prstGeom>
          <a:noFill/>
          <a:ln w="12700">
            <a:solidFill>
              <a:srgbClr val="FDA4B5"/>
            </a:solidFill>
            <a:round/>
            <a:headEnd type="triangle" w="med" len="med"/>
            <a:tailEnd/>
          </a:ln>
          <a:effectLst/>
        </p:spPr>
        <p:txBody>
          <a:bodyPr wrap="none" anchor="ctr"/>
          <a:lstStyle/>
          <a:p>
            <a:endParaRPr lang="de-DE"/>
          </a:p>
        </p:txBody>
      </p:sp>
      <p:sp>
        <p:nvSpPr>
          <p:cNvPr id="132151" name="Line 55"/>
          <p:cNvSpPr>
            <a:spLocks noChangeShapeType="1"/>
          </p:cNvSpPr>
          <p:nvPr/>
        </p:nvSpPr>
        <p:spPr bwMode="auto">
          <a:xfrm>
            <a:off x="7377113" y="4249738"/>
            <a:ext cx="9525" cy="566737"/>
          </a:xfrm>
          <a:prstGeom prst="line">
            <a:avLst/>
          </a:prstGeom>
          <a:noFill/>
          <a:ln w="12700">
            <a:solidFill>
              <a:schemeClr val="tx1"/>
            </a:solidFill>
            <a:round/>
            <a:headEnd/>
            <a:tailEnd type="triangle" w="med" len="med"/>
          </a:ln>
          <a:effectLst/>
        </p:spPr>
        <p:txBody>
          <a:bodyPr wrap="none" anchor="ctr"/>
          <a:lstStyle/>
          <a:p>
            <a:endParaRPr lang="de-DE"/>
          </a:p>
        </p:txBody>
      </p:sp>
      <p:grpSp>
        <p:nvGrpSpPr>
          <p:cNvPr id="132152" name="Group 56"/>
          <p:cNvGrpSpPr>
            <a:grpSpLocks/>
          </p:cNvGrpSpPr>
          <p:nvPr/>
        </p:nvGrpSpPr>
        <p:grpSpPr bwMode="auto">
          <a:xfrm>
            <a:off x="8543925" y="4240213"/>
            <a:ext cx="139700" cy="600075"/>
            <a:chOff x="5382" y="2671"/>
            <a:chExt cx="88" cy="378"/>
          </a:xfrm>
        </p:grpSpPr>
        <p:sp>
          <p:nvSpPr>
            <p:cNvPr id="132153" name="Line 57"/>
            <p:cNvSpPr>
              <a:spLocks noChangeShapeType="1"/>
            </p:cNvSpPr>
            <p:nvPr/>
          </p:nvSpPr>
          <p:spPr bwMode="auto">
            <a:xfrm>
              <a:off x="5464" y="2671"/>
              <a:ext cx="6" cy="357"/>
            </a:xfrm>
            <a:prstGeom prst="line">
              <a:avLst/>
            </a:prstGeom>
            <a:noFill/>
            <a:ln w="12700">
              <a:solidFill>
                <a:schemeClr val="tx1"/>
              </a:solidFill>
              <a:round/>
              <a:headEnd type="triangle" w="med" len="med"/>
              <a:tailEnd/>
            </a:ln>
            <a:effectLst/>
          </p:spPr>
          <p:txBody>
            <a:bodyPr wrap="none" anchor="ctr"/>
            <a:lstStyle/>
            <a:p>
              <a:endParaRPr lang="de-DE"/>
            </a:p>
          </p:txBody>
        </p:sp>
        <p:sp>
          <p:nvSpPr>
            <p:cNvPr id="132154" name="Line 58"/>
            <p:cNvSpPr>
              <a:spLocks noChangeShapeType="1"/>
            </p:cNvSpPr>
            <p:nvPr/>
          </p:nvSpPr>
          <p:spPr bwMode="auto">
            <a:xfrm>
              <a:off x="5382" y="2692"/>
              <a:ext cx="6" cy="357"/>
            </a:xfrm>
            <a:prstGeom prst="line">
              <a:avLst/>
            </a:prstGeom>
            <a:noFill/>
            <a:ln w="12700">
              <a:solidFill>
                <a:schemeClr val="tx1"/>
              </a:solidFill>
              <a:round/>
              <a:headEnd/>
              <a:tailEnd type="triangle" w="med" len="med"/>
            </a:ln>
            <a:effectLst/>
          </p:spPr>
          <p:txBody>
            <a:bodyPr wrap="none" anchor="ctr"/>
            <a:lstStyle/>
            <a:p>
              <a:endParaRPr lang="de-DE"/>
            </a:p>
          </p:txBody>
        </p:sp>
      </p:grpSp>
      <p:sp>
        <p:nvSpPr>
          <p:cNvPr id="132155" name="Arc 59"/>
          <p:cNvSpPr>
            <a:spLocks/>
          </p:cNvSpPr>
          <p:nvPr/>
        </p:nvSpPr>
        <p:spPr bwMode="auto">
          <a:xfrm rot="10800000">
            <a:off x="4873625" y="5002213"/>
            <a:ext cx="2282825" cy="428625"/>
          </a:xfrm>
          <a:custGeom>
            <a:avLst/>
            <a:gdLst>
              <a:gd name="G0" fmla="+- 21600 0 0"/>
              <a:gd name="G1" fmla="+- 21600 0 0"/>
              <a:gd name="G2" fmla="+- 21600 0 0"/>
              <a:gd name="T0" fmla="*/ 0 w 21600"/>
              <a:gd name="T1" fmla="*/ 21600 h 21600"/>
              <a:gd name="T2" fmla="*/ 2158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6"/>
                  <a:pt x="9661" y="8"/>
                  <a:pt x="21585" y="0"/>
                </a:cubicBezTo>
              </a:path>
              <a:path w="21600" h="21600" stroke="0" extrusionOk="0">
                <a:moveTo>
                  <a:pt x="0" y="21600"/>
                </a:moveTo>
                <a:cubicBezTo>
                  <a:pt x="0" y="9676"/>
                  <a:pt x="9661" y="8"/>
                  <a:pt x="21585" y="0"/>
                </a:cubicBezTo>
                <a:lnTo>
                  <a:pt x="21600" y="21600"/>
                </a:lnTo>
                <a:close/>
              </a:path>
            </a:pathLst>
          </a:custGeom>
          <a:noFill/>
          <a:ln w="50800" cap="rnd">
            <a:solidFill>
              <a:schemeClr val="tx2"/>
            </a:solidFill>
            <a:round/>
            <a:headEnd type="triangle" w="med" len="me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CAP-Theorem</a:t>
            </a:r>
            <a:endParaRPr lang="de-DE" dirty="0"/>
          </a:p>
        </p:txBody>
      </p:sp>
      <p:sp>
        <p:nvSpPr>
          <p:cNvPr id="3" name="Inhaltsplatzhalter 2"/>
          <p:cNvSpPr>
            <a:spLocks noGrp="1"/>
          </p:cNvSpPr>
          <p:nvPr>
            <p:ph idx="1"/>
          </p:nvPr>
        </p:nvSpPr>
        <p:spPr/>
        <p:txBody>
          <a:bodyPr/>
          <a:lstStyle/>
          <a:p>
            <a:r>
              <a:rPr lang="de-DE" dirty="0" smtClean="0"/>
              <a:t>Internet-</a:t>
            </a:r>
            <a:r>
              <a:rPr lang="de-DE" dirty="0" err="1" smtClean="0"/>
              <a:t>scale</a:t>
            </a:r>
            <a:r>
              <a:rPr lang="de-DE" dirty="0" smtClean="0"/>
              <a:t> Skalierbarkeit</a:t>
            </a:r>
          </a:p>
          <a:p>
            <a:r>
              <a:rPr lang="de-DE" dirty="0" smtClean="0"/>
              <a:t>CAP-Theorem: nur 2 von 3 Wünschen erfüllbar</a:t>
            </a:r>
          </a:p>
          <a:p>
            <a:pPr lvl="1"/>
            <a:r>
              <a:rPr lang="de-DE" dirty="0" smtClean="0"/>
              <a:t>Konsistenz (</a:t>
            </a:r>
            <a:r>
              <a:rPr lang="de-DE" dirty="0" err="1" smtClean="0"/>
              <a:t>Consistency</a:t>
            </a:r>
            <a:r>
              <a:rPr lang="de-DE" dirty="0" smtClean="0"/>
              <a:t>)</a:t>
            </a:r>
          </a:p>
          <a:p>
            <a:pPr lvl="1"/>
            <a:r>
              <a:rPr lang="de-DE" dirty="0" err="1" smtClean="0"/>
              <a:t>Zuverläassigkeit</a:t>
            </a:r>
            <a:r>
              <a:rPr lang="de-DE" dirty="0" smtClean="0"/>
              <a:t>/Verfügbarkeit (</a:t>
            </a:r>
            <a:r>
              <a:rPr lang="de-DE" dirty="0" err="1" smtClean="0"/>
              <a:t>Availability</a:t>
            </a:r>
            <a:r>
              <a:rPr lang="de-DE" dirty="0" smtClean="0"/>
              <a:t>)</a:t>
            </a:r>
          </a:p>
          <a:p>
            <a:pPr lvl="1"/>
            <a:r>
              <a:rPr lang="de-DE" dirty="0" smtClean="0"/>
              <a:t>Partitionierungs-Toleranz</a:t>
            </a:r>
          </a:p>
          <a:p>
            <a:r>
              <a:rPr lang="de-DE" dirty="0" smtClean="0"/>
              <a:t>Die Welt ist „hart“ – man muss sich entscheiden</a:t>
            </a:r>
          </a:p>
          <a:p>
            <a:pPr lvl="1"/>
            <a:r>
              <a:rPr lang="de-DE" dirty="0" smtClean="0">
                <a:solidFill>
                  <a:srgbClr val="FF0000"/>
                </a:solidFill>
              </a:rPr>
              <a:t>CA</a:t>
            </a:r>
            <a:r>
              <a:rPr lang="de-DE" strike="sngStrike" dirty="0" smtClean="0">
                <a:solidFill>
                  <a:srgbClr val="FF0000"/>
                </a:solidFill>
              </a:rPr>
              <a:t>P</a:t>
            </a:r>
            <a:r>
              <a:rPr lang="de-DE" dirty="0" smtClean="0"/>
              <a:t>: (verteilte) Datenbanksysteme mit Replikation (ACID)</a:t>
            </a:r>
          </a:p>
          <a:p>
            <a:pPr lvl="1"/>
            <a:r>
              <a:rPr lang="de-DE" strike="sngStrike" dirty="0" smtClean="0">
                <a:solidFill>
                  <a:srgbClr val="FF0000"/>
                </a:solidFill>
              </a:rPr>
              <a:t>C</a:t>
            </a:r>
            <a:r>
              <a:rPr lang="de-DE" dirty="0" smtClean="0">
                <a:solidFill>
                  <a:srgbClr val="FF0000"/>
                </a:solidFill>
              </a:rPr>
              <a:t>AP</a:t>
            </a:r>
            <a:r>
              <a:rPr lang="de-DE" dirty="0" smtClean="0"/>
              <a:t>: Key Value Stores, </a:t>
            </a:r>
            <a:r>
              <a:rPr lang="de-DE" dirty="0" err="1" smtClean="0"/>
              <a:t>NoSQL</a:t>
            </a:r>
            <a:r>
              <a:rPr lang="de-DE" dirty="0" smtClean="0"/>
              <a:t> Datenbanken, </a:t>
            </a:r>
            <a:r>
              <a:rPr lang="de-DE" dirty="0" err="1" smtClean="0"/>
              <a:t>Cloud</a:t>
            </a:r>
            <a:r>
              <a:rPr lang="de-DE" dirty="0" smtClean="0"/>
              <a:t>-Anwendungen (</a:t>
            </a:r>
            <a:r>
              <a:rPr lang="de-DE" dirty="0" smtClean="0">
                <a:sym typeface="Wingdings" pitchFamily="2" charset="2"/>
              </a:rPr>
              <a:t>später mehr)</a:t>
            </a:r>
            <a:endParaRPr lang="de-DE" dirty="0">
              <a:sym typeface="Wingdings" pitchFamily="2" charset="2"/>
            </a:endParaRPr>
          </a:p>
          <a:p>
            <a:r>
              <a:rPr lang="de-DE" dirty="0" smtClean="0">
                <a:sym typeface="Wingdings" pitchFamily="2" charset="2"/>
              </a:rPr>
              <a:t>Literatur: Eric Brewer. </a:t>
            </a:r>
            <a:r>
              <a:rPr lang="de-DE" dirty="0" err="1" smtClean="0">
                <a:sym typeface="Wingdings" pitchFamily="2" charset="2"/>
              </a:rPr>
              <a:t>Keynote</a:t>
            </a:r>
            <a:r>
              <a:rPr lang="de-DE" dirty="0" smtClean="0">
                <a:sym typeface="Wingdings" pitchFamily="2" charset="2"/>
              </a:rPr>
              <a:t> PODC.</a:t>
            </a:r>
          </a:p>
          <a:p>
            <a:pPr lvl="1"/>
            <a:r>
              <a:rPr lang="de-DE" dirty="0" smtClean="0">
                <a:sym typeface="Wingdings" pitchFamily="2" charset="2"/>
                <a:hlinkClick r:id="rId3"/>
              </a:rPr>
              <a:t>http://www.cs.berkeley.edu/~brewer/cs262b-2004/PODC-keynote.pdf</a:t>
            </a:r>
            <a:r>
              <a:rPr lang="de-DE" dirty="0" smtClean="0">
                <a:sym typeface="Wingdings" pitchFamily="2" charset="2"/>
              </a:rPr>
              <a:t> </a:t>
            </a:r>
          </a:p>
          <a:p>
            <a:pPr lvl="1"/>
            <a:r>
              <a:rPr lang="de-DE" sz="2000" dirty="0" smtClean="0">
                <a:hlinkClick r:id="rId4"/>
              </a:rPr>
              <a:t>Lynch, Nancy, </a:t>
            </a:r>
            <a:r>
              <a:rPr lang="de-DE" sz="2000" dirty="0" err="1" smtClean="0">
                <a:hlinkClick r:id="rId4"/>
              </a:rPr>
              <a:t>and</a:t>
            </a:r>
            <a:r>
              <a:rPr lang="de-DE" sz="2000" dirty="0" smtClean="0">
                <a:hlinkClick r:id="rId4"/>
              </a:rPr>
              <a:t> Seth Gilbert. “</a:t>
            </a:r>
            <a:r>
              <a:rPr lang="de-DE" sz="2000" dirty="0" err="1" smtClean="0">
                <a:hlinkClick r:id="rId4"/>
              </a:rPr>
              <a:t>Brewer's</a:t>
            </a:r>
            <a:r>
              <a:rPr lang="de-DE" sz="2000" dirty="0" smtClean="0">
                <a:hlinkClick r:id="rId4"/>
              </a:rPr>
              <a:t> </a:t>
            </a:r>
            <a:r>
              <a:rPr lang="de-DE" sz="2000" dirty="0" err="1" smtClean="0">
                <a:hlinkClick r:id="rId4"/>
              </a:rPr>
              <a:t>conjecture</a:t>
            </a:r>
            <a:r>
              <a:rPr lang="de-DE" sz="2000" dirty="0" smtClean="0">
                <a:hlinkClick r:id="rId4"/>
              </a:rPr>
              <a:t> </a:t>
            </a:r>
            <a:r>
              <a:rPr lang="de-DE" sz="2000" dirty="0" err="1" smtClean="0">
                <a:hlinkClick r:id="rId4"/>
              </a:rPr>
              <a:t>and</a:t>
            </a:r>
            <a:r>
              <a:rPr lang="de-DE" sz="2000" dirty="0" smtClean="0">
                <a:hlinkClick r:id="rId4"/>
              </a:rPr>
              <a:t> </a:t>
            </a:r>
            <a:r>
              <a:rPr lang="de-DE" sz="2000" dirty="0" err="1" smtClean="0">
                <a:hlinkClick r:id="rId4"/>
              </a:rPr>
              <a:t>the</a:t>
            </a:r>
            <a:r>
              <a:rPr lang="de-DE" sz="2000" dirty="0" smtClean="0">
                <a:hlinkClick r:id="rId4"/>
              </a:rPr>
              <a:t> </a:t>
            </a:r>
            <a:r>
              <a:rPr lang="de-DE" sz="2000" dirty="0" err="1" smtClean="0">
                <a:hlinkClick r:id="rId4"/>
              </a:rPr>
              <a:t>feasibility</a:t>
            </a:r>
            <a:r>
              <a:rPr lang="de-DE" sz="2000" dirty="0" smtClean="0">
                <a:hlinkClick r:id="rId4"/>
              </a:rPr>
              <a:t> of </a:t>
            </a:r>
            <a:r>
              <a:rPr lang="de-DE" sz="2000" dirty="0" err="1" smtClean="0">
                <a:hlinkClick r:id="rId4"/>
              </a:rPr>
              <a:t>consistent</a:t>
            </a:r>
            <a:r>
              <a:rPr lang="de-DE" sz="2000" dirty="0" smtClean="0">
                <a:hlinkClick r:id="rId4"/>
              </a:rPr>
              <a:t>, </a:t>
            </a:r>
            <a:r>
              <a:rPr lang="de-DE" sz="2000" dirty="0" err="1" smtClean="0">
                <a:hlinkClick r:id="rId4"/>
              </a:rPr>
              <a:t>available</a:t>
            </a:r>
            <a:r>
              <a:rPr lang="de-DE" sz="2000" dirty="0" smtClean="0">
                <a:hlinkClick r:id="rId4"/>
              </a:rPr>
              <a:t>, </a:t>
            </a:r>
            <a:r>
              <a:rPr lang="de-DE" sz="2000" dirty="0" err="1" smtClean="0">
                <a:hlinkClick r:id="rId4"/>
              </a:rPr>
              <a:t>partition</a:t>
            </a:r>
            <a:r>
              <a:rPr lang="de-DE" sz="2000" dirty="0" smtClean="0">
                <a:hlinkClick r:id="rId4"/>
              </a:rPr>
              <a:t>-tolerant web </a:t>
            </a:r>
            <a:r>
              <a:rPr lang="de-DE" sz="2000" dirty="0" err="1" smtClean="0">
                <a:hlinkClick r:id="rId4"/>
              </a:rPr>
              <a:t>services</a:t>
            </a:r>
            <a:r>
              <a:rPr lang="de-DE" sz="2000" dirty="0" smtClean="0">
                <a:hlinkClick r:id="rId4"/>
              </a:rPr>
              <a:t>.” ACM SIGACT News, v. 33 </a:t>
            </a:r>
            <a:r>
              <a:rPr lang="de-DE" sz="2000" dirty="0" err="1" smtClean="0">
                <a:hlinkClick r:id="rId4"/>
              </a:rPr>
              <a:t>issue</a:t>
            </a:r>
            <a:r>
              <a:rPr lang="de-DE" sz="2000" dirty="0" smtClean="0">
                <a:hlinkClick r:id="rId4"/>
              </a:rPr>
              <a:t> 2, 2002, p. 51-59.</a:t>
            </a:r>
            <a:endParaRPr lang="de-DE" sz="2000" dirty="0" smtClean="0">
              <a:sym typeface="Wingdings" pitchFamily="2" charset="2"/>
            </a:endParaRPr>
          </a:p>
          <a:p>
            <a:pPr lvl="1"/>
            <a:endParaRPr lang="de-DE" dirty="0" smtClean="0"/>
          </a:p>
        </p:txBody>
      </p:sp>
      <p:sp>
        <p:nvSpPr>
          <p:cNvPr id="4" name="Foliennummernplatzhalter 3"/>
          <p:cNvSpPr>
            <a:spLocks noGrp="1"/>
          </p:cNvSpPr>
          <p:nvPr>
            <p:ph type="sldNum" sz="quarter" idx="12"/>
          </p:nvPr>
        </p:nvSpPr>
        <p:spPr/>
        <p:txBody>
          <a:bodyPr/>
          <a:lstStyle/>
          <a:p>
            <a:pPr>
              <a:defRPr/>
            </a:pPr>
            <a:fld id="{CE5C0CC6-334E-4C04-9618-4D9F3CA5BEA6}"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Konsistenzmodell: </a:t>
            </a:r>
            <a:r>
              <a:rPr lang="de-DE" strike="sngStrike" dirty="0" smtClean="0">
                <a:solidFill>
                  <a:srgbClr val="FF0000"/>
                </a:solidFill>
              </a:rPr>
              <a:t>C</a:t>
            </a:r>
            <a:r>
              <a:rPr lang="de-DE" dirty="0" smtClean="0"/>
              <a:t>AP</a:t>
            </a:r>
            <a:endParaRPr lang="de-DE" dirty="0"/>
          </a:p>
        </p:txBody>
      </p:sp>
      <p:sp>
        <p:nvSpPr>
          <p:cNvPr id="3" name="Inhaltsplatzhalter 2"/>
          <p:cNvSpPr>
            <a:spLocks noGrp="1"/>
          </p:cNvSpPr>
          <p:nvPr>
            <p:ph idx="1"/>
          </p:nvPr>
        </p:nvSpPr>
        <p:spPr/>
        <p:txBody>
          <a:bodyPr/>
          <a:lstStyle/>
          <a:p>
            <a:endParaRPr lang="de-DE" dirty="0" smtClean="0"/>
          </a:p>
          <a:p>
            <a:r>
              <a:rPr lang="de-DE" dirty="0" err="1" smtClean="0"/>
              <a:t>Relaxiertes</a:t>
            </a:r>
            <a:r>
              <a:rPr lang="de-DE" dirty="0" smtClean="0"/>
              <a:t> Konsistenzmodell</a:t>
            </a:r>
          </a:p>
          <a:p>
            <a:pPr lvl="1"/>
            <a:r>
              <a:rPr lang="de-DE" dirty="0" smtClean="0"/>
              <a:t>Replizierte Daten haben nicht alle den neuesten Zustand</a:t>
            </a:r>
          </a:p>
          <a:p>
            <a:pPr lvl="2"/>
            <a:r>
              <a:rPr lang="de-DE" dirty="0" smtClean="0"/>
              <a:t>Vermeidung des (teuren) Zwei-Phasen-Commit-Protokolls</a:t>
            </a:r>
          </a:p>
          <a:p>
            <a:pPr lvl="1"/>
            <a:r>
              <a:rPr lang="de-DE" dirty="0" smtClean="0"/>
              <a:t>Transaktionen könnten veraltete Daten zu lesen bekommen</a:t>
            </a:r>
          </a:p>
          <a:p>
            <a:pPr lvl="1"/>
            <a:r>
              <a:rPr lang="de-DE" dirty="0" smtClean="0"/>
              <a:t>Eventual </a:t>
            </a:r>
            <a:r>
              <a:rPr lang="de-DE" dirty="0" err="1" smtClean="0"/>
              <a:t>Consistency</a:t>
            </a:r>
            <a:endParaRPr lang="de-DE" dirty="0" smtClean="0"/>
          </a:p>
          <a:p>
            <a:pPr lvl="2"/>
            <a:r>
              <a:rPr lang="de-DE" dirty="0" smtClean="0"/>
              <a:t>Würde man das System anhalten, würden alle Kopien irgendwann (also </a:t>
            </a:r>
            <a:r>
              <a:rPr lang="de-DE" dirty="0" err="1" smtClean="0"/>
              <a:t>eventually</a:t>
            </a:r>
            <a:r>
              <a:rPr lang="de-DE" dirty="0" smtClean="0"/>
              <a:t>) in denselben Zustand übergehen</a:t>
            </a:r>
          </a:p>
          <a:p>
            <a:pPr lvl="1"/>
            <a:r>
              <a:rPr lang="de-DE" dirty="0" smtClean="0"/>
              <a:t>Read </a:t>
            </a:r>
            <a:r>
              <a:rPr lang="de-DE" dirty="0" err="1" smtClean="0"/>
              <a:t>your</a:t>
            </a:r>
            <a:r>
              <a:rPr lang="de-DE" dirty="0" smtClean="0"/>
              <a:t> </a:t>
            </a:r>
            <a:r>
              <a:rPr lang="de-DE" dirty="0" err="1" smtClean="0"/>
              <a:t>Writes</a:t>
            </a:r>
            <a:r>
              <a:rPr lang="de-DE" dirty="0" smtClean="0"/>
              <a:t>-Garantie</a:t>
            </a:r>
          </a:p>
          <a:p>
            <a:pPr lvl="2"/>
            <a:r>
              <a:rPr lang="de-DE" dirty="0" err="1" smtClean="0"/>
              <a:t>Tx</a:t>
            </a:r>
            <a:r>
              <a:rPr lang="de-DE" dirty="0" smtClean="0"/>
              <a:t> </a:t>
            </a:r>
            <a:r>
              <a:rPr lang="de-DE" dirty="0" err="1" smtClean="0"/>
              <a:t>leist</a:t>
            </a:r>
            <a:r>
              <a:rPr lang="de-DE" dirty="0" smtClean="0"/>
              <a:t> auf jeden Fall ihre eigenen Änderungen</a:t>
            </a:r>
          </a:p>
          <a:p>
            <a:pPr lvl="1"/>
            <a:r>
              <a:rPr lang="de-DE" dirty="0" smtClean="0"/>
              <a:t>Monotonic Read-Garantie</a:t>
            </a:r>
          </a:p>
          <a:p>
            <a:pPr lvl="2"/>
            <a:r>
              <a:rPr lang="de-DE" dirty="0" err="1" smtClean="0"/>
              <a:t>Tx</a:t>
            </a:r>
            <a:r>
              <a:rPr lang="de-DE" dirty="0" smtClean="0"/>
              <a:t> würde beim wiederholten Lesen keinen älteren Zustand als den vorher mal sichtbaren lesen</a:t>
            </a:r>
            <a:endParaRPr lang="de-DE" dirty="0"/>
          </a:p>
        </p:txBody>
      </p:sp>
      <p:sp>
        <p:nvSpPr>
          <p:cNvPr id="4" name="Foliennummernplatzhalter 3"/>
          <p:cNvSpPr>
            <a:spLocks noGrp="1"/>
          </p:cNvSpPr>
          <p:nvPr>
            <p:ph type="sldNum" sz="quarter" idx="12"/>
          </p:nvPr>
        </p:nvSpPr>
        <p:spPr/>
        <p:txBody>
          <a:bodyPr/>
          <a:lstStyle/>
          <a:p>
            <a:pPr>
              <a:defRPr/>
            </a:pPr>
            <a:fld id="{CE5C0CC6-334E-4C04-9618-4D9F3CA5BEA6}"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A81DC6D-3FB3-4A4B-9CF1-58B9AFF4A682}" type="slidenum">
              <a:rPr lang="en-US"/>
              <a:pPr/>
              <a:t>19</a:t>
            </a:fld>
            <a:endParaRPr lang="en-US"/>
          </a:p>
        </p:txBody>
      </p:sp>
      <p:sp>
        <p:nvSpPr>
          <p:cNvPr id="134146" name="Rectangle 2"/>
          <p:cNvSpPr>
            <a:spLocks noGrp="1" noChangeArrowheads="1"/>
          </p:cNvSpPr>
          <p:nvPr>
            <p:ph type="title"/>
          </p:nvPr>
        </p:nvSpPr>
        <p:spPr>
          <a:noFill/>
          <a:ln/>
        </p:spPr>
        <p:txBody>
          <a:bodyPr lIns="90488" tIns="44450" rIns="90488" bIns="44450" anchor="ctr"/>
          <a:lstStyle/>
          <a:p>
            <a:r>
              <a:rPr lang="de-DE"/>
              <a:t>Anecdotal Evidence</a:t>
            </a:r>
          </a:p>
        </p:txBody>
      </p:sp>
      <p:sp>
        <p:nvSpPr>
          <p:cNvPr id="134147" name="Rectangle 3"/>
          <p:cNvSpPr>
            <a:spLocks noGrp="1" noChangeArrowheads="1"/>
          </p:cNvSpPr>
          <p:nvPr>
            <p:ph type="body" idx="1"/>
          </p:nvPr>
        </p:nvSpPr>
        <p:spPr>
          <a:noFill/>
          <a:ln/>
        </p:spPr>
        <p:txBody>
          <a:bodyPr lIns="90488" tIns="44450" rIns="90488" bIns="44450"/>
          <a:lstStyle/>
          <a:p>
            <a:pPr>
              <a:lnSpc>
                <a:spcPct val="100000"/>
              </a:lnSpc>
            </a:pPr>
            <a:r>
              <a:rPr lang="de-DE" sz="2800"/>
              <a:t>Update Anywhere systems are attractive</a:t>
            </a:r>
          </a:p>
          <a:p>
            <a:pPr>
              <a:lnSpc>
                <a:spcPct val="100000"/>
              </a:lnSpc>
            </a:pPr>
            <a:r>
              <a:rPr lang="de-DE" sz="2800"/>
              <a:t>Products offer the feature</a:t>
            </a:r>
          </a:p>
          <a:p>
            <a:pPr>
              <a:lnSpc>
                <a:spcPct val="100000"/>
              </a:lnSpc>
            </a:pPr>
            <a:r>
              <a:rPr lang="de-DE" sz="2800"/>
              <a:t>It demos well</a:t>
            </a:r>
          </a:p>
          <a:p>
            <a:pPr>
              <a:lnSpc>
                <a:spcPct val="100000"/>
              </a:lnSpc>
            </a:pPr>
            <a:r>
              <a:rPr lang="de-DE" sz="2800"/>
              <a:t>But when it scales up</a:t>
            </a:r>
          </a:p>
          <a:p>
            <a:pPr lvl="1">
              <a:lnSpc>
                <a:spcPct val="100000"/>
              </a:lnSpc>
            </a:pPr>
            <a:r>
              <a:rPr lang="de-DE" sz="2800"/>
              <a:t>Reconciliations start to cascade</a:t>
            </a:r>
          </a:p>
          <a:p>
            <a:pPr lvl="1">
              <a:lnSpc>
                <a:spcPct val="100000"/>
              </a:lnSpc>
            </a:pPr>
            <a:r>
              <a:rPr lang="de-DE" sz="2800"/>
              <a:t>Database drifts “out of sync”</a:t>
            </a:r>
            <a:r>
              <a:rPr lang="de-DE" i="1">
                <a:solidFill>
                  <a:schemeClr val="tx2"/>
                </a:solidFill>
              </a:rPr>
              <a:t> (System Delusion)</a:t>
            </a:r>
          </a:p>
          <a:p>
            <a:pPr>
              <a:lnSpc>
                <a:spcPct val="100000"/>
              </a:lnSpc>
            </a:pPr>
            <a:r>
              <a:rPr lang="de-DE" sz="2800"/>
              <a:t>What’s going 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2"/>
          </p:nvPr>
        </p:nvSpPr>
        <p:spPr/>
        <p:txBody>
          <a:bodyPr/>
          <a:lstStyle/>
          <a:p>
            <a:fld id="{F71324B1-8BCF-49E6-BB2A-9C79813DC29D}" type="slidenum">
              <a:rPr lang="en-US"/>
              <a:pPr/>
              <a:t>2</a:t>
            </a:fld>
            <a:endParaRPr lang="en-US"/>
          </a:p>
        </p:txBody>
      </p:sp>
      <p:sp>
        <p:nvSpPr>
          <p:cNvPr id="108546" name="Rectangle 2"/>
          <p:cNvSpPr>
            <a:spLocks noGrp="1" noChangeArrowheads="1"/>
          </p:cNvSpPr>
          <p:nvPr>
            <p:ph type="title"/>
          </p:nvPr>
        </p:nvSpPr>
        <p:spPr/>
        <p:txBody>
          <a:bodyPr/>
          <a:lstStyle/>
          <a:p>
            <a:r>
              <a:rPr lang="de-DE"/>
              <a:t>Zielkonflikt bei der redundanten Speicherung von Information</a:t>
            </a:r>
          </a:p>
        </p:txBody>
      </p:sp>
      <p:pic>
        <p:nvPicPr>
          <p:cNvPr id="108547" name="Picture 3"/>
          <p:cNvPicPr>
            <a:picLocks noChangeAspect="1" noChangeArrowheads="1"/>
          </p:cNvPicPr>
          <p:nvPr/>
        </p:nvPicPr>
        <p:blipFill>
          <a:blip r:embed="rId3" cstate="print"/>
          <a:srcRect l="6250" t="17708" r="3125" b="14583"/>
          <a:stretch>
            <a:fillRect/>
          </a:stretch>
        </p:blipFill>
        <p:spPr bwMode="auto">
          <a:xfrm>
            <a:off x="0" y="1066800"/>
            <a:ext cx="8839200" cy="4953000"/>
          </a:xfrm>
          <a:prstGeom prst="rect">
            <a:avLst/>
          </a:prstGeom>
          <a:noFill/>
          <a:ln w="2857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5"/>
          <p:cNvSpPr>
            <a:spLocks noGrp="1"/>
          </p:cNvSpPr>
          <p:nvPr>
            <p:ph type="sldNum" sz="quarter" idx="12"/>
          </p:nvPr>
        </p:nvSpPr>
        <p:spPr/>
        <p:txBody>
          <a:bodyPr/>
          <a:lstStyle/>
          <a:p>
            <a:fld id="{C3DEB79B-B5E9-4C39-A124-89903BE9F4AE}" type="slidenum">
              <a:rPr lang="en-US"/>
              <a:pPr/>
              <a:t>20</a:t>
            </a:fld>
            <a:endParaRPr lang="en-US"/>
          </a:p>
        </p:txBody>
      </p:sp>
      <p:sp>
        <p:nvSpPr>
          <p:cNvPr id="140290" name="Rectangle 2"/>
          <p:cNvSpPr>
            <a:spLocks noGrp="1" noChangeArrowheads="1"/>
          </p:cNvSpPr>
          <p:nvPr>
            <p:ph type="title"/>
          </p:nvPr>
        </p:nvSpPr>
        <p:spPr>
          <a:noFill/>
          <a:ln/>
        </p:spPr>
        <p:txBody>
          <a:bodyPr lIns="90488" tIns="44450" rIns="90488" bIns="44450" anchor="ctr"/>
          <a:lstStyle/>
          <a:p>
            <a:r>
              <a:rPr lang="de-DE"/>
              <a:t>Eager Transactions are FAT</a:t>
            </a:r>
          </a:p>
        </p:txBody>
      </p:sp>
      <p:sp>
        <p:nvSpPr>
          <p:cNvPr id="140291" name="Rectangle 3"/>
          <p:cNvSpPr>
            <a:spLocks noGrp="1" noChangeArrowheads="1"/>
          </p:cNvSpPr>
          <p:nvPr>
            <p:ph type="body" idx="1"/>
          </p:nvPr>
        </p:nvSpPr>
        <p:spPr>
          <a:noFill/>
          <a:ln/>
        </p:spPr>
        <p:txBody>
          <a:bodyPr lIns="90488" tIns="44450" rIns="90488" bIns="44450"/>
          <a:lstStyle/>
          <a:p>
            <a:r>
              <a:rPr lang="de-DE"/>
              <a:t>If </a:t>
            </a:r>
            <a:r>
              <a:rPr lang="de-DE" i="1"/>
              <a:t>N</a:t>
            </a:r>
            <a:r>
              <a:rPr lang="de-DE"/>
              <a:t> nodes, eager transaction is </a:t>
            </a:r>
            <a:r>
              <a:rPr lang="de-DE" i="1"/>
              <a:t>N</a:t>
            </a:r>
            <a:r>
              <a:rPr lang="de-DE" i="1">
                <a:latin typeface="Arial" charset="0"/>
              </a:rPr>
              <a:t>x</a:t>
            </a:r>
            <a:r>
              <a:rPr lang="de-DE"/>
              <a:t> bigger</a:t>
            </a:r>
          </a:p>
          <a:p>
            <a:pPr lvl="1"/>
            <a:r>
              <a:rPr lang="de-DE"/>
              <a:t>Takes </a:t>
            </a:r>
            <a:r>
              <a:rPr lang="de-DE" i="1"/>
              <a:t>N</a:t>
            </a:r>
            <a:r>
              <a:rPr lang="de-DE" i="1">
                <a:latin typeface="Arial" charset="0"/>
              </a:rPr>
              <a:t>x</a:t>
            </a:r>
            <a:r>
              <a:rPr lang="de-DE"/>
              <a:t> longer</a:t>
            </a:r>
          </a:p>
          <a:p>
            <a:pPr lvl="1"/>
            <a:r>
              <a:rPr lang="de-DE"/>
              <a:t>10</a:t>
            </a:r>
            <a:r>
              <a:rPr lang="de-DE">
                <a:latin typeface="Arial" charset="0"/>
              </a:rPr>
              <a:t>x</a:t>
            </a:r>
            <a:r>
              <a:rPr lang="de-DE"/>
              <a:t> nodes, 1,000</a:t>
            </a:r>
            <a:r>
              <a:rPr lang="de-DE">
                <a:latin typeface="Arial" charset="0"/>
              </a:rPr>
              <a:t>x</a:t>
            </a:r>
            <a:r>
              <a:rPr lang="de-DE"/>
              <a:t> deadlocks</a:t>
            </a:r>
          </a:p>
          <a:p>
            <a:pPr lvl="1"/>
            <a:r>
              <a:rPr lang="de-DE"/>
              <a:t> (derivation in paper)</a:t>
            </a:r>
          </a:p>
          <a:p>
            <a:r>
              <a:rPr lang="de-DE"/>
              <a:t>Master slightly better than group</a:t>
            </a:r>
          </a:p>
          <a:p>
            <a:r>
              <a:rPr lang="de-DE"/>
              <a:t>Good news: </a:t>
            </a:r>
          </a:p>
          <a:p>
            <a:pPr lvl="1"/>
            <a:r>
              <a:rPr lang="de-DE"/>
              <a:t>Eager transactions only deadlock</a:t>
            </a:r>
          </a:p>
          <a:p>
            <a:pPr lvl="1"/>
            <a:r>
              <a:rPr lang="de-DE"/>
              <a:t>No need for reconciliation</a:t>
            </a:r>
          </a:p>
        </p:txBody>
      </p:sp>
      <p:graphicFrame>
        <p:nvGraphicFramePr>
          <p:cNvPr id="140292" name="Object 4">
            <a:hlinkClick r:id="" action="ppaction://ole?verb=0"/>
          </p:cNvPr>
          <p:cNvGraphicFramePr>
            <a:graphicFrameLocks/>
          </p:cNvGraphicFramePr>
          <p:nvPr/>
        </p:nvGraphicFramePr>
        <p:xfrm>
          <a:off x="7121525" y="1771650"/>
          <a:ext cx="1549400" cy="2095500"/>
        </p:xfrm>
        <a:graphic>
          <a:graphicData uri="http://schemas.openxmlformats.org/presentationml/2006/ole">
            <p:oleObj spid="_x0000_s140292" name="Document" r:id="rId4" imgW="2068200" imgH="2570040" progId="Word.Document.6">
              <p:embed/>
            </p:oleObj>
          </a:graphicData>
        </a:graphic>
      </p:graphicFrame>
      <p:grpSp>
        <p:nvGrpSpPr>
          <p:cNvPr id="140293" name="Group 5"/>
          <p:cNvGrpSpPr>
            <a:grpSpLocks/>
          </p:cNvGrpSpPr>
          <p:nvPr/>
        </p:nvGrpSpPr>
        <p:grpSpPr bwMode="auto">
          <a:xfrm>
            <a:off x="7150100" y="3662363"/>
            <a:ext cx="512763" cy="344487"/>
            <a:chOff x="4504" y="2307"/>
            <a:chExt cx="323" cy="217"/>
          </a:xfrm>
        </p:grpSpPr>
        <p:grpSp>
          <p:nvGrpSpPr>
            <p:cNvPr id="140294" name="Group 6"/>
            <p:cNvGrpSpPr>
              <a:grpSpLocks/>
            </p:cNvGrpSpPr>
            <p:nvPr/>
          </p:nvGrpSpPr>
          <p:grpSpPr bwMode="auto">
            <a:xfrm>
              <a:off x="4504" y="2325"/>
              <a:ext cx="323" cy="199"/>
              <a:chOff x="4504" y="2325"/>
              <a:chExt cx="323" cy="199"/>
            </a:xfrm>
          </p:grpSpPr>
          <p:sp>
            <p:nvSpPr>
              <p:cNvPr id="140295" name="Oval 7"/>
              <p:cNvSpPr>
                <a:spLocks noChangeArrowheads="1"/>
              </p:cNvSpPr>
              <p:nvPr/>
            </p:nvSpPr>
            <p:spPr bwMode="auto">
              <a:xfrm>
                <a:off x="4504" y="2473"/>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0296" name="Rectangle 8"/>
              <p:cNvSpPr>
                <a:spLocks noChangeArrowheads="1"/>
              </p:cNvSpPr>
              <p:nvPr/>
            </p:nvSpPr>
            <p:spPr bwMode="auto">
              <a:xfrm>
                <a:off x="4504" y="2325"/>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0297" name="Oval 9"/>
            <p:cNvSpPr>
              <a:spLocks noChangeArrowheads="1"/>
            </p:cNvSpPr>
            <p:nvPr/>
          </p:nvSpPr>
          <p:spPr bwMode="auto">
            <a:xfrm>
              <a:off x="4512" y="2307"/>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40298" name="Group 10"/>
          <p:cNvGrpSpPr>
            <a:grpSpLocks/>
          </p:cNvGrpSpPr>
          <p:nvPr/>
        </p:nvGrpSpPr>
        <p:grpSpPr bwMode="auto">
          <a:xfrm>
            <a:off x="7658100" y="3802063"/>
            <a:ext cx="514350" cy="344487"/>
            <a:chOff x="4824" y="2395"/>
            <a:chExt cx="324" cy="217"/>
          </a:xfrm>
        </p:grpSpPr>
        <p:grpSp>
          <p:nvGrpSpPr>
            <p:cNvPr id="140299" name="Group 11"/>
            <p:cNvGrpSpPr>
              <a:grpSpLocks/>
            </p:cNvGrpSpPr>
            <p:nvPr/>
          </p:nvGrpSpPr>
          <p:grpSpPr bwMode="auto">
            <a:xfrm>
              <a:off x="4824" y="2413"/>
              <a:ext cx="324" cy="199"/>
              <a:chOff x="4824" y="2413"/>
              <a:chExt cx="324" cy="199"/>
            </a:xfrm>
          </p:grpSpPr>
          <p:sp>
            <p:nvSpPr>
              <p:cNvPr id="140300" name="Oval 12"/>
              <p:cNvSpPr>
                <a:spLocks noChangeArrowheads="1"/>
              </p:cNvSpPr>
              <p:nvPr/>
            </p:nvSpPr>
            <p:spPr bwMode="auto">
              <a:xfrm>
                <a:off x="4824" y="2561"/>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0301" name="Rectangle 13"/>
              <p:cNvSpPr>
                <a:spLocks noChangeArrowheads="1"/>
              </p:cNvSpPr>
              <p:nvPr/>
            </p:nvSpPr>
            <p:spPr bwMode="auto">
              <a:xfrm>
                <a:off x="4824" y="2413"/>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0302" name="Oval 14"/>
            <p:cNvSpPr>
              <a:spLocks noChangeArrowheads="1"/>
            </p:cNvSpPr>
            <p:nvPr/>
          </p:nvSpPr>
          <p:spPr bwMode="auto">
            <a:xfrm>
              <a:off x="4832" y="2395"/>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40303" name="Group 15"/>
          <p:cNvGrpSpPr>
            <a:grpSpLocks/>
          </p:cNvGrpSpPr>
          <p:nvPr/>
        </p:nvGrpSpPr>
        <p:grpSpPr bwMode="auto">
          <a:xfrm>
            <a:off x="8104188" y="3941763"/>
            <a:ext cx="514350" cy="344487"/>
            <a:chOff x="5105" y="2483"/>
            <a:chExt cx="324" cy="217"/>
          </a:xfrm>
        </p:grpSpPr>
        <p:grpSp>
          <p:nvGrpSpPr>
            <p:cNvPr id="140304" name="Group 16"/>
            <p:cNvGrpSpPr>
              <a:grpSpLocks/>
            </p:cNvGrpSpPr>
            <p:nvPr/>
          </p:nvGrpSpPr>
          <p:grpSpPr bwMode="auto">
            <a:xfrm>
              <a:off x="5105" y="2501"/>
              <a:ext cx="324" cy="199"/>
              <a:chOff x="5105" y="2501"/>
              <a:chExt cx="324" cy="199"/>
            </a:xfrm>
          </p:grpSpPr>
          <p:sp>
            <p:nvSpPr>
              <p:cNvPr id="140305" name="Oval 17"/>
              <p:cNvSpPr>
                <a:spLocks noChangeArrowheads="1"/>
              </p:cNvSpPr>
              <p:nvPr/>
            </p:nvSpPr>
            <p:spPr bwMode="auto">
              <a:xfrm>
                <a:off x="5105" y="2649"/>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0306" name="Rectangle 18"/>
              <p:cNvSpPr>
                <a:spLocks noChangeArrowheads="1"/>
              </p:cNvSpPr>
              <p:nvPr/>
            </p:nvSpPr>
            <p:spPr bwMode="auto">
              <a:xfrm>
                <a:off x="5105" y="2501"/>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0307" name="Oval 19"/>
            <p:cNvSpPr>
              <a:spLocks noChangeArrowheads="1"/>
            </p:cNvSpPr>
            <p:nvPr/>
          </p:nvSpPr>
          <p:spPr bwMode="auto">
            <a:xfrm>
              <a:off x="5113" y="2483"/>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liennummernplatzhalter 5"/>
          <p:cNvSpPr>
            <a:spLocks noGrp="1"/>
          </p:cNvSpPr>
          <p:nvPr>
            <p:ph type="sldNum" sz="quarter" idx="12"/>
          </p:nvPr>
        </p:nvSpPr>
        <p:spPr/>
        <p:txBody>
          <a:bodyPr/>
          <a:lstStyle/>
          <a:p>
            <a:fld id="{798B1F07-4E77-4C10-A69E-5D30DB94BF64}" type="slidenum">
              <a:rPr lang="en-US"/>
              <a:pPr/>
              <a:t>21</a:t>
            </a:fld>
            <a:endParaRPr lang="en-US"/>
          </a:p>
        </p:txBody>
      </p:sp>
      <p:sp>
        <p:nvSpPr>
          <p:cNvPr id="141314" name="Rectangle 2"/>
          <p:cNvSpPr>
            <a:spLocks noGrp="1" noChangeArrowheads="1"/>
          </p:cNvSpPr>
          <p:nvPr>
            <p:ph type="title"/>
          </p:nvPr>
        </p:nvSpPr>
        <p:spPr>
          <a:noFill/>
          <a:ln/>
        </p:spPr>
        <p:txBody>
          <a:bodyPr lIns="90488" tIns="44450" rIns="90488" bIns="44450" anchor="ctr"/>
          <a:lstStyle/>
          <a:p>
            <a:r>
              <a:rPr lang="de-DE"/>
              <a:t>Lazy Master &amp; Group</a:t>
            </a:r>
          </a:p>
        </p:txBody>
      </p:sp>
      <p:sp>
        <p:nvSpPr>
          <p:cNvPr id="141315" name="Rectangle 3"/>
          <p:cNvSpPr>
            <a:spLocks noGrp="1" noChangeArrowheads="1"/>
          </p:cNvSpPr>
          <p:nvPr>
            <p:ph type="body" idx="1"/>
          </p:nvPr>
        </p:nvSpPr>
        <p:spPr>
          <a:noFill/>
          <a:ln/>
        </p:spPr>
        <p:txBody>
          <a:bodyPr lIns="90488" tIns="44450" rIns="90488" bIns="44450"/>
          <a:lstStyle/>
          <a:p>
            <a:pPr>
              <a:lnSpc>
                <a:spcPct val="100000"/>
              </a:lnSpc>
            </a:pPr>
            <a:r>
              <a:rPr lang="de-DE"/>
              <a:t>Use optimistic concurrency control</a:t>
            </a:r>
          </a:p>
          <a:p>
            <a:pPr lvl="1">
              <a:lnSpc>
                <a:spcPct val="100000"/>
              </a:lnSpc>
            </a:pPr>
            <a:r>
              <a:rPr lang="de-DE"/>
              <a:t>Keep transaction timestamp with record</a:t>
            </a:r>
          </a:p>
          <a:p>
            <a:pPr lvl="1">
              <a:lnSpc>
                <a:spcPct val="100000"/>
              </a:lnSpc>
            </a:pPr>
            <a:r>
              <a:rPr lang="de-DE">
                <a:solidFill>
                  <a:schemeClr val="tx2"/>
                </a:solidFill>
              </a:rPr>
              <a:t>Updates carry old+new timestamp</a:t>
            </a:r>
            <a:endParaRPr lang="de-DE"/>
          </a:p>
          <a:p>
            <a:pPr lvl="1">
              <a:lnSpc>
                <a:spcPct val="100000"/>
              </a:lnSpc>
            </a:pPr>
            <a:r>
              <a:rPr lang="de-DE">
                <a:solidFill>
                  <a:schemeClr val="tx2"/>
                </a:solidFill>
              </a:rPr>
              <a:t>If record has old timestamp</a:t>
            </a:r>
            <a:endParaRPr lang="de-DE"/>
          </a:p>
          <a:p>
            <a:pPr lvl="2">
              <a:lnSpc>
                <a:spcPct val="100000"/>
              </a:lnSpc>
            </a:pPr>
            <a:r>
              <a:rPr lang="de-DE"/>
              <a:t>set value to new value</a:t>
            </a:r>
          </a:p>
          <a:p>
            <a:pPr lvl="2">
              <a:lnSpc>
                <a:spcPct val="100000"/>
              </a:lnSpc>
            </a:pPr>
            <a:r>
              <a:rPr lang="de-DE"/>
              <a:t>set timestamp to new timestamp</a:t>
            </a:r>
          </a:p>
          <a:p>
            <a:pPr lvl="1">
              <a:lnSpc>
                <a:spcPct val="100000"/>
              </a:lnSpc>
            </a:pPr>
            <a:r>
              <a:rPr lang="de-DE">
                <a:solidFill>
                  <a:schemeClr val="tx2"/>
                </a:solidFill>
              </a:rPr>
              <a:t>If record does not match old timestamp</a:t>
            </a:r>
            <a:endParaRPr lang="de-DE"/>
          </a:p>
          <a:p>
            <a:pPr lvl="2">
              <a:lnSpc>
                <a:spcPct val="100000"/>
              </a:lnSpc>
            </a:pPr>
            <a:r>
              <a:rPr lang="de-DE"/>
              <a:t>reject lazy transaction</a:t>
            </a:r>
          </a:p>
          <a:p>
            <a:pPr lvl="1">
              <a:lnSpc>
                <a:spcPct val="100000"/>
              </a:lnSpc>
            </a:pPr>
            <a:r>
              <a:rPr lang="de-DE" sz="2800"/>
              <a:t>Not SNAPSHOT isolation </a:t>
            </a:r>
            <a:r>
              <a:rPr lang="de-DE" sz="1800"/>
              <a:t>(stale reads)</a:t>
            </a:r>
            <a:endParaRPr lang="de-DE" sz="3200"/>
          </a:p>
          <a:p>
            <a:pPr>
              <a:lnSpc>
                <a:spcPct val="100000"/>
              </a:lnSpc>
            </a:pPr>
            <a:r>
              <a:rPr lang="de-DE"/>
              <a:t>Reconciliation:</a:t>
            </a:r>
          </a:p>
          <a:p>
            <a:pPr lvl="1">
              <a:lnSpc>
                <a:spcPct val="100000"/>
              </a:lnSpc>
            </a:pPr>
            <a:r>
              <a:rPr lang="de-DE"/>
              <a:t>Some nodes are updated</a:t>
            </a:r>
          </a:p>
          <a:p>
            <a:pPr lvl="1">
              <a:lnSpc>
                <a:spcPct val="100000"/>
              </a:lnSpc>
            </a:pPr>
            <a:r>
              <a:rPr lang="de-DE"/>
              <a:t>Some nodes are “being reconciled</a:t>
            </a:r>
            <a:r>
              <a:rPr lang="de-DE" sz="2800"/>
              <a:t>”</a:t>
            </a:r>
            <a:endParaRPr lang="de-DE" sz="3200"/>
          </a:p>
        </p:txBody>
      </p:sp>
      <p:grpSp>
        <p:nvGrpSpPr>
          <p:cNvPr id="141316" name="Group 4"/>
          <p:cNvGrpSpPr>
            <a:grpSpLocks/>
          </p:cNvGrpSpPr>
          <p:nvPr/>
        </p:nvGrpSpPr>
        <p:grpSpPr bwMode="auto">
          <a:xfrm>
            <a:off x="7059613" y="2800350"/>
            <a:ext cx="512762" cy="344488"/>
            <a:chOff x="4447" y="1764"/>
            <a:chExt cx="323" cy="217"/>
          </a:xfrm>
        </p:grpSpPr>
        <p:grpSp>
          <p:nvGrpSpPr>
            <p:cNvPr id="141317" name="Group 5"/>
            <p:cNvGrpSpPr>
              <a:grpSpLocks/>
            </p:cNvGrpSpPr>
            <p:nvPr/>
          </p:nvGrpSpPr>
          <p:grpSpPr bwMode="auto">
            <a:xfrm>
              <a:off x="4447" y="1782"/>
              <a:ext cx="323" cy="199"/>
              <a:chOff x="4447" y="1782"/>
              <a:chExt cx="323" cy="199"/>
            </a:xfrm>
          </p:grpSpPr>
          <p:sp>
            <p:nvSpPr>
              <p:cNvPr id="141318" name="Oval 6"/>
              <p:cNvSpPr>
                <a:spLocks noChangeArrowheads="1"/>
              </p:cNvSpPr>
              <p:nvPr/>
            </p:nvSpPr>
            <p:spPr bwMode="auto">
              <a:xfrm>
                <a:off x="4447" y="1930"/>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1319" name="Rectangle 7"/>
              <p:cNvSpPr>
                <a:spLocks noChangeArrowheads="1"/>
              </p:cNvSpPr>
              <p:nvPr/>
            </p:nvSpPr>
            <p:spPr bwMode="auto">
              <a:xfrm>
                <a:off x="4447" y="1782"/>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1320" name="Oval 8"/>
            <p:cNvSpPr>
              <a:spLocks noChangeArrowheads="1"/>
            </p:cNvSpPr>
            <p:nvPr/>
          </p:nvSpPr>
          <p:spPr bwMode="auto">
            <a:xfrm>
              <a:off x="4455" y="1764"/>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41321" name="Group 9"/>
          <p:cNvGrpSpPr>
            <a:grpSpLocks/>
          </p:cNvGrpSpPr>
          <p:nvPr/>
        </p:nvGrpSpPr>
        <p:grpSpPr bwMode="auto">
          <a:xfrm>
            <a:off x="7567613" y="2940050"/>
            <a:ext cx="514350" cy="344488"/>
            <a:chOff x="4767" y="1852"/>
            <a:chExt cx="324" cy="217"/>
          </a:xfrm>
        </p:grpSpPr>
        <p:grpSp>
          <p:nvGrpSpPr>
            <p:cNvPr id="141322" name="Group 10"/>
            <p:cNvGrpSpPr>
              <a:grpSpLocks/>
            </p:cNvGrpSpPr>
            <p:nvPr/>
          </p:nvGrpSpPr>
          <p:grpSpPr bwMode="auto">
            <a:xfrm>
              <a:off x="4767" y="1870"/>
              <a:ext cx="324" cy="199"/>
              <a:chOff x="4767" y="1870"/>
              <a:chExt cx="324" cy="199"/>
            </a:xfrm>
          </p:grpSpPr>
          <p:sp>
            <p:nvSpPr>
              <p:cNvPr id="141323" name="Oval 11"/>
              <p:cNvSpPr>
                <a:spLocks noChangeArrowheads="1"/>
              </p:cNvSpPr>
              <p:nvPr/>
            </p:nvSpPr>
            <p:spPr bwMode="auto">
              <a:xfrm>
                <a:off x="4767" y="2018"/>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1324" name="Rectangle 12"/>
              <p:cNvSpPr>
                <a:spLocks noChangeArrowheads="1"/>
              </p:cNvSpPr>
              <p:nvPr/>
            </p:nvSpPr>
            <p:spPr bwMode="auto">
              <a:xfrm>
                <a:off x="4767" y="1870"/>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1325" name="Oval 13"/>
            <p:cNvSpPr>
              <a:spLocks noChangeArrowheads="1"/>
            </p:cNvSpPr>
            <p:nvPr/>
          </p:nvSpPr>
          <p:spPr bwMode="auto">
            <a:xfrm>
              <a:off x="4775" y="1852"/>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41326" name="Group 14"/>
          <p:cNvGrpSpPr>
            <a:grpSpLocks/>
          </p:cNvGrpSpPr>
          <p:nvPr/>
        </p:nvGrpSpPr>
        <p:grpSpPr bwMode="auto">
          <a:xfrm>
            <a:off x="8013700" y="3079750"/>
            <a:ext cx="514350" cy="344488"/>
            <a:chOff x="5048" y="1940"/>
            <a:chExt cx="324" cy="217"/>
          </a:xfrm>
        </p:grpSpPr>
        <p:grpSp>
          <p:nvGrpSpPr>
            <p:cNvPr id="141327" name="Group 15"/>
            <p:cNvGrpSpPr>
              <a:grpSpLocks/>
            </p:cNvGrpSpPr>
            <p:nvPr/>
          </p:nvGrpSpPr>
          <p:grpSpPr bwMode="auto">
            <a:xfrm>
              <a:off x="5048" y="1958"/>
              <a:ext cx="324" cy="199"/>
              <a:chOff x="5048" y="1958"/>
              <a:chExt cx="324" cy="199"/>
            </a:xfrm>
          </p:grpSpPr>
          <p:sp>
            <p:nvSpPr>
              <p:cNvPr id="141328" name="Oval 16"/>
              <p:cNvSpPr>
                <a:spLocks noChangeArrowheads="1"/>
              </p:cNvSpPr>
              <p:nvPr/>
            </p:nvSpPr>
            <p:spPr bwMode="auto">
              <a:xfrm>
                <a:off x="5048" y="2106"/>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41329" name="Rectangle 17"/>
              <p:cNvSpPr>
                <a:spLocks noChangeArrowheads="1"/>
              </p:cNvSpPr>
              <p:nvPr/>
            </p:nvSpPr>
            <p:spPr bwMode="auto">
              <a:xfrm>
                <a:off x="5048" y="195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41330" name="Oval 18"/>
            <p:cNvSpPr>
              <a:spLocks noChangeArrowheads="1"/>
            </p:cNvSpPr>
            <p:nvPr/>
          </p:nvSpPr>
          <p:spPr bwMode="auto">
            <a:xfrm>
              <a:off x="5056" y="1940"/>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41331" name="Rectangle 19"/>
          <p:cNvSpPr>
            <a:spLocks noChangeArrowheads="1"/>
          </p:cNvSpPr>
          <p:nvPr/>
        </p:nvSpPr>
        <p:spPr bwMode="auto">
          <a:xfrm>
            <a:off x="7562850" y="962025"/>
            <a:ext cx="1666875" cy="831850"/>
          </a:xfrm>
          <a:prstGeom prst="rect">
            <a:avLst/>
          </a:prstGeom>
          <a:noFill/>
          <a:ln w="12700">
            <a:noFill/>
            <a:miter lim="800000"/>
            <a:headEnd/>
            <a:tailEnd/>
          </a:ln>
          <a:effectLst/>
        </p:spPr>
        <p:txBody>
          <a:bodyPr wrap="none" lIns="90488" tIns="44450" rIns="90488" bIns="44450">
            <a:spAutoFit/>
          </a:bodyPr>
          <a:lstStyle/>
          <a:p>
            <a:pPr algn="l"/>
            <a:r>
              <a:rPr lang="de-DE" b="1">
                <a:solidFill>
                  <a:schemeClr val="tx2"/>
                </a:solidFill>
                <a:effectLst>
                  <a:outerShdw blurRad="38100" dist="38100" dir="2700000" algn="tl">
                    <a:srgbClr val="C0C0C0"/>
                  </a:outerShdw>
                </a:effectLst>
                <a:latin typeface="Times New Roman" pitchFamily="18" charset="0"/>
              </a:rPr>
              <a:t>New </a:t>
            </a:r>
          </a:p>
          <a:p>
            <a:pPr algn="l"/>
            <a:r>
              <a:rPr lang="de-DE" b="1">
                <a:solidFill>
                  <a:schemeClr val="tx2"/>
                </a:solidFill>
                <a:effectLst>
                  <a:outerShdw blurRad="38100" dist="38100" dir="2700000" algn="tl">
                    <a:srgbClr val="C0C0C0"/>
                  </a:outerShdw>
                </a:effectLst>
                <a:latin typeface="Times New Roman" pitchFamily="18" charset="0"/>
              </a:rPr>
              <a:t>Timestamp</a:t>
            </a:r>
          </a:p>
        </p:txBody>
      </p:sp>
      <p:sp>
        <p:nvSpPr>
          <p:cNvPr id="141332" name="Rectangle 20"/>
          <p:cNvSpPr>
            <a:spLocks noChangeArrowheads="1"/>
          </p:cNvSpPr>
          <p:nvPr/>
        </p:nvSpPr>
        <p:spPr bwMode="auto">
          <a:xfrm>
            <a:off x="7031038" y="800100"/>
            <a:ext cx="531812" cy="1098550"/>
          </a:xfrm>
          <a:prstGeom prst="rect">
            <a:avLst/>
          </a:prstGeom>
          <a:solidFill>
            <a:srgbClr val="00FF00"/>
          </a:solidFill>
          <a:ln w="12700">
            <a:noFill/>
            <a:miter lim="800000"/>
            <a:headEnd/>
            <a:tailEnd/>
          </a:ln>
          <a:effectLst/>
        </p:spPr>
        <p:txBody>
          <a:bodyPr wrap="none" anchor="ctr"/>
          <a:lstStyle/>
          <a:p>
            <a:endParaRPr lang="de-DE"/>
          </a:p>
        </p:txBody>
      </p:sp>
      <p:sp>
        <p:nvSpPr>
          <p:cNvPr id="141333" name="Rectangle 21"/>
          <p:cNvSpPr>
            <a:spLocks noChangeArrowheads="1"/>
          </p:cNvSpPr>
          <p:nvPr/>
        </p:nvSpPr>
        <p:spPr bwMode="auto">
          <a:xfrm>
            <a:off x="7529513" y="1868488"/>
            <a:ext cx="531812" cy="1098550"/>
          </a:xfrm>
          <a:prstGeom prst="rect">
            <a:avLst/>
          </a:prstGeom>
          <a:solidFill>
            <a:srgbClr val="B50069"/>
          </a:solidFill>
          <a:ln w="12700">
            <a:noFill/>
            <a:miter lim="800000"/>
            <a:headEnd/>
            <a:tailEnd/>
          </a:ln>
          <a:effectLst/>
        </p:spPr>
        <p:txBody>
          <a:bodyPr wrap="none" anchor="ctr"/>
          <a:lstStyle/>
          <a:p>
            <a:endParaRPr lang="de-DE"/>
          </a:p>
        </p:txBody>
      </p:sp>
      <p:sp>
        <p:nvSpPr>
          <p:cNvPr id="141334" name="Rectangle 22"/>
          <p:cNvSpPr>
            <a:spLocks noChangeArrowheads="1"/>
          </p:cNvSpPr>
          <p:nvPr/>
        </p:nvSpPr>
        <p:spPr bwMode="auto">
          <a:xfrm>
            <a:off x="8023225" y="2076450"/>
            <a:ext cx="531813" cy="1098550"/>
          </a:xfrm>
          <a:prstGeom prst="rect">
            <a:avLst/>
          </a:prstGeom>
          <a:solidFill>
            <a:srgbClr val="B50069"/>
          </a:solidFill>
          <a:ln w="12700">
            <a:noFill/>
            <a:miter lim="800000"/>
            <a:headEnd/>
            <a:tailEnd/>
          </a:ln>
          <a:effectLst/>
        </p:spPr>
        <p:txBody>
          <a:bodyPr wrap="none" anchor="ctr"/>
          <a:lstStyle/>
          <a:p>
            <a:endParaRPr lang="de-DE"/>
          </a:p>
        </p:txBody>
      </p:sp>
      <p:sp>
        <p:nvSpPr>
          <p:cNvPr id="141335" name="Rectangle 23"/>
          <p:cNvSpPr>
            <a:spLocks noChangeArrowheads="1"/>
          </p:cNvSpPr>
          <p:nvPr/>
        </p:nvSpPr>
        <p:spPr bwMode="auto">
          <a:xfrm>
            <a:off x="7505700" y="1808163"/>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A</a:t>
            </a:r>
          </a:p>
        </p:txBody>
      </p:sp>
      <p:sp>
        <p:nvSpPr>
          <p:cNvPr id="141336" name="Rectangle 24"/>
          <p:cNvSpPr>
            <a:spLocks noChangeArrowheads="1"/>
          </p:cNvSpPr>
          <p:nvPr/>
        </p:nvSpPr>
        <p:spPr bwMode="auto">
          <a:xfrm>
            <a:off x="7505700" y="2120900"/>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B</a:t>
            </a:r>
          </a:p>
        </p:txBody>
      </p:sp>
      <p:sp>
        <p:nvSpPr>
          <p:cNvPr id="141337" name="Rectangle 25"/>
          <p:cNvSpPr>
            <a:spLocks noChangeArrowheads="1"/>
          </p:cNvSpPr>
          <p:nvPr/>
        </p:nvSpPr>
        <p:spPr bwMode="auto">
          <a:xfrm>
            <a:off x="7502525" y="2432050"/>
            <a:ext cx="658813"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C</a:t>
            </a:r>
          </a:p>
        </p:txBody>
      </p:sp>
      <p:sp>
        <p:nvSpPr>
          <p:cNvPr id="141338" name="Rectangle 26"/>
          <p:cNvSpPr>
            <a:spLocks noChangeArrowheads="1"/>
          </p:cNvSpPr>
          <p:nvPr/>
        </p:nvSpPr>
        <p:spPr bwMode="auto">
          <a:xfrm>
            <a:off x="7499350" y="2744788"/>
            <a:ext cx="674688"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Commit</a:t>
            </a:r>
          </a:p>
        </p:txBody>
      </p:sp>
      <p:sp>
        <p:nvSpPr>
          <p:cNvPr id="141339" name="Rectangle 27"/>
          <p:cNvSpPr>
            <a:spLocks noChangeArrowheads="1"/>
          </p:cNvSpPr>
          <p:nvPr/>
        </p:nvSpPr>
        <p:spPr bwMode="auto">
          <a:xfrm>
            <a:off x="8008938" y="2051050"/>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A</a:t>
            </a:r>
          </a:p>
        </p:txBody>
      </p:sp>
      <p:sp>
        <p:nvSpPr>
          <p:cNvPr id="141340" name="Rectangle 28"/>
          <p:cNvSpPr>
            <a:spLocks noChangeArrowheads="1"/>
          </p:cNvSpPr>
          <p:nvPr/>
        </p:nvSpPr>
        <p:spPr bwMode="auto">
          <a:xfrm>
            <a:off x="8008938" y="2363788"/>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B</a:t>
            </a:r>
          </a:p>
        </p:txBody>
      </p:sp>
      <p:sp>
        <p:nvSpPr>
          <p:cNvPr id="141341" name="Rectangle 29"/>
          <p:cNvSpPr>
            <a:spLocks noChangeArrowheads="1"/>
          </p:cNvSpPr>
          <p:nvPr/>
        </p:nvSpPr>
        <p:spPr bwMode="auto">
          <a:xfrm>
            <a:off x="8005763" y="2674938"/>
            <a:ext cx="658812"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C</a:t>
            </a:r>
          </a:p>
        </p:txBody>
      </p:sp>
      <p:sp>
        <p:nvSpPr>
          <p:cNvPr id="141342" name="Rectangle 30"/>
          <p:cNvSpPr>
            <a:spLocks noChangeArrowheads="1"/>
          </p:cNvSpPr>
          <p:nvPr/>
        </p:nvSpPr>
        <p:spPr bwMode="auto">
          <a:xfrm>
            <a:off x="8002588" y="2986088"/>
            <a:ext cx="674687"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Commit</a:t>
            </a:r>
          </a:p>
        </p:txBody>
      </p:sp>
      <p:sp>
        <p:nvSpPr>
          <p:cNvPr id="141343" name="Rectangle 31"/>
          <p:cNvSpPr>
            <a:spLocks noChangeArrowheads="1"/>
          </p:cNvSpPr>
          <p:nvPr/>
        </p:nvSpPr>
        <p:spPr bwMode="auto">
          <a:xfrm>
            <a:off x="7021513" y="752475"/>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A</a:t>
            </a:r>
          </a:p>
        </p:txBody>
      </p:sp>
      <p:sp>
        <p:nvSpPr>
          <p:cNvPr id="141344" name="Rectangle 32"/>
          <p:cNvSpPr>
            <a:spLocks noChangeArrowheads="1"/>
          </p:cNvSpPr>
          <p:nvPr/>
        </p:nvSpPr>
        <p:spPr bwMode="auto">
          <a:xfrm>
            <a:off x="7021513" y="1063625"/>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B</a:t>
            </a:r>
          </a:p>
        </p:txBody>
      </p:sp>
      <p:sp>
        <p:nvSpPr>
          <p:cNvPr id="141345" name="Rectangle 33"/>
          <p:cNvSpPr>
            <a:spLocks noChangeArrowheads="1"/>
          </p:cNvSpPr>
          <p:nvPr/>
        </p:nvSpPr>
        <p:spPr bwMode="auto">
          <a:xfrm>
            <a:off x="7018338" y="1376363"/>
            <a:ext cx="658812"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C</a:t>
            </a:r>
          </a:p>
        </p:txBody>
      </p:sp>
      <p:sp>
        <p:nvSpPr>
          <p:cNvPr id="141346" name="Rectangle 34"/>
          <p:cNvSpPr>
            <a:spLocks noChangeArrowheads="1"/>
          </p:cNvSpPr>
          <p:nvPr/>
        </p:nvSpPr>
        <p:spPr bwMode="auto">
          <a:xfrm>
            <a:off x="7013575" y="1687513"/>
            <a:ext cx="674688"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Commit</a:t>
            </a:r>
          </a:p>
        </p:txBody>
      </p:sp>
      <p:grpSp>
        <p:nvGrpSpPr>
          <p:cNvPr id="141347" name="Group 35"/>
          <p:cNvGrpSpPr>
            <a:grpSpLocks/>
          </p:cNvGrpSpPr>
          <p:nvPr/>
        </p:nvGrpSpPr>
        <p:grpSpPr bwMode="auto">
          <a:xfrm>
            <a:off x="6116638" y="4030663"/>
            <a:ext cx="3016250" cy="1360487"/>
            <a:chOff x="3853" y="2539"/>
            <a:chExt cx="1900" cy="857"/>
          </a:xfrm>
        </p:grpSpPr>
        <p:sp>
          <p:nvSpPr>
            <p:cNvPr id="141348" name="Rectangle 36"/>
            <p:cNvSpPr>
              <a:spLocks noChangeArrowheads="1"/>
            </p:cNvSpPr>
            <p:nvPr/>
          </p:nvSpPr>
          <p:spPr bwMode="auto">
            <a:xfrm>
              <a:off x="3854" y="2676"/>
              <a:ext cx="1778" cy="718"/>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41349" name="Rectangle 37"/>
            <p:cNvSpPr>
              <a:spLocks noChangeArrowheads="1"/>
            </p:cNvSpPr>
            <p:nvPr/>
          </p:nvSpPr>
          <p:spPr bwMode="auto">
            <a:xfrm>
              <a:off x="4086" y="3045"/>
              <a:ext cx="1527"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0" name="Rectangle 38"/>
            <p:cNvSpPr>
              <a:spLocks noChangeArrowheads="1"/>
            </p:cNvSpPr>
            <p:nvPr/>
          </p:nvSpPr>
          <p:spPr bwMode="auto">
            <a:xfrm>
              <a:off x="4028" y="3095"/>
              <a:ext cx="1528"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1" name="Rectangle 39"/>
            <p:cNvSpPr>
              <a:spLocks noChangeArrowheads="1"/>
            </p:cNvSpPr>
            <p:nvPr/>
          </p:nvSpPr>
          <p:spPr bwMode="auto">
            <a:xfrm>
              <a:off x="3969" y="3134"/>
              <a:ext cx="1526"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2" name="Rectangle 40"/>
            <p:cNvSpPr>
              <a:spLocks noChangeArrowheads="1"/>
            </p:cNvSpPr>
            <p:nvPr/>
          </p:nvSpPr>
          <p:spPr bwMode="auto">
            <a:xfrm>
              <a:off x="3927" y="3173"/>
              <a:ext cx="1526"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3" name="Rectangle 41"/>
            <p:cNvSpPr>
              <a:spLocks noChangeArrowheads="1"/>
            </p:cNvSpPr>
            <p:nvPr/>
          </p:nvSpPr>
          <p:spPr bwMode="auto">
            <a:xfrm>
              <a:off x="3883" y="3209"/>
              <a:ext cx="1528"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4" name="Rectangle 42"/>
            <p:cNvSpPr>
              <a:spLocks noChangeArrowheads="1"/>
            </p:cNvSpPr>
            <p:nvPr/>
          </p:nvSpPr>
          <p:spPr bwMode="auto">
            <a:xfrm flipH="1">
              <a:off x="3864" y="3175"/>
              <a:ext cx="1590" cy="210"/>
            </a:xfrm>
            <a:prstGeom prst="rect">
              <a:avLst/>
            </a:prstGeom>
            <a:noFill/>
            <a:ln w="12700">
              <a:noFill/>
              <a:miter lim="800000"/>
              <a:headEnd/>
              <a:tailEnd/>
            </a:ln>
            <a:effectLst/>
          </p:spPr>
          <p:txBody>
            <a:bodyPr wrap="none" lIns="90488" tIns="44450" rIns="90488" bIns="44450">
              <a:spAutoFit/>
            </a:bodyPr>
            <a:lstStyle/>
            <a:p>
              <a:pPr algn="l"/>
              <a:r>
                <a:rPr lang="de-DE" sz="1600" b="1">
                  <a:effectLst>
                    <a:outerShdw blurRad="38100" dist="38100" dir="2700000" algn="tl">
                      <a:srgbClr val="C0C0C0"/>
                    </a:outerShdw>
                  </a:effectLst>
                </a:rPr>
                <a:t>OID, old time, new value</a:t>
              </a:r>
            </a:p>
          </p:txBody>
        </p:sp>
        <p:sp>
          <p:nvSpPr>
            <p:cNvPr id="141355" name="Rectangle 43"/>
            <p:cNvSpPr>
              <a:spLocks noChangeArrowheads="1"/>
            </p:cNvSpPr>
            <p:nvPr/>
          </p:nvSpPr>
          <p:spPr bwMode="auto">
            <a:xfrm>
              <a:off x="3909" y="2873"/>
              <a:ext cx="1246" cy="160"/>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41356" name="Rectangle 44"/>
            <p:cNvSpPr>
              <a:spLocks noChangeArrowheads="1"/>
            </p:cNvSpPr>
            <p:nvPr/>
          </p:nvSpPr>
          <p:spPr bwMode="auto">
            <a:xfrm>
              <a:off x="3877" y="2835"/>
              <a:ext cx="1506" cy="237"/>
            </a:xfrm>
            <a:prstGeom prst="rect">
              <a:avLst/>
            </a:prstGeom>
            <a:noFill/>
            <a:ln w="12700">
              <a:noFill/>
              <a:miter lim="800000"/>
              <a:headEnd/>
              <a:tailEnd/>
            </a:ln>
            <a:effectLst/>
          </p:spPr>
          <p:txBody>
            <a:bodyPr lIns="90488" tIns="44450" rIns="90488" bIns="44450">
              <a:spAutoFit/>
            </a:bodyPr>
            <a:lstStyle/>
            <a:p>
              <a:pPr algn="l"/>
              <a:r>
                <a:rPr lang="de-DE" sz="1800" b="1">
                  <a:effectLst>
                    <a:outerShdw blurRad="38100" dist="38100" dir="2700000" algn="tl">
                      <a:srgbClr val="C0C0C0"/>
                    </a:outerShdw>
                  </a:effectLst>
                </a:rPr>
                <a:t>TRID, Timestamp</a:t>
              </a:r>
            </a:p>
          </p:txBody>
        </p:sp>
        <p:sp>
          <p:nvSpPr>
            <p:cNvPr id="141357" name="Freeform 45"/>
            <p:cNvSpPr>
              <a:spLocks/>
            </p:cNvSpPr>
            <p:nvPr/>
          </p:nvSpPr>
          <p:spPr bwMode="auto">
            <a:xfrm>
              <a:off x="3853" y="2541"/>
              <a:ext cx="1897" cy="135"/>
            </a:xfrm>
            <a:custGeom>
              <a:avLst/>
              <a:gdLst/>
              <a:ahLst/>
              <a:cxnLst>
                <a:cxn ang="0">
                  <a:pos x="0" y="134"/>
                </a:cxn>
                <a:cxn ang="0">
                  <a:pos x="1782" y="134"/>
                </a:cxn>
                <a:cxn ang="0">
                  <a:pos x="1896" y="0"/>
                </a:cxn>
                <a:cxn ang="0">
                  <a:pos x="250" y="0"/>
                </a:cxn>
                <a:cxn ang="0">
                  <a:pos x="0" y="134"/>
                </a:cxn>
              </a:cxnLst>
              <a:rect l="0" t="0" r="r" b="b"/>
              <a:pathLst>
                <a:path w="1897" h="135">
                  <a:moveTo>
                    <a:pt x="0" y="134"/>
                  </a:moveTo>
                  <a:lnTo>
                    <a:pt x="1782" y="134"/>
                  </a:lnTo>
                  <a:lnTo>
                    <a:pt x="1896" y="0"/>
                  </a:lnTo>
                  <a:lnTo>
                    <a:pt x="250" y="0"/>
                  </a:lnTo>
                  <a:lnTo>
                    <a:pt x="0" y="134"/>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41358" name="Rectangle 46"/>
            <p:cNvSpPr>
              <a:spLocks noChangeArrowheads="1"/>
            </p:cNvSpPr>
            <p:nvPr/>
          </p:nvSpPr>
          <p:spPr bwMode="auto">
            <a:xfrm>
              <a:off x="4051" y="2627"/>
              <a:ext cx="1500" cy="256"/>
            </a:xfrm>
            <a:prstGeom prst="rect">
              <a:avLst/>
            </a:prstGeom>
            <a:noFill/>
            <a:ln w="12700">
              <a:noFill/>
              <a:miter lim="800000"/>
              <a:headEnd/>
              <a:tailEnd/>
            </a:ln>
            <a:effectLst/>
          </p:spPr>
          <p:txBody>
            <a:bodyPr lIns="90488" tIns="44450" rIns="90488" bIns="44450">
              <a:spAutoFit/>
            </a:bodyPr>
            <a:lstStyle/>
            <a:p>
              <a:pPr algn="l"/>
              <a:r>
                <a:rPr lang="de-DE" sz="2000" b="1">
                  <a:effectLst>
                    <a:outerShdw blurRad="38100" dist="38100" dir="2700000" algn="tl">
                      <a:srgbClr val="C0C0C0"/>
                    </a:outerShdw>
                  </a:effectLst>
                  <a:latin typeface="Times New Roman" pitchFamily="18" charset="0"/>
                </a:rPr>
                <a:t>A Lazy Transaction</a:t>
              </a:r>
            </a:p>
          </p:txBody>
        </p:sp>
        <p:sp>
          <p:nvSpPr>
            <p:cNvPr id="141359" name="Freeform 47"/>
            <p:cNvSpPr>
              <a:spLocks/>
            </p:cNvSpPr>
            <p:nvPr/>
          </p:nvSpPr>
          <p:spPr bwMode="auto">
            <a:xfrm>
              <a:off x="5635" y="2539"/>
              <a:ext cx="118" cy="857"/>
            </a:xfrm>
            <a:custGeom>
              <a:avLst/>
              <a:gdLst/>
              <a:ahLst/>
              <a:cxnLst>
                <a:cxn ang="0">
                  <a:pos x="0" y="134"/>
                </a:cxn>
                <a:cxn ang="0">
                  <a:pos x="0" y="856"/>
                </a:cxn>
                <a:cxn ang="0">
                  <a:pos x="117" y="645"/>
                </a:cxn>
                <a:cxn ang="0">
                  <a:pos x="117" y="0"/>
                </a:cxn>
                <a:cxn ang="0">
                  <a:pos x="0" y="134"/>
                </a:cxn>
              </a:cxnLst>
              <a:rect l="0" t="0" r="r" b="b"/>
              <a:pathLst>
                <a:path w="118" h="857">
                  <a:moveTo>
                    <a:pt x="0" y="134"/>
                  </a:moveTo>
                  <a:lnTo>
                    <a:pt x="0" y="856"/>
                  </a:lnTo>
                  <a:lnTo>
                    <a:pt x="117" y="645"/>
                  </a:lnTo>
                  <a:lnTo>
                    <a:pt x="117" y="0"/>
                  </a:lnTo>
                  <a:lnTo>
                    <a:pt x="0" y="134"/>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41360" name="Line 48"/>
          <p:cNvSpPr>
            <a:spLocks noChangeShapeType="1"/>
          </p:cNvSpPr>
          <p:nvPr/>
        </p:nvSpPr>
        <p:spPr bwMode="auto">
          <a:xfrm flipH="1">
            <a:off x="6546850" y="3252788"/>
            <a:ext cx="1041400" cy="741362"/>
          </a:xfrm>
          <a:prstGeom prst="line">
            <a:avLst/>
          </a:prstGeom>
          <a:noFill/>
          <a:ln w="12700">
            <a:solidFill>
              <a:schemeClr val="tx1"/>
            </a:solidFill>
            <a:round/>
            <a:headEnd/>
            <a:tailEnd/>
          </a:ln>
          <a:effectLst/>
        </p:spPr>
        <p:txBody>
          <a:bodyPr wrap="none" anchor="ctr"/>
          <a:lstStyle/>
          <a:p>
            <a:endParaRPr lang="de-DE"/>
          </a:p>
        </p:txBody>
      </p:sp>
      <p:sp>
        <p:nvSpPr>
          <p:cNvPr id="141361" name="Line 49"/>
          <p:cNvSpPr>
            <a:spLocks noChangeShapeType="1"/>
          </p:cNvSpPr>
          <p:nvPr/>
        </p:nvSpPr>
        <p:spPr bwMode="auto">
          <a:xfrm flipH="1">
            <a:off x="6135688" y="1873250"/>
            <a:ext cx="1414462" cy="2371725"/>
          </a:xfrm>
          <a:prstGeom prst="line">
            <a:avLst/>
          </a:prstGeom>
          <a:noFill/>
          <a:ln w="12700">
            <a:solidFill>
              <a:schemeClr val="tx1"/>
            </a:solidFill>
            <a:round/>
            <a:headEnd/>
            <a:tailEnd/>
          </a:ln>
          <a:effectLst/>
        </p:spPr>
        <p:txBody>
          <a:bodyPr wrap="none" anchor="ctr"/>
          <a:lstStyle/>
          <a:p>
            <a:endParaRPr lang="de-DE"/>
          </a:p>
        </p:txBody>
      </p:sp>
      <p:sp>
        <p:nvSpPr>
          <p:cNvPr id="141362" name="Line 50"/>
          <p:cNvSpPr>
            <a:spLocks noChangeShapeType="1"/>
          </p:cNvSpPr>
          <p:nvPr/>
        </p:nvSpPr>
        <p:spPr bwMode="auto">
          <a:xfrm>
            <a:off x="8075613" y="1873250"/>
            <a:ext cx="871537" cy="2371725"/>
          </a:xfrm>
          <a:prstGeom prst="line">
            <a:avLst/>
          </a:prstGeom>
          <a:noFill/>
          <a:ln w="12700">
            <a:solidFill>
              <a:schemeClr val="tx1"/>
            </a:solidFill>
            <a:round/>
            <a:headEnd/>
            <a:tailEnd/>
          </a:ln>
          <a:effectLst/>
        </p:spPr>
        <p:txBody>
          <a:bodyPr wrap="none" anchor="ctr"/>
          <a:lstStyle/>
          <a:p>
            <a:endParaRPr lang="de-DE"/>
          </a:p>
        </p:txBody>
      </p:sp>
      <p:sp>
        <p:nvSpPr>
          <p:cNvPr id="141363" name="Line 51"/>
          <p:cNvSpPr>
            <a:spLocks noChangeShapeType="1"/>
          </p:cNvSpPr>
          <p:nvPr/>
        </p:nvSpPr>
        <p:spPr bwMode="auto">
          <a:xfrm>
            <a:off x="8037513" y="3275013"/>
            <a:ext cx="1025525" cy="763587"/>
          </a:xfrm>
          <a:prstGeom prst="line">
            <a:avLst/>
          </a:prstGeom>
          <a:noFill/>
          <a:ln w="127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2"/>
          </p:nvPr>
        </p:nvSpPr>
        <p:spPr/>
        <p:txBody>
          <a:bodyPr/>
          <a:lstStyle/>
          <a:p>
            <a:fld id="{184271CC-BA9E-437B-9A3A-8DD3486DEC62}" type="slidenum">
              <a:rPr lang="en-US"/>
              <a:pPr/>
              <a:t>22</a:t>
            </a:fld>
            <a:endParaRPr lang="en-US"/>
          </a:p>
        </p:txBody>
      </p:sp>
      <p:pic>
        <p:nvPicPr>
          <p:cNvPr id="194562" name="Picture 2"/>
          <p:cNvPicPr>
            <a:picLocks noChangeAspect="1" noChangeArrowheads="1"/>
          </p:cNvPicPr>
          <p:nvPr/>
        </p:nvPicPr>
        <p:blipFill>
          <a:blip r:embed="rId3" cstate="print"/>
          <a:srcRect l="14844" t="11458" r="10156" b="16667"/>
          <a:stretch>
            <a:fillRect/>
          </a:stretch>
        </p:blipFill>
        <p:spPr bwMode="auto">
          <a:xfrm>
            <a:off x="381000" y="115888"/>
            <a:ext cx="8763000" cy="6299200"/>
          </a:xfrm>
          <a:prstGeom prst="rect">
            <a:avLst/>
          </a:prstGeom>
          <a:noFill/>
          <a:ln w="28575">
            <a:noFill/>
            <a:miter lim="800000"/>
            <a:headEnd/>
            <a:tailEnd/>
          </a:ln>
          <a:effectLst/>
        </p:spPr>
      </p:pic>
      <p:sp>
        <p:nvSpPr>
          <p:cNvPr id="194563" name="Text Box 3"/>
          <p:cNvSpPr txBox="1">
            <a:spLocks noChangeArrowheads="1"/>
          </p:cNvSpPr>
          <p:nvPr/>
        </p:nvSpPr>
        <p:spPr bwMode="auto">
          <a:xfrm>
            <a:off x="1131888" y="579438"/>
            <a:ext cx="2855912" cy="519112"/>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sp>
        <p:nvSpPr>
          <p:cNvPr id="194564" name="Text Box 4"/>
          <p:cNvSpPr txBox="1">
            <a:spLocks noChangeArrowheads="1"/>
          </p:cNvSpPr>
          <p:nvPr/>
        </p:nvSpPr>
        <p:spPr bwMode="auto">
          <a:xfrm>
            <a:off x="1131888" y="463550"/>
            <a:ext cx="2855912"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pic>
        <p:nvPicPr>
          <p:cNvPr id="194565" name="Picture 5"/>
          <p:cNvPicPr>
            <a:picLocks noChangeAspect="1" noChangeArrowheads="1"/>
          </p:cNvPicPr>
          <p:nvPr/>
        </p:nvPicPr>
        <p:blipFill>
          <a:blip r:embed="rId3" cstate="print"/>
          <a:srcRect l="14844" t="11458" r="10156" b="16667"/>
          <a:stretch>
            <a:fillRect/>
          </a:stretch>
        </p:blipFill>
        <p:spPr bwMode="auto">
          <a:xfrm>
            <a:off x="381000" y="228600"/>
            <a:ext cx="8763000" cy="6299200"/>
          </a:xfrm>
          <a:prstGeom prst="rect">
            <a:avLst/>
          </a:prstGeom>
          <a:noFill/>
          <a:ln w="28575">
            <a:noFill/>
            <a:miter lim="800000"/>
            <a:headEnd/>
            <a:tailEnd/>
          </a:ln>
          <a:effectLst/>
        </p:spPr>
      </p:pic>
      <p:sp>
        <p:nvSpPr>
          <p:cNvPr id="194566" name="Text Box 6"/>
          <p:cNvSpPr txBox="1">
            <a:spLocks noChangeArrowheads="1"/>
          </p:cNvSpPr>
          <p:nvPr/>
        </p:nvSpPr>
        <p:spPr bwMode="auto">
          <a:xfrm>
            <a:off x="1143000" y="609600"/>
            <a:ext cx="2855913" cy="519113"/>
          </a:xfrm>
          <a:prstGeom prst="rect">
            <a:avLst/>
          </a:prstGeom>
          <a:noFill/>
          <a:ln w="76200">
            <a:noFill/>
            <a:miter lim="800000"/>
            <a:headEnd/>
            <a:tailEnd/>
          </a:ln>
          <a:effectLst/>
        </p:spPr>
        <p:txBody>
          <a:bodyPr wrap="none" anchor="ctr">
            <a:spAutoFit/>
          </a:bodyPr>
          <a:lstStyle/>
          <a:p>
            <a:r>
              <a:rPr lang="de-DE" sz="2800" b="1">
                <a:solidFill>
                  <a:schemeClr val="accent1"/>
                </a:solidFill>
                <a:latin typeface="Times New Roman" pitchFamily="18" charset="0"/>
              </a:rPr>
              <a:t>Eager ~</a:t>
            </a:r>
            <a:r>
              <a:rPr lang="de-DE" sz="2800" b="1">
                <a:solidFill>
                  <a:srgbClr val="990099"/>
                </a:solidFill>
                <a:latin typeface="Times New Roman" pitchFamily="18" charset="0"/>
              </a:rPr>
              <a:t> </a:t>
            </a:r>
            <a:r>
              <a:rPr lang="de-DE" sz="2800" b="1">
                <a:solidFill>
                  <a:schemeClr val="accent1"/>
                </a:solidFill>
                <a:latin typeface="Times New Roman" pitchFamily="18" charset="0"/>
              </a:rPr>
              <a:t>synchron</a:t>
            </a:r>
            <a:endParaRPr lang="de-DE">
              <a:solidFill>
                <a:srgbClr val="990099"/>
              </a:solidFill>
              <a:latin typeface="Times New Roman" pitchFamily="18" charset="0"/>
            </a:endParaRPr>
          </a:p>
        </p:txBody>
      </p:sp>
      <p:sp>
        <p:nvSpPr>
          <p:cNvPr id="194567" name="Text Box 7"/>
          <p:cNvSpPr txBox="1">
            <a:spLocks noChangeArrowheads="1"/>
          </p:cNvSpPr>
          <p:nvPr/>
        </p:nvSpPr>
        <p:spPr bwMode="auto">
          <a:xfrm>
            <a:off x="6781800" y="420688"/>
            <a:ext cx="2362200" cy="2720975"/>
          </a:xfrm>
          <a:prstGeom prst="rect">
            <a:avLst/>
          </a:prstGeom>
          <a:solidFill>
            <a:schemeClr val="accent2"/>
          </a:solidFill>
          <a:ln w="76200">
            <a:noFill/>
            <a:miter lim="800000"/>
            <a:headEnd/>
            <a:tailEnd/>
          </a:ln>
          <a:effectLst/>
        </p:spPr>
        <p:txBody>
          <a:bodyPr anchor="ctr">
            <a:spAutoFit/>
          </a:bodyPr>
          <a:lstStyle/>
          <a:p>
            <a:pPr>
              <a:lnSpc>
                <a:spcPct val="80000"/>
              </a:lnSpc>
            </a:pPr>
            <a:r>
              <a:rPr lang="de-DE" b="1">
                <a:latin typeface="Times New Roman" pitchFamily="18" charset="0"/>
              </a:rPr>
              <a:t>Update anywhere, anytime,</a:t>
            </a:r>
          </a:p>
          <a:p>
            <a:pPr>
              <a:lnSpc>
                <a:spcPct val="80000"/>
              </a:lnSpc>
            </a:pPr>
            <a:r>
              <a:rPr lang="de-DE" b="1">
                <a:latin typeface="Times New Roman" pitchFamily="18" charset="0"/>
              </a:rPr>
              <a:t>anyhow</a:t>
            </a:r>
          </a:p>
          <a:p>
            <a:pPr>
              <a:lnSpc>
                <a:spcPct val="80000"/>
              </a:lnSpc>
            </a:pPr>
            <a:r>
              <a:rPr lang="de-DE" b="1">
                <a:solidFill>
                  <a:srgbClr val="990099"/>
                </a:solidFill>
                <a:latin typeface="Times New Roman" pitchFamily="18" charset="0"/>
              </a:rPr>
              <a:t>Reconciliation ~</a:t>
            </a:r>
          </a:p>
          <a:p>
            <a:pPr>
              <a:lnSpc>
                <a:spcPct val="80000"/>
              </a:lnSpc>
            </a:pPr>
            <a:r>
              <a:rPr lang="de-DE" b="1">
                <a:solidFill>
                  <a:srgbClr val="990099"/>
                </a:solidFill>
                <a:latin typeface="Times New Roman" pitchFamily="18" charset="0"/>
              </a:rPr>
              <a:t>Konsistenz-</a:t>
            </a:r>
          </a:p>
          <a:p>
            <a:pPr>
              <a:lnSpc>
                <a:spcPct val="80000"/>
              </a:lnSpc>
            </a:pPr>
            <a:r>
              <a:rPr lang="de-DE" b="1">
                <a:solidFill>
                  <a:srgbClr val="990099"/>
                </a:solidFill>
                <a:latin typeface="Times New Roman" pitchFamily="18" charset="0"/>
              </a:rPr>
              <a:t>Erhaltung „von Hand“ bei Konflikten</a:t>
            </a:r>
            <a:endParaRPr lang="de-DE">
              <a:solidFill>
                <a:srgbClr val="990099"/>
              </a:solidFill>
              <a:latin typeface="Times New Roman" pitchFamily="18" charset="0"/>
            </a:endParaRPr>
          </a:p>
        </p:txBody>
      </p:sp>
      <p:sp>
        <p:nvSpPr>
          <p:cNvPr id="194568" name="Line 8"/>
          <p:cNvSpPr>
            <a:spLocks noChangeShapeType="1"/>
          </p:cNvSpPr>
          <p:nvPr/>
        </p:nvSpPr>
        <p:spPr bwMode="auto">
          <a:xfrm>
            <a:off x="4038600" y="685800"/>
            <a:ext cx="2667000" cy="762000"/>
          </a:xfrm>
          <a:prstGeom prst="line">
            <a:avLst/>
          </a:prstGeom>
          <a:noFill/>
          <a:ln w="76200">
            <a:solidFill>
              <a:schemeClr val="accent2"/>
            </a:solidFill>
            <a:round/>
            <a:headEnd/>
            <a:tailEnd/>
          </a:ln>
          <a:effectLst/>
        </p:spPr>
        <p:txBody>
          <a:bodyPr wrap="none" anchor="ctr"/>
          <a:lstStyle/>
          <a:p>
            <a:endParaRPr lang="de-DE"/>
          </a:p>
        </p:txBody>
      </p:sp>
      <p:sp>
        <p:nvSpPr>
          <p:cNvPr id="194569" name="Text Box 9"/>
          <p:cNvSpPr txBox="1">
            <a:spLocks noChangeArrowheads="1"/>
          </p:cNvSpPr>
          <p:nvPr/>
        </p:nvSpPr>
        <p:spPr bwMode="auto">
          <a:xfrm>
            <a:off x="3962400" y="609600"/>
            <a:ext cx="2876550"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Lazy ~ asynchron</a:t>
            </a:r>
            <a:endParaRPr lang="de-DE">
              <a:solidFill>
                <a:srgbClr val="990099"/>
              </a:solidFill>
              <a:latin typeface="Times New Roman" pitchFamily="18" charset="0"/>
            </a:endParaRPr>
          </a:p>
        </p:txBody>
      </p:sp>
      <p:sp>
        <p:nvSpPr>
          <p:cNvPr id="194570" name="Rectangle 10"/>
          <p:cNvSpPr>
            <a:spLocks noChangeArrowheads="1"/>
          </p:cNvSpPr>
          <p:nvPr/>
        </p:nvSpPr>
        <p:spPr bwMode="auto">
          <a:xfrm>
            <a:off x="1752600" y="5638800"/>
            <a:ext cx="1143000" cy="762000"/>
          </a:xfrm>
          <a:prstGeom prst="rect">
            <a:avLst/>
          </a:prstGeom>
          <a:noFill/>
          <a:ln w="57150">
            <a:solidFill>
              <a:srgbClr val="990099"/>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4"/>
          <p:cNvSpPr>
            <a:spLocks noGrp="1"/>
          </p:cNvSpPr>
          <p:nvPr>
            <p:ph type="sldNum" sz="quarter" idx="12"/>
          </p:nvPr>
        </p:nvSpPr>
        <p:spPr/>
        <p:txBody>
          <a:bodyPr/>
          <a:lstStyle/>
          <a:p>
            <a:fld id="{04666301-33C1-435B-8A1D-49A4D79D0D0A}" type="slidenum">
              <a:rPr lang="en-US"/>
              <a:pPr/>
              <a:t>23</a:t>
            </a:fld>
            <a:endParaRPr lang="en-US"/>
          </a:p>
        </p:txBody>
      </p:sp>
      <p:sp>
        <p:nvSpPr>
          <p:cNvPr id="110594" name="Rectangle 2"/>
          <p:cNvSpPr>
            <a:spLocks noGrp="1" noChangeArrowheads="1"/>
          </p:cNvSpPr>
          <p:nvPr>
            <p:ph type="title"/>
          </p:nvPr>
        </p:nvSpPr>
        <p:spPr/>
        <p:txBody>
          <a:bodyPr/>
          <a:lstStyle/>
          <a:p>
            <a:r>
              <a:rPr lang="de-DE"/>
              <a:t>Primärkopien-Verfahren</a:t>
            </a:r>
            <a:br>
              <a:rPr lang="de-DE"/>
            </a:br>
            <a:r>
              <a:rPr lang="de-DE"/>
              <a:t>(primary copy ~ eager master)</a:t>
            </a:r>
          </a:p>
        </p:txBody>
      </p:sp>
      <p:sp>
        <p:nvSpPr>
          <p:cNvPr id="110595"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0596"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0599" name="AutoShape 7"/>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0600" name="AutoShape 8"/>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0601" name="AutoShape 9"/>
          <p:cNvCxnSpPr>
            <a:cxnSpLocks noChangeShapeType="1"/>
            <a:stCxn id="110595" idx="1"/>
            <a:endCxn id="110596"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0602" name="AutoShape 10"/>
          <p:cNvCxnSpPr>
            <a:cxnSpLocks noChangeShapeType="1"/>
            <a:stCxn id="110596" idx="3"/>
            <a:endCxn id="110595"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0603" name="AutoShape 11"/>
          <p:cNvCxnSpPr>
            <a:cxnSpLocks noChangeShapeType="1"/>
            <a:stCxn id="110595" idx="1"/>
            <a:endCxn id="110600"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0604" name="AutoShape 12"/>
          <p:cNvCxnSpPr>
            <a:cxnSpLocks noChangeShapeType="1"/>
            <a:stCxn id="110595" idx="1"/>
            <a:endCxn id="110599"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0605" name="AutoShape 13"/>
          <p:cNvCxnSpPr>
            <a:cxnSpLocks noChangeShapeType="1"/>
            <a:stCxn id="110600" idx="3"/>
            <a:endCxn id="110595"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0606" name="AutoShape 14"/>
          <p:cNvCxnSpPr>
            <a:cxnSpLocks noChangeShapeType="1"/>
            <a:stCxn id="110599" idx="3"/>
            <a:endCxn id="110595"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0607" name="Oval 15"/>
          <p:cNvSpPr>
            <a:spLocks noChangeArrowheads="1"/>
          </p:cNvSpPr>
          <p:nvPr/>
        </p:nvSpPr>
        <p:spPr bwMode="auto">
          <a:xfrm>
            <a:off x="2362200" y="23622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0608" name="AutoShape 16"/>
          <p:cNvSpPr>
            <a:spLocks noChangeArrowheads="1"/>
          </p:cNvSpPr>
          <p:nvPr/>
        </p:nvSpPr>
        <p:spPr bwMode="auto">
          <a:xfrm>
            <a:off x="0" y="1143000"/>
            <a:ext cx="3048000" cy="838200"/>
          </a:xfrm>
          <a:prstGeom prst="cloudCallout">
            <a:avLst>
              <a:gd name="adj1" fmla="val 31407"/>
              <a:gd name="adj2" fmla="val 111366"/>
            </a:avLst>
          </a:prstGeom>
          <a:solidFill>
            <a:srgbClr val="FFFFFF"/>
          </a:solidFill>
          <a:ln w="38100">
            <a:solidFill>
              <a:schemeClr val="tx1"/>
            </a:solidFill>
            <a:round/>
            <a:headEnd/>
            <a:tailEnd/>
          </a:ln>
          <a:effectLst/>
        </p:spPr>
        <p:txBody>
          <a:bodyPr wrap="none" anchor="ctr"/>
          <a:lstStyle/>
          <a:p>
            <a:pPr>
              <a:lnSpc>
                <a:spcPct val="90000"/>
              </a:lnSpc>
            </a:pPr>
            <a:r>
              <a:rPr lang="de-DE" sz="2000">
                <a:latin typeface="Times New Roman" pitchFamily="18" charset="0"/>
              </a:rPr>
              <a:t>Ändere Tupel 4711</a:t>
            </a:r>
          </a:p>
          <a:p>
            <a:pPr>
              <a:lnSpc>
                <a:spcPct val="90000"/>
              </a:lnSpc>
            </a:pPr>
            <a:r>
              <a:rPr lang="de-DE" sz="2000">
                <a:latin typeface="Times New Roman" pitchFamily="18" charset="0"/>
              </a:rPr>
              <a:t>für T28 + commit</a:t>
            </a:r>
            <a:endParaRPr lang="de-DE">
              <a:latin typeface="Times New Roman" pitchFamily="18" charset="0"/>
            </a:endParaRPr>
          </a:p>
        </p:txBody>
      </p:sp>
      <p:sp>
        <p:nvSpPr>
          <p:cNvPr id="110609" name="Oval 17"/>
          <p:cNvSpPr>
            <a:spLocks noChangeArrowheads="1"/>
          </p:cNvSpPr>
          <p:nvPr/>
        </p:nvSpPr>
        <p:spPr bwMode="auto">
          <a:xfrm>
            <a:off x="5029200" y="14478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0610" name="Oval 18"/>
          <p:cNvSpPr>
            <a:spLocks noChangeArrowheads="1"/>
          </p:cNvSpPr>
          <p:nvPr/>
        </p:nvSpPr>
        <p:spPr bwMode="auto">
          <a:xfrm>
            <a:off x="4724400" y="20574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0611" name="Oval 19"/>
          <p:cNvSpPr>
            <a:spLocks noChangeArrowheads="1"/>
          </p:cNvSpPr>
          <p:nvPr/>
        </p:nvSpPr>
        <p:spPr bwMode="auto">
          <a:xfrm>
            <a:off x="6324600" y="27432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0612" name="Oval 20"/>
          <p:cNvSpPr>
            <a:spLocks noChangeArrowheads="1"/>
          </p:cNvSpPr>
          <p:nvPr/>
        </p:nvSpPr>
        <p:spPr bwMode="auto">
          <a:xfrm>
            <a:off x="5486400" y="9144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0613" name="Oval 21"/>
          <p:cNvSpPr>
            <a:spLocks noChangeArrowheads="1"/>
          </p:cNvSpPr>
          <p:nvPr/>
        </p:nvSpPr>
        <p:spPr bwMode="auto">
          <a:xfrm>
            <a:off x="1676400" y="25146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0614" name="Oval 22"/>
          <p:cNvSpPr>
            <a:spLocks noChangeArrowheads="1"/>
          </p:cNvSpPr>
          <p:nvPr/>
        </p:nvSpPr>
        <p:spPr bwMode="auto">
          <a:xfrm>
            <a:off x="7010400" y="30480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0615" name="Oval 23"/>
          <p:cNvSpPr>
            <a:spLocks noChangeArrowheads="1"/>
          </p:cNvSpPr>
          <p:nvPr/>
        </p:nvSpPr>
        <p:spPr bwMode="auto">
          <a:xfrm>
            <a:off x="3124200" y="2362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0616" name="Oval 24"/>
          <p:cNvSpPr>
            <a:spLocks noChangeArrowheads="1"/>
          </p:cNvSpPr>
          <p:nvPr/>
        </p:nvSpPr>
        <p:spPr bwMode="auto">
          <a:xfrm>
            <a:off x="5638800" y="2743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liennummernplatzhalter 4"/>
          <p:cNvSpPr>
            <a:spLocks noGrp="1"/>
          </p:cNvSpPr>
          <p:nvPr>
            <p:ph type="sldNum" sz="quarter" idx="12"/>
          </p:nvPr>
        </p:nvSpPr>
        <p:spPr/>
        <p:txBody>
          <a:bodyPr/>
          <a:lstStyle/>
          <a:p>
            <a:fld id="{73564BD4-6138-4EC0-B529-028006728BEB}" type="slidenum">
              <a:rPr lang="en-US"/>
              <a:pPr/>
              <a:t>24</a:t>
            </a:fld>
            <a:endParaRPr lang="en-US"/>
          </a:p>
        </p:txBody>
      </p:sp>
      <p:sp>
        <p:nvSpPr>
          <p:cNvPr id="111618" name="Rectangle 2"/>
          <p:cNvSpPr>
            <a:spLocks noGrp="1" noChangeArrowheads="1"/>
          </p:cNvSpPr>
          <p:nvPr>
            <p:ph type="title"/>
          </p:nvPr>
        </p:nvSpPr>
        <p:spPr/>
        <p:txBody>
          <a:bodyPr/>
          <a:lstStyle/>
          <a:p>
            <a:r>
              <a:rPr lang="de-DE"/>
              <a:t>Primärkopien-Verfahren</a:t>
            </a:r>
            <a:br>
              <a:rPr lang="de-DE"/>
            </a:br>
            <a:r>
              <a:rPr lang="de-DE"/>
              <a:t>(primary copy)</a:t>
            </a:r>
          </a:p>
        </p:txBody>
      </p:sp>
      <p:sp>
        <p:nvSpPr>
          <p:cNvPr id="111619"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1620"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1621" name="AutoShape 5"/>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1622" name="AutoShape 6"/>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1623" name="AutoShape 7"/>
          <p:cNvCxnSpPr>
            <a:cxnSpLocks noChangeShapeType="1"/>
            <a:stCxn id="111619" idx="1"/>
            <a:endCxn id="111620"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1624" name="AutoShape 8"/>
          <p:cNvCxnSpPr>
            <a:cxnSpLocks noChangeShapeType="1"/>
            <a:stCxn id="111620" idx="3"/>
            <a:endCxn id="111619"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1625" name="AutoShape 9"/>
          <p:cNvCxnSpPr>
            <a:cxnSpLocks noChangeShapeType="1"/>
            <a:stCxn id="111619" idx="1"/>
            <a:endCxn id="111622"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1626" name="AutoShape 10"/>
          <p:cNvCxnSpPr>
            <a:cxnSpLocks noChangeShapeType="1"/>
            <a:stCxn id="111619" idx="1"/>
            <a:endCxn id="111621"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1627" name="AutoShape 11"/>
          <p:cNvCxnSpPr>
            <a:cxnSpLocks noChangeShapeType="1"/>
            <a:stCxn id="111622" idx="3"/>
            <a:endCxn id="111619"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1628" name="AutoShape 12"/>
          <p:cNvCxnSpPr>
            <a:cxnSpLocks noChangeShapeType="1"/>
            <a:stCxn id="111621" idx="3"/>
            <a:endCxn id="111619"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1629" name="Oval 13"/>
          <p:cNvSpPr>
            <a:spLocks noChangeArrowheads="1"/>
          </p:cNvSpPr>
          <p:nvPr/>
        </p:nvSpPr>
        <p:spPr bwMode="auto">
          <a:xfrm>
            <a:off x="2362200" y="23622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1630" name="AutoShape 14"/>
          <p:cNvSpPr>
            <a:spLocks noChangeArrowheads="1"/>
          </p:cNvSpPr>
          <p:nvPr/>
        </p:nvSpPr>
        <p:spPr bwMode="auto">
          <a:xfrm>
            <a:off x="0" y="1143000"/>
            <a:ext cx="3048000" cy="838200"/>
          </a:xfrm>
          <a:prstGeom prst="cloudCallout">
            <a:avLst>
              <a:gd name="adj1" fmla="val 31407"/>
              <a:gd name="adj2" fmla="val 111366"/>
            </a:avLst>
          </a:prstGeom>
          <a:solidFill>
            <a:srgbClr val="FFFFFF"/>
          </a:solidFill>
          <a:ln w="38100">
            <a:solidFill>
              <a:schemeClr val="tx1"/>
            </a:solidFill>
            <a:round/>
            <a:headEnd/>
            <a:tailEnd/>
          </a:ln>
          <a:effectLst/>
        </p:spPr>
        <p:txBody>
          <a:bodyPr wrap="none" anchor="ctr"/>
          <a:lstStyle/>
          <a:p>
            <a:pPr>
              <a:lnSpc>
                <a:spcPct val="90000"/>
              </a:lnSpc>
            </a:pPr>
            <a:r>
              <a:rPr lang="de-DE" sz="2000">
                <a:latin typeface="Times New Roman" pitchFamily="18" charset="0"/>
              </a:rPr>
              <a:t>Ändere Tupel 4711</a:t>
            </a:r>
          </a:p>
          <a:p>
            <a:pPr>
              <a:lnSpc>
                <a:spcPct val="90000"/>
              </a:lnSpc>
            </a:pPr>
            <a:r>
              <a:rPr lang="de-DE" sz="2000">
                <a:latin typeface="Times New Roman" pitchFamily="18" charset="0"/>
              </a:rPr>
              <a:t>für T28 + commit</a:t>
            </a:r>
            <a:endParaRPr lang="de-DE">
              <a:latin typeface="Times New Roman" pitchFamily="18" charset="0"/>
            </a:endParaRPr>
          </a:p>
        </p:txBody>
      </p:sp>
      <p:sp>
        <p:nvSpPr>
          <p:cNvPr id="111631" name="Oval 15"/>
          <p:cNvSpPr>
            <a:spLocks noChangeArrowheads="1"/>
          </p:cNvSpPr>
          <p:nvPr/>
        </p:nvSpPr>
        <p:spPr bwMode="auto">
          <a:xfrm>
            <a:off x="5029200" y="14478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1632" name="Oval 16"/>
          <p:cNvSpPr>
            <a:spLocks noChangeArrowheads="1"/>
          </p:cNvSpPr>
          <p:nvPr/>
        </p:nvSpPr>
        <p:spPr bwMode="auto">
          <a:xfrm>
            <a:off x="4724400" y="20574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1633" name="Oval 17"/>
          <p:cNvSpPr>
            <a:spLocks noChangeArrowheads="1"/>
          </p:cNvSpPr>
          <p:nvPr/>
        </p:nvSpPr>
        <p:spPr bwMode="auto">
          <a:xfrm>
            <a:off x="6324600" y="27432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1634" name="Oval 18"/>
          <p:cNvSpPr>
            <a:spLocks noChangeArrowheads="1"/>
          </p:cNvSpPr>
          <p:nvPr/>
        </p:nvSpPr>
        <p:spPr bwMode="auto">
          <a:xfrm>
            <a:off x="5486400" y="9144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1635" name="Oval 19"/>
          <p:cNvSpPr>
            <a:spLocks noChangeArrowheads="1"/>
          </p:cNvSpPr>
          <p:nvPr/>
        </p:nvSpPr>
        <p:spPr bwMode="auto">
          <a:xfrm>
            <a:off x="1676400" y="25146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1636" name="Oval 20"/>
          <p:cNvSpPr>
            <a:spLocks noChangeArrowheads="1"/>
          </p:cNvSpPr>
          <p:nvPr/>
        </p:nvSpPr>
        <p:spPr bwMode="auto">
          <a:xfrm>
            <a:off x="7010400" y="3048000"/>
            <a:ext cx="228600" cy="228600"/>
          </a:xfrm>
          <a:prstGeom prst="ellipse">
            <a:avLst/>
          </a:prstGeom>
          <a:solidFill>
            <a:schemeClr val="accent2"/>
          </a:solidFill>
          <a:ln w="38100">
            <a:solidFill>
              <a:schemeClr val="tx1"/>
            </a:solidFill>
            <a:round/>
            <a:headEnd/>
            <a:tailEnd/>
          </a:ln>
          <a:effectLst/>
        </p:spPr>
        <p:txBody>
          <a:bodyPr wrap="none" anchor="ctr"/>
          <a:lstStyle/>
          <a:p>
            <a:endParaRPr lang="de-DE"/>
          </a:p>
        </p:txBody>
      </p:sp>
      <p:sp>
        <p:nvSpPr>
          <p:cNvPr id="111637" name="Oval 21"/>
          <p:cNvSpPr>
            <a:spLocks noChangeArrowheads="1"/>
          </p:cNvSpPr>
          <p:nvPr/>
        </p:nvSpPr>
        <p:spPr bwMode="auto">
          <a:xfrm>
            <a:off x="3124200" y="2362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1638" name="Oval 22"/>
          <p:cNvSpPr>
            <a:spLocks noChangeArrowheads="1"/>
          </p:cNvSpPr>
          <p:nvPr/>
        </p:nvSpPr>
        <p:spPr bwMode="auto">
          <a:xfrm>
            <a:off x="5638800" y="2743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1639" name="Oval 23"/>
          <p:cNvSpPr>
            <a:spLocks noChangeArrowheads="1"/>
          </p:cNvSpPr>
          <p:nvPr/>
        </p:nvSpPr>
        <p:spPr bwMode="auto">
          <a:xfrm>
            <a:off x="3200400" y="4876800"/>
            <a:ext cx="228600" cy="228600"/>
          </a:xfrm>
          <a:prstGeom prst="ellipse">
            <a:avLst/>
          </a:prstGeom>
          <a:solidFill>
            <a:srgbClr val="3366FF"/>
          </a:solidFill>
          <a:ln w="38100">
            <a:solidFill>
              <a:schemeClr val="tx1"/>
            </a:solidFill>
            <a:round/>
            <a:headEnd/>
            <a:tailEnd/>
          </a:ln>
          <a:effectLst/>
        </p:spPr>
        <p:txBody>
          <a:bodyPr wrap="none" anchor="ctr"/>
          <a:lstStyle/>
          <a:p>
            <a:endParaRPr lang="de-DE"/>
          </a:p>
        </p:txBody>
      </p:sp>
      <p:sp>
        <p:nvSpPr>
          <p:cNvPr id="111640" name="AutoShape 24"/>
          <p:cNvSpPr>
            <a:spLocks noChangeArrowheads="1"/>
          </p:cNvSpPr>
          <p:nvPr/>
        </p:nvSpPr>
        <p:spPr bwMode="auto">
          <a:xfrm>
            <a:off x="304800" y="5562600"/>
            <a:ext cx="3657600" cy="914400"/>
          </a:xfrm>
          <a:prstGeom prst="cloudCallout">
            <a:avLst>
              <a:gd name="adj1" fmla="val 31380"/>
              <a:gd name="adj2" fmla="val -107468"/>
            </a:avLst>
          </a:prstGeom>
          <a:solidFill>
            <a:srgbClr val="FFFFFF"/>
          </a:solidFill>
          <a:ln w="38100">
            <a:solidFill>
              <a:srgbClr val="3366FF"/>
            </a:solidFill>
            <a:round/>
            <a:headEnd/>
            <a:tailEnd/>
          </a:ln>
          <a:effectLst/>
        </p:spPr>
        <p:txBody>
          <a:bodyPr wrap="none" anchor="ctr"/>
          <a:lstStyle/>
          <a:p>
            <a:pPr>
              <a:lnSpc>
                <a:spcPct val="90000"/>
              </a:lnSpc>
            </a:pPr>
            <a:r>
              <a:rPr lang="de-DE" sz="2000">
                <a:latin typeface="Times New Roman" pitchFamily="18" charset="0"/>
              </a:rPr>
              <a:t>Sperre Tupel 4711</a:t>
            </a:r>
          </a:p>
          <a:p>
            <a:pPr>
              <a:lnSpc>
                <a:spcPct val="90000"/>
              </a:lnSpc>
            </a:pPr>
            <a:r>
              <a:rPr lang="de-DE">
                <a:latin typeface="Times New Roman" pitchFamily="18" charset="0"/>
              </a:rPr>
              <a:t>„for update“ für T31</a:t>
            </a:r>
          </a:p>
        </p:txBody>
      </p:sp>
      <p:sp>
        <p:nvSpPr>
          <p:cNvPr id="111641" name="Oval 25"/>
          <p:cNvSpPr>
            <a:spLocks noChangeArrowheads="1"/>
          </p:cNvSpPr>
          <p:nvPr/>
        </p:nvSpPr>
        <p:spPr bwMode="auto">
          <a:xfrm>
            <a:off x="0" y="4419600"/>
            <a:ext cx="914400" cy="914400"/>
          </a:xfrm>
          <a:prstGeom prst="ellipse">
            <a:avLst/>
          </a:prstGeom>
          <a:solidFill>
            <a:srgbClr val="FFFFFF"/>
          </a:solidFill>
          <a:ln w="38100">
            <a:solidFill>
              <a:srgbClr val="3366FF"/>
            </a:solidFill>
            <a:round/>
            <a:headEnd/>
            <a:tailEnd/>
          </a:ln>
          <a:effectLst/>
        </p:spPr>
        <p:txBody>
          <a:bodyPr wrap="none" anchor="ctr"/>
          <a:lstStyle/>
          <a:p>
            <a:r>
              <a:rPr lang="de-DE">
                <a:latin typeface="Times New Roman" pitchFamily="18" charset="0"/>
              </a:rPr>
              <a:t>T31</a:t>
            </a:r>
          </a:p>
        </p:txBody>
      </p:sp>
      <p:sp>
        <p:nvSpPr>
          <p:cNvPr id="111642" name="Line 26"/>
          <p:cNvSpPr>
            <a:spLocks noChangeShapeType="1"/>
          </p:cNvSpPr>
          <p:nvPr/>
        </p:nvSpPr>
        <p:spPr bwMode="auto">
          <a:xfrm flipV="1">
            <a:off x="457200" y="3962400"/>
            <a:ext cx="304800" cy="457200"/>
          </a:xfrm>
          <a:prstGeom prst="line">
            <a:avLst/>
          </a:prstGeom>
          <a:noFill/>
          <a:ln w="38100">
            <a:solidFill>
              <a:srgbClr val="3366FF"/>
            </a:solidFill>
            <a:round/>
            <a:headEnd/>
            <a:tailEnd type="triangle" w="med" len="me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iennummernplatzhalter 4"/>
          <p:cNvSpPr>
            <a:spLocks noGrp="1"/>
          </p:cNvSpPr>
          <p:nvPr>
            <p:ph type="sldNum" sz="quarter" idx="12"/>
          </p:nvPr>
        </p:nvSpPr>
        <p:spPr/>
        <p:txBody>
          <a:bodyPr/>
          <a:lstStyle/>
          <a:p>
            <a:fld id="{C67CCC96-6262-4333-85B2-0D29CBBFD63A}" type="slidenum">
              <a:rPr lang="en-US"/>
              <a:pPr/>
              <a:t>25</a:t>
            </a:fld>
            <a:endParaRPr lang="en-US"/>
          </a:p>
        </p:txBody>
      </p:sp>
      <p:sp>
        <p:nvSpPr>
          <p:cNvPr id="112642" name="Rectangle 2"/>
          <p:cNvSpPr>
            <a:spLocks noGrp="1" noChangeArrowheads="1"/>
          </p:cNvSpPr>
          <p:nvPr>
            <p:ph type="title"/>
          </p:nvPr>
        </p:nvSpPr>
        <p:spPr/>
        <p:txBody>
          <a:bodyPr/>
          <a:lstStyle/>
          <a:p>
            <a:r>
              <a:rPr lang="de-DE"/>
              <a:t>Primärkopien-Verfahren</a:t>
            </a:r>
            <a:br>
              <a:rPr lang="de-DE"/>
            </a:br>
            <a:r>
              <a:rPr lang="de-DE"/>
              <a:t>(primary copy)</a:t>
            </a:r>
          </a:p>
        </p:txBody>
      </p:sp>
      <p:sp>
        <p:nvSpPr>
          <p:cNvPr id="112643"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2644"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2645" name="AutoShape 5"/>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2646" name="AutoShape 6"/>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2647" name="AutoShape 7"/>
          <p:cNvCxnSpPr>
            <a:cxnSpLocks noChangeShapeType="1"/>
            <a:stCxn id="112643" idx="1"/>
            <a:endCxn id="112644"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2648" name="AutoShape 8"/>
          <p:cNvCxnSpPr>
            <a:cxnSpLocks noChangeShapeType="1"/>
            <a:stCxn id="112644" idx="3"/>
            <a:endCxn id="112643"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2649" name="AutoShape 9"/>
          <p:cNvCxnSpPr>
            <a:cxnSpLocks noChangeShapeType="1"/>
            <a:stCxn id="112643" idx="1"/>
            <a:endCxn id="112646"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2650" name="AutoShape 10"/>
          <p:cNvCxnSpPr>
            <a:cxnSpLocks noChangeShapeType="1"/>
            <a:stCxn id="112643" idx="1"/>
            <a:endCxn id="112645"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2651" name="AutoShape 11"/>
          <p:cNvCxnSpPr>
            <a:cxnSpLocks noChangeShapeType="1"/>
            <a:stCxn id="112646" idx="3"/>
            <a:endCxn id="112643"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2652" name="AutoShape 12"/>
          <p:cNvCxnSpPr>
            <a:cxnSpLocks noChangeShapeType="1"/>
            <a:stCxn id="112645" idx="3"/>
            <a:endCxn id="112643"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2653" name="Oval 13"/>
          <p:cNvSpPr>
            <a:spLocks noChangeArrowheads="1"/>
          </p:cNvSpPr>
          <p:nvPr/>
        </p:nvSpPr>
        <p:spPr bwMode="auto">
          <a:xfrm>
            <a:off x="1447800" y="26670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2654" name="AutoShape 14"/>
          <p:cNvSpPr>
            <a:spLocks noChangeArrowheads="1"/>
          </p:cNvSpPr>
          <p:nvPr/>
        </p:nvSpPr>
        <p:spPr bwMode="auto">
          <a:xfrm>
            <a:off x="0" y="1143000"/>
            <a:ext cx="3048000" cy="838200"/>
          </a:xfrm>
          <a:prstGeom prst="cloudCallout">
            <a:avLst>
              <a:gd name="adj1" fmla="val -259"/>
              <a:gd name="adj2" fmla="val 139394"/>
            </a:avLst>
          </a:prstGeom>
          <a:solidFill>
            <a:srgbClr val="FFFFFF"/>
          </a:solidFill>
          <a:ln w="38100">
            <a:solidFill>
              <a:schemeClr val="tx1"/>
            </a:solidFill>
            <a:round/>
            <a:headEnd/>
            <a:tailEnd/>
          </a:ln>
          <a:effectLst/>
        </p:spPr>
        <p:txBody>
          <a:bodyPr wrap="none" anchor="ctr"/>
          <a:lstStyle/>
          <a:p>
            <a:pPr>
              <a:lnSpc>
                <a:spcPct val="90000"/>
              </a:lnSpc>
            </a:pPr>
            <a:r>
              <a:rPr lang="de-DE" sz="2000">
                <a:latin typeface="Times New Roman" pitchFamily="18" charset="0"/>
              </a:rPr>
              <a:t>Ändere Tupel 4711</a:t>
            </a:r>
          </a:p>
          <a:p>
            <a:pPr>
              <a:lnSpc>
                <a:spcPct val="90000"/>
              </a:lnSpc>
            </a:pPr>
            <a:r>
              <a:rPr lang="de-DE" sz="2000">
                <a:latin typeface="Times New Roman" pitchFamily="18" charset="0"/>
              </a:rPr>
              <a:t>für T28 + commit</a:t>
            </a:r>
            <a:endParaRPr lang="de-DE">
              <a:latin typeface="Times New Roman" pitchFamily="18" charset="0"/>
            </a:endParaRPr>
          </a:p>
        </p:txBody>
      </p:sp>
      <p:sp>
        <p:nvSpPr>
          <p:cNvPr id="112655" name="Oval 15"/>
          <p:cNvSpPr>
            <a:spLocks noChangeArrowheads="1"/>
          </p:cNvSpPr>
          <p:nvPr/>
        </p:nvSpPr>
        <p:spPr bwMode="auto">
          <a:xfrm>
            <a:off x="6934200" y="8382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2656" name="Oval 16"/>
          <p:cNvSpPr>
            <a:spLocks noChangeArrowheads="1"/>
          </p:cNvSpPr>
          <p:nvPr/>
        </p:nvSpPr>
        <p:spPr bwMode="auto">
          <a:xfrm>
            <a:off x="5867400" y="7620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2657" name="Oval 17"/>
          <p:cNvSpPr>
            <a:spLocks noChangeArrowheads="1"/>
          </p:cNvSpPr>
          <p:nvPr/>
        </p:nvSpPr>
        <p:spPr bwMode="auto">
          <a:xfrm>
            <a:off x="7620000" y="39624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2661" name="Oval 21"/>
          <p:cNvSpPr>
            <a:spLocks noChangeArrowheads="1"/>
          </p:cNvSpPr>
          <p:nvPr/>
        </p:nvSpPr>
        <p:spPr bwMode="auto">
          <a:xfrm>
            <a:off x="2133600" y="2362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2662" name="Oval 22"/>
          <p:cNvSpPr>
            <a:spLocks noChangeArrowheads="1"/>
          </p:cNvSpPr>
          <p:nvPr/>
        </p:nvSpPr>
        <p:spPr bwMode="auto">
          <a:xfrm>
            <a:off x="7086600" y="3124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2664" name="AutoShape 24"/>
          <p:cNvSpPr>
            <a:spLocks noChangeArrowheads="1"/>
          </p:cNvSpPr>
          <p:nvPr/>
        </p:nvSpPr>
        <p:spPr bwMode="auto">
          <a:xfrm>
            <a:off x="1752600" y="5410200"/>
            <a:ext cx="3657600" cy="914400"/>
          </a:xfrm>
          <a:prstGeom prst="cloudCallout">
            <a:avLst>
              <a:gd name="adj1" fmla="val 11370"/>
              <a:gd name="adj2" fmla="val -204343"/>
            </a:avLst>
          </a:prstGeom>
          <a:solidFill>
            <a:srgbClr val="FFFFFF"/>
          </a:solidFill>
          <a:ln w="38100">
            <a:solidFill>
              <a:srgbClr val="3366FF"/>
            </a:solidFill>
            <a:round/>
            <a:headEnd/>
            <a:tailEnd/>
          </a:ln>
          <a:effectLst/>
        </p:spPr>
        <p:txBody>
          <a:bodyPr wrap="none" anchor="ctr"/>
          <a:lstStyle/>
          <a:p>
            <a:pPr>
              <a:lnSpc>
                <a:spcPct val="90000"/>
              </a:lnSpc>
            </a:pPr>
            <a:r>
              <a:rPr lang="de-DE" sz="2000">
                <a:latin typeface="Times New Roman" pitchFamily="18" charset="0"/>
              </a:rPr>
              <a:t>X-Sperre für Tupel 4711</a:t>
            </a:r>
          </a:p>
          <a:p>
            <a:pPr>
              <a:lnSpc>
                <a:spcPct val="90000"/>
              </a:lnSpc>
            </a:pPr>
            <a:r>
              <a:rPr lang="de-DE">
                <a:latin typeface="Times New Roman" pitchFamily="18" charset="0"/>
              </a:rPr>
              <a:t>für T31</a:t>
            </a:r>
          </a:p>
        </p:txBody>
      </p:sp>
      <p:sp>
        <p:nvSpPr>
          <p:cNvPr id="112665" name="Oval 25"/>
          <p:cNvSpPr>
            <a:spLocks noChangeArrowheads="1"/>
          </p:cNvSpPr>
          <p:nvPr/>
        </p:nvSpPr>
        <p:spPr bwMode="auto">
          <a:xfrm>
            <a:off x="0" y="4419600"/>
            <a:ext cx="914400" cy="914400"/>
          </a:xfrm>
          <a:prstGeom prst="ellipse">
            <a:avLst/>
          </a:prstGeom>
          <a:solidFill>
            <a:srgbClr val="FFFFFF"/>
          </a:solidFill>
          <a:ln w="38100">
            <a:solidFill>
              <a:srgbClr val="3366FF"/>
            </a:solidFill>
            <a:round/>
            <a:headEnd/>
            <a:tailEnd/>
          </a:ln>
          <a:effectLst/>
        </p:spPr>
        <p:txBody>
          <a:bodyPr wrap="none" anchor="ctr"/>
          <a:lstStyle/>
          <a:p>
            <a:r>
              <a:rPr lang="de-DE">
                <a:latin typeface="Times New Roman" pitchFamily="18" charset="0"/>
              </a:rPr>
              <a:t>T31</a:t>
            </a:r>
          </a:p>
        </p:txBody>
      </p:sp>
      <p:sp>
        <p:nvSpPr>
          <p:cNvPr id="112666" name="Line 26"/>
          <p:cNvSpPr>
            <a:spLocks noChangeShapeType="1"/>
          </p:cNvSpPr>
          <p:nvPr/>
        </p:nvSpPr>
        <p:spPr bwMode="auto">
          <a:xfrm flipV="1">
            <a:off x="457200" y="3962400"/>
            <a:ext cx="304800" cy="457200"/>
          </a:xfrm>
          <a:prstGeom prst="line">
            <a:avLst/>
          </a:prstGeom>
          <a:noFill/>
          <a:ln w="38100">
            <a:solidFill>
              <a:srgbClr val="3366FF"/>
            </a:solidFill>
            <a:round/>
            <a:headEnd/>
            <a:tailEnd type="triangle" w="med" len="med"/>
          </a:ln>
          <a:effectLst/>
        </p:spPr>
        <p:txBody>
          <a:bodyPr wrap="none" anchor="ctr"/>
          <a:lstStyle/>
          <a:p>
            <a:endParaRPr lang="de-DE"/>
          </a:p>
        </p:txBody>
      </p:sp>
      <p:sp>
        <p:nvSpPr>
          <p:cNvPr id="112667" name="Oval 27"/>
          <p:cNvSpPr>
            <a:spLocks noChangeArrowheads="1"/>
          </p:cNvSpPr>
          <p:nvPr/>
        </p:nvSpPr>
        <p:spPr bwMode="auto">
          <a:xfrm>
            <a:off x="3581400" y="2438400"/>
            <a:ext cx="228600" cy="228600"/>
          </a:xfrm>
          <a:prstGeom prst="ellipse">
            <a:avLst/>
          </a:prstGeom>
          <a:solidFill>
            <a:srgbClr val="3366FF"/>
          </a:solidFill>
          <a:ln w="38100">
            <a:solidFill>
              <a:schemeClr val="tx1"/>
            </a:solidFill>
            <a:round/>
            <a:headEnd/>
            <a:tailEnd/>
          </a:ln>
          <a:effectLst/>
        </p:spPr>
        <p:txBody>
          <a:bodyPr wrap="none" anchor="ctr"/>
          <a:lstStyle/>
          <a:p>
            <a:endParaRPr lang="de-DE"/>
          </a:p>
        </p:txBody>
      </p:sp>
      <p:sp>
        <p:nvSpPr>
          <p:cNvPr id="112668" name="AutoShape 28"/>
          <p:cNvSpPr>
            <a:spLocks noChangeArrowheads="1"/>
          </p:cNvSpPr>
          <p:nvPr/>
        </p:nvSpPr>
        <p:spPr bwMode="auto">
          <a:xfrm>
            <a:off x="3048000" y="1219200"/>
            <a:ext cx="2819400" cy="838200"/>
          </a:xfrm>
          <a:prstGeom prst="cloudCallout">
            <a:avLst>
              <a:gd name="adj1" fmla="val -27532"/>
              <a:gd name="adj2" fmla="val 104167"/>
            </a:avLst>
          </a:prstGeom>
          <a:solidFill>
            <a:srgbClr val="FFFFFF"/>
          </a:solidFill>
          <a:ln w="38100">
            <a:solidFill>
              <a:srgbClr val="3366FF"/>
            </a:solidFill>
            <a:round/>
            <a:headEnd/>
            <a:tailEnd/>
          </a:ln>
          <a:effectLst/>
        </p:spPr>
        <p:txBody>
          <a:bodyPr wrap="none" anchor="ctr"/>
          <a:lstStyle/>
          <a:p>
            <a:pPr>
              <a:lnSpc>
                <a:spcPct val="80000"/>
              </a:lnSpc>
            </a:pPr>
            <a:r>
              <a:rPr lang="de-DE">
                <a:latin typeface="Times New Roman" pitchFamily="18" charset="0"/>
              </a:rPr>
              <a:t>Tupel 4711 </a:t>
            </a:r>
          </a:p>
          <a:p>
            <a:pPr>
              <a:lnSpc>
                <a:spcPct val="80000"/>
              </a:lnSpc>
            </a:pPr>
            <a:r>
              <a:rPr lang="de-DE">
                <a:latin typeface="Times New Roman" pitchFamily="18" charset="0"/>
              </a:rPr>
              <a:t>für  T31 gesperrt</a:t>
            </a:r>
          </a:p>
        </p:txBody>
      </p:sp>
      <p:graphicFrame>
        <p:nvGraphicFramePr>
          <p:cNvPr id="112670" name="Object 30"/>
          <p:cNvGraphicFramePr>
            <a:graphicFrameLocks noChangeAspect="1"/>
          </p:cNvGraphicFramePr>
          <p:nvPr/>
        </p:nvGraphicFramePr>
        <p:xfrm>
          <a:off x="3886200" y="3505200"/>
          <a:ext cx="377825" cy="609600"/>
        </p:xfrm>
        <a:graphic>
          <a:graphicData uri="http://schemas.openxmlformats.org/presentationml/2006/ole">
            <p:oleObj spid="_x0000_s112670" name="Clip" r:id="rId4" imgW="2147040" imgH="3459960" progId="MS_ClipArt_Gallery.2">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4"/>
          <p:cNvSpPr>
            <a:spLocks noGrp="1"/>
          </p:cNvSpPr>
          <p:nvPr>
            <p:ph type="sldNum" sz="quarter" idx="12"/>
          </p:nvPr>
        </p:nvSpPr>
        <p:spPr/>
        <p:txBody>
          <a:bodyPr/>
          <a:lstStyle/>
          <a:p>
            <a:fld id="{BD548A57-2477-4D90-BD6D-BD6D2F236E86}" type="slidenum">
              <a:rPr lang="en-US"/>
              <a:pPr/>
              <a:t>26</a:t>
            </a:fld>
            <a:endParaRPr lang="en-US"/>
          </a:p>
        </p:txBody>
      </p:sp>
      <p:sp>
        <p:nvSpPr>
          <p:cNvPr id="113666" name="Rectangle 2"/>
          <p:cNvSpPr>
            <a:spLocks noGrp="1" noChangeArrowheads="1"/>
          </p:cNvSpPr>
          <p:nvPr>
            <p:ph type="title"/>
          </p:nvPr>
        </p:nvSpPr>
        <p:spPr/>
        <p:txBody>
          <a:bodyPr/>
          <a:lstStyle/>
          <a:p>
            <a:r>
              <a:rPr lang="de-DE"/>
              <a:t>Primärkopien-Verfahren</a:t>
            </a:r>
            <a:br>
              <a:rPr lang="de-DE"/>
            </a:br>
            <a:r>
              <a:rPr lang="de-DE"/>
              <a:t>(primary copy)</a:t>
            </a:r>
          </a:p>
        </p:txBody>
      </p:sp>
      <p:sp>
        <p:nvSpPr>
          <p:cNvPr id="113667"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3668"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3669" name="AutoShape 5"/>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3670" name="AutoShape 6"/>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3671" name="AutoShape 7"/>
          <p:cNvCxnSpPr>
            <a:cxnSpLocks noChangeShapeType="1"/>
            <a:stCxn id="113667" idx="1"/>
            <a:endCxn id="113668"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3672" name="AutoShape 8"/>
          <p:cNvCxnSpPr>
            <a:cxnSpLocks noChangeShapeType="1"/>
            <a:stCxn id="113668" idx="3"/>
            <a:endCxn id="113667"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3673" name="AutoShape 9"/>
          <p:cNvCxnSpPr>
            <a:cxnSpLocks noChangeShapeType="1"/>
            <a:stCxn id="113667" idx="1"/>
            <a:endCxn id="113670"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3674" name="AutoShape 10"/>
          <p:cNvCxnSpPr>
            <a:cxnSpLocks noChangeShapeType="1"/>
            <a:stCxn id="113667" idx="1"/>
            <a:endCxn id="113669"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3675" name="AutoShape 11"/>
          <p:cNvCxnSpPr>
            <a:cxnSpLocks noChangeShapeType="1"/>
            <a:stCxn id="113670" idx="3"/>
            <a:endCxn id="113667"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3676" name="AutoShape 12"/>
          <p:cNvCxnSpPr>
            <a:cxnSpLocks noChangeShapeType="1"/>
            <a:stCxn id="113669" idx="3"/>
            <a:endCxn id="113667"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3677" name="Oval 13"/>
          <p:cNvSpPr>
            <a:spLocks noChangeArrowheads="1"/>
          </p:cNvSpPr>
          <p:nvPr/>
        </p:nvSpPr>
        <p:spPr bwMode="auto">
          <a:xfrm>
            <a:off x="457200" y="33528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3679" name="Oval 15"/>
          <p:cNvSpPr>
            <a:spLocks noChangeArrowheads="1"/>
          </p:cNvSpPr>
          <p:nvPr/>
        </p:nvSpPr>
        <p:spPr bwMode="auto">
          <a:xfrm>
            <a:off x="8229600" y="21336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3680" name="Oval 16"/>
          <p:cNvSpPr>
            <a:spLocks noChangeArrowheads="1"/>
          </p:cNvSpPr>
          <p:nvPr/>
        </p:nvSpPr>
        <p:spPr bwMode="auto">
          <a:xfrm>
            <a:off x="7315200" y="9906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3681" name="Oval 17"/>
          <p:cNvSpPr>
            <a:spLocks noChangeArrowheads="1"/>
          </p:cNvSpPr>
          <p:nvPr/>
        </p:nvSpPr>
        <p:spPr bwMode="auto">
          <a:xfrm>
            <a:off x="7620000" y="3962400"/>
            <a:ext cx="228600" cy="2286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13682" name="Oval 18"/>
          <p:cNvSpPr>
            <a:spLocks noChangeArrowheads="1"/>
          </p:cNvSpPr>
          <p:nvPr/>
        </p:nvSpPr>
        <p:spPr bwMode="auto">
          <a:xfrm>
            <a:off x="1295400" y="2743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3683" name="Oval 19"/>
          <p:cNvSpPr>
            <a:spLocks noChangeArrowheads="1"/>
          </p:cNvSpPr>
          <p:nvPr/>
        </p:nvSpPr>
        <p:spPr bwMode="auto">
          <a:xfrm>
            <a:off x="7086600" y="3124200"/>
            <a:ext cx="228600" cy="228600"/>
          </a:xfrm>
          <a:prstGeom prst="ellipse">
            <a:avLst/>
          </a:prstGeom>
          <a:solidFill>
            <a:srgbClr val="33CC33"/>
          </a:solidFill>
          <a:ln w="38100">
            <a:solidFill>
              <a:schemeClr val="tx1"/>
            </a:solidFill>
            <a:round/>
            <a:headEnd/>
            <a:tailEnd/>
          </a:ln>
          <a:effectLst/>
        </p:spPr>
        <p:txBody>
          <a:bodyPr wrap="none" anchor="ctr"/>
          <a:lstStyle/>
          <a:p>
            <a:endParaRPr lang="de-DE"/>
          </a:p>
        </p:txBody>
      </p:sp>
      <p:sp>
        <p:nvSpPr>
          <p:cNvPr id="113686" name="Oval 22"/>
          <p:cNvSpPr>
            <a:spLocks noChangeArrowheads="1"/>
          </p:cNvSpPr>
          <p:nvPr/>
        </p:nvSpPr>
        <p:spPr bwMode="auto">
          <a:xfrm>
            <a:off x="0" y="4419600"/>
            <a:ext cx="914400" cy="914400"/>
          </a:xfrm>
          <a:prstGeom prst="ellipse">
            <a:avLst/>
          </a:prstGeom>
          <a:solidFill>
            <a:srgbClr val="FFFFFF"/>
          </a:solidFill>
          <a:ln w="38100">
            <a:solidFill>
              <a:srgbClr val="3366FF"/>
            </a:solidFill>
            <a:round/>
            <a:headEnd/>
            <a:tailEnd/>
          </a:ln>
          <a:effectLst/>
        </p:spPr>
        <p:txBody>
          <a:bodyPr wrap="none" anchor="ctr"/>
          <a:lstStyle/>
          <a:p>
            <a:r>
              <a:rPr lang="de-DE">
                <a:latin typeface="Times New Roman" pitchFamily="18" charset="0"/>
              </a:rPr>
              <a:t>T31</a:t>
            </a:r>
          </a:p>
        </p:txBody>
      </p:sp>
      <p:sp>
        <p:nvSpPr>
          <p:cNvPr id="113687" name="Line 23"/>
          <p:cNvSpPr>
            <a:spLocks noChangeShapeType="1"/>
          </p:cNvSpPr>
          <p:nvPr/>
        </p:nvSpPr>
        <p:spPr bwMode="auto">
          <a:xfrm flipV="1">
            <a:off x="457200" y="3962400"/>
            <a:ext cx="304800" cy="457200"/>
          </a:xfrm>
          <a:prstGeom prst="line">
            <a:avLst/>
          </a:prstGeom>
          <a:noFill/>
          <a:ln w="38100">
            <a:solidFill>
              <a:srgbClr val="3366FF"/>
            </a:solidFill>
            <a:round/>
            <a:headEnd/>
            <a:tailEnd type="triangle" w="med" len="med"/>
          </a:ln>
          <a:effectLst/>
        </p:spPr>
        <p:txBody>
          <a:bodyPr wrap="none" anchor="ctr"/>
          <a:lstStyle/>
          <a:p>
            <a:endParaRPr lang="de-DE"/>
          </a:p>
        </p:txBody>
      </p:sp>
      <p:sp>
        <p:nvSpPr>
          <p:cNvPr id="113688" name="Oval 24"/>
          <p:cNvSpPr>
            <a:spLocks noChangeArrowheads="1"/>
          </p:cNvSpPr>
          <p:nvPr/>
        </p:nvSpPr>
        <p:spPr bwMode="auto">
          <a:xfrm>
            <a:off x="1752600" y="2514600"/>
            <a:ext cx="228600" cy="228600"/>
          </a:xfrm>
          <a:prstGeom prst="ellipse">
            <a:avLst/>
          </a:prstGeom>
          <a:solidFill>
            <a:srgbClr val="3366FF"/>
          </a:solidFill>
          <a:ln w="38100">
            <a:solidFill>
              <a:schemeClr val="tx1"/>
            </a:solidFill>
            <a:round/>
            <a:headEnd/>
            <a:tailEnd/>
          </a:ln>
          <a:effectLst/>
        </p:spPr>
        <p:txBody>
          <a:bodyPr wrap="none" anchor="ctr"/>
          <a:lstStyle/>
          <a:p>
            <a:endParaRPr lang="de-DE"/>
          </a:p>
        </p:txBody>
      </p:sp>
      <p:sp>
        <p:nvSpPr>
          <p:cNvPr id="113689" name="AutoShape 25"/>
          <p:cNvSpPr>
            <a:spLocks noChangeArrowheads="1"/>
          </p:cNvSpPr>
          <p:nvPr/>
        </p:nvSpPr>
        <p:spPr bwMode="auto">
          <a:xfrm>
            <a:off x="2971800" y="914400"/>
            <a:ext cx="2819400" cy="838200"/>
          </a:xfrm>
          <a:prstGeom prst="cloudCallout">
            <a:avLst>
              <a:gd name="adj1" fmla="val -85866"/>
              <a:gd name="adj2" fmla="val 149241"/>
            </a:avLst>
          </a:prstGeom>
          <a:solidFill>
            <a:srgbClr val="FFFFFF"/>
          </a:solidFill>
          <a:ln w="38100">
            <a:solidFill>
              <a:srgbClr val="3366FF"/>
            </a:solidFill>
            <a:round/>
            <a:headEnd/>
            <a:tailEnd/>
          </a:ln>
          <a:effectLst/>
        </p:spPr>
        <p:txBody>
          <a:bodyPr wrap="none" anchor="ctr"/>
          <a:lstStyle/>
          <a:p>
            <a:pPr>
              <a:lnSpc>
                <a:spcPct val="80000"/>
              </a:lnSpc>
            </a:pPr>
            <a:r>
              <a:rPr lang="de-DE">
                <a:latin typeface="Times New Roman" pitchFamily="18" charset="0"/>
              </a:rPr>
              <a:t>Tupel 4711 </a:t>
            </a:r>
          </a:p>
          <a:p>
            <a:pPr>
              <a:lnSpc>
                <a:spcPct val="80000"/>
              </a:lnSpc>
            </a:pPr>
            <a:r>
              <a:rPr lang="de-DE">
                <a:latin typeface="Times New Roman" pitchFamily="18" charset="0"/>
              </a:rPr>
              <a:t>für  T31 gesperrt</a:t>
            </a:r>
          </a:p>
        </p:txBody>
      </p:sp>
      <p:sp>
        <p:nvSpPr>
          <p:cNvPr id="113690" name="AutoShape 26"/>
          <p:cNvSpPr>
            <a:spLocks noChangeArrowheads="1"/>
          </p:cNvSpPr>
          <p:nvPr/>
        </p:nvSpPr>
        <p:spPr bwMode="auto">
          <a:xfrm>
            <a:off x="0" y="1143000"/>
            <a:ext cx="3048000" cy="838200"/>
          </a:xfrm>
          <a:prstGeom prst="cloudCallout">
            <a:avLst>
              <a:gd name="adj1" fmla="val -29375"/>
              <a:gd name="adj2" fmla="val 226704"/>
            </a:avLst>
          </a:prstGeom>
          <a:solidFill>
            <a:srgbClr val="FFFFFF"/>
          </a:solidFill>
          <a:ln w="38100">
            <a:solidFill>
              <a:schemeClr val="tx1"/>
            </a:solidFill>
            <a:round/>
            <a:headEnd/>
            <a:tailEnd/>
          </a:ln>
          <a:effectLst/>
        </p:spPr>
        <p:txBody>
          <a:bodyPr wrap="none" anchor="ctr"/>
          <a:lstStyle/>
          <a:p>
            <a:pPr>
              <a:lnSpc>
                <a:spcPct val="90000"/>
              </a:lnSpc>
            </a:pPr>
            <a:r>
              <a:rPr lang="de-DE" sz="2000">
                <a:latin typeface="Times New Roman" pitchFamily="18" charset="0"/>
              </a:rPr>
              <a:t>    Änderung an Tupel 4711</a:t>
            </a:r>
          </a:p>
          <a:p>
            <a:pPr>
              <a:lnSpc>
                <a:spcPct val="90000"/>
              </a:lnSpc>
            </a:pPr>
            <a:r>
              <a:rPr lang="de-DE" sz="2000">
                <a:latin typeface="Times New Roman" pitchFamily="18" charset="0"/>
              </a:rPr>
              <a:t>für T28 durchgeführt</a:t>
            </a:r>
            <a:endParaRPr lang="de-DE">
              <a:latin typeface="Times New Roman" pitchFamily="18" charset="0"/>
            </a:endParaRPr>
          </a:p>
        </p:txBody>
      </p:sp>
      <p:graphicFrame>
        <p:nvGraphicFramePr>
          <p:cNvPr id="113691" name="Object 27"/>
          <p:cNvGraphicFramePr>
            <a:graphicFrameLocks noChangeAspect="1"/>
          </p:cNvGraphicFramePr>
          <p:nvPr/>
        </p:nvGraphicFramePr>
        <p:xfrm>
          <a:off x="3886200" y="3505200"/>
          <a:ext cx="377825" cy="609600"/>
        </p:xfrm>
        <a:graphic>
          <a:graphicData uri="http://schemas.openxmlformats.org/presentationml/2006/ole">
            <p:oleObj spid="_x0000_s113691" name="Clip" r:id="rId4" imgW="2147040" imgH="3459960" progId="MS_ClipArt_Gallery.2">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iennummernplatzhalter 4"/>
          <p:cNvSpPr>
            <a:spLocks noGrp="1"/>
          </p:cNvSpPr>
          <p:nvPr>
            <p:ph type="sldNum" sz="quarter" idx="12"/>
          </p:nvPr>
        </p:nvSpPr>
        <p:spPr/>
        <p:txBody>
          <a:bodyPr/>
          <a:lstStyle/>
          <a:p>
            <a:fld id="{E7F10DA1-7043-4EB1-8166-6F8D1FB51E58}" type="slidenum">
              <a:rPr lang="en-US"/>
              <a:pPr/>
              <a:t>27</a:t>
            </a:fld>
            <a:endParaRPr lang="en-US"/>
          </a:p>
        </p:txBody>
      </p:sp>
      <p:sp>
        <p:nvSpPr>
          <p:cNvPr id="114690" name="Rectangle 2"/>
          <p:cNvSpPr>
            <a:spLocks noGrp="1" noChangeArrowheads="1"/>
          </p:cNvSpPr>
          <p:nvPr>
            <p:ph type="title"/>
          </p:nvPr>
        </p:nvSpPr>
        <p:spPr/>
        <p:txBody>
          <a:bodyPr/>
          <a:lstStyle/>
          <a:p>
            <a:r>
              <a:rPr lang="de-DE"/>
              <a:t>Primärkopien-Verfahren</a:t>
            </a:r>
            <a:br>
              <a:rPr lang="de-DE"/>
            </a:br>
            <a:r>
              <a:rPr lang="de-DE"/>
              <a:t>(primary copy)</a:t>
            </a:r>
          </a:p>
        </p:txBody>
      </p:sp>
      <p:sp>
        <p:nvSpPr>
          <p:cNvPr id="114691"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4692"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4693" name="AutoShape 5"/>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4694" name="AutoShape 6"/>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4695" name="AutoShape 7"/>
          <p:cNvCxnSpPr>
            <a:cxnSpLocks noChangeShapeType="1"/>
            <a:stCxn id="114691" idx="1"/>
            <a:endCxn id="114692"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4696" name="AutoShape 8"/>
          <p:cNvCxnSpPr>
            <a:cxnSpLocks noChangeShapeType="1"/>
            <a:stCxn id="114692" idx="3"/>
            <a:endCxn id="114691"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4697" name="AutoShape 9"/>
          <p:cNvCxnSpPr>
            <a:cxnSpLocks noChangeShapeType="1"/>
            <a:stCxn id="114691" idx="1"/>
            <a:endCxn id="114694"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4698" name="AutoShape 10"/>
          <p:cNvCxnSpPr>
            <a:cxnSpLocks noChangeShapeType="1"/>
            <a:stCxn id="114691" idx="1"/>
            <a:endCxn id="114693"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4699" name="AutoShape 11"/>
          <p:cNvCxnSpPr>
            <a:cxnSpLocks noChangeShapeType="1"/>
            <a:stCxn id="114694" idx="3"/>
            <a:endCxn id="114691"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4700" name="AutoShape 12"/>
          <p:cNvCxnSpPr>
            <a:cxnSpLocks noChangeShapeType="1"/>
            <a:stCxn id="114693" idx="3"/>
            <a:endCxn id="114691"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4707" name="Oval 19"/>
          <p:cNvSpPr>
            <a:spLocks noChangeArrowheads="1"/>
          </p:cNvSpPr>
          <p:nvPr/>
        </p:nvSpPr>
        <p:spPr bwMode="auto">
          <a:xfrm>
            <a:off x="3200400" y="4876800"/>
            <a:ext cx="228600" cy="228600"/>
          </a:xfrm>
          <a:prstGeom prst="ellipse">
            <a:avLst/>
          </a:prstGeom>
          <a:solidFill>
            <a:srgbClr val="3366FF"/>
          </a:solidFill>
          <a:ln w="38100">
            <a:solidFill>
              <a:schemeClr val="tx1"/>
            </a:solidFill>
            <a:round/>
            <a:headEnd/>
            <a:tailEnd/>
          </a:ln>
          <a:effectLst/>
        </p:spPr>
        <p:txBody>
          <a:bodyPr wrap="none" anchor="ctr"/>
          <a:lstStyle/>
          <a:p>
            <a:endParaRPr lang="de-DE"/>
          </a:p>
        </p:txBody>
      </p:sp>
      <p:sp>
        <p:nvSpPr>
          <p:cNvPr id="114708" name="AutoShape 20"/>
          <p:cNvSpPr>
            <a:spLocks noChangeArrowheads="1"/>
          </p:cNvSpPr>
          <p:nvPr/>
        </p:nvSpPr>
        <p:spPr bwMode="auto">
          <a:xfrm>
            <a:off x="304800" y="5943600"/>
            <a:ext cx="3657600" cy="914400"/>
          </a:xfrm>
          <a:prstGeom prst="cloudCallout">
            <a:avLst>
              <a:gd name="adj1" fmla="val 31338"/>
              <a:gd name="adj2" fmla="val -151565"/>
            </a:avLst>
          </a:prstGeom>
          <a:solidFill>
            <a:srgbClr val="FFFFFF"/>
          </a:solidFill>
          <a:ln w="38100">
            <a:solidFill>
              <a:srgbClr val="3366FF"/>
            </a:solidFill>
            <a:round/>
            <a:headEnd/>
            <a:tailEnd/>
          </a:ln>
          <a:effectLst/>
        </p:spPr>
        <p:txBody>
          <a:bodyPr wrap="none" anchor="ctr"/>
          <a:lstStyle/>
          <a:p>
            <a:pPr>
              <a:lnSpc>
                <a:spcPct val="90000"/>
              </a:lnSpc>
            </a:pPr>
            <a:r>
              <a:rPr lang="de-DE" sz="2000">
                <a:latin typeface="Times New Roman" pitchFamily="18" charset="0"/>
              </a:rPr>
              <a:t>Ändere Tupel 4711</a:t>
            </a:r>
          </a:p>
          <a:p>
            <a:pPr>
              <a:lnSpc>
                <a:spcPct val="90000"/>
              </a:lnSpc>
            </a:pPr>
            <a:r>
              <a:rPr lang="de-DE">
                <a:latin typeface="Times New Roman" pitchFamily="18" charset="0"/>
              </a:rPr>
              <a:t>für T31 + commit</a:t>
            </a:r>
          </a:p>
        </p:txBody>
      </p:sp>
      <p:sp>
        <p:nvSpPr>
          <p:cNvPr id="114709" name="Oval 21"/>
          <p:cNvSpPr>
            <a:spLocks noChangeArrowheads="1"/>
          </p:cNvSpPr>
          <p:nvPr/>
        </p:nvSpPr>
        <p:spPr bwMode="auto">
          <a:xfrm>
            <a:off x="0" y="4419600"/>
            <a:ext cx="914400" cy="914400"/>
          </a:xfrm>
          <a:prstGeom prst="ellipse">
            <a:avLst/>
          </a:prstGeom>
          <a:solidFill>
            <a:srgbClr val="FFFFFF"/>
          </a:solidFill>
          <a:ln w="38100">
            <a:solidFill>
              <a:srgbClr val="3366FF"/>
            </a:solidFill>
            <a:round/>
            <a:headEnd/>
            <a:tailEnd/>
          </a:ln>
          <a:effectLst/>
        </p:spPr>
        <p:txBody>
          <a:bodyPr wrap="none" anchor="ctr"/>
          <a:lstStyle/>
          <a:p>
            <a:r>
              <a:rPr lang="de-DE">
                <a:latin typeface="Times New Roman" pitchFamily="18" charset="0"/>
              </a:rPr>
              <a:t>T31</a:t>
            </a:r>
          </a:p>
        </p:txBody>
      </p:sp>
      <p:sp>
        <p:nvSpPr>
          <p:cNvPr id="114710" name="Line 22"/>
          <p:cNvSpPr>
            <a:spLocks noChangeShapeType="1"/>
          </p:cNvSpPr>
          <p:nvPr/>
        </p:nvSpPr>
        <p:spPr bwMode="auto">
          <a:xfrm flipV="1">
            <a:off x="457200" y="3962400"/>
            <a:ext cx="304800" cy="457200"/>
          </a:xfrm>
          <a:prstGeom prst="line">
            <a:avLst/>
          </a:prstGeom>
          <a:noFill/>
          <a:ln w="38100">
            <a:solidFill>
              <a:srgbClr val="3366FF"/>
            </a:solidFill>
            <a:round/>
            <a:headEnd/>
            <a:tailEnd type="triangle" w="med" len="med"/>
          </a:ln>
          <a:effectLst/>
        </p:spPr>
        <p:txBody>
          <a:bodyPr wrap="none" anchor="ctr"/>
          <a:lstStyle/>
          <a:p>
            <a:endParaRPr lang="de-DE"/>
          </a:p>
        </p:txBody>
      </p:sp>
      <p:graphicFrame>
        <p:nvGraphicFramePr>
          <p:cNvPr id="114714" name="Object 26"/>
          <p:cNvGraphicFramePr>
            <a:graphicFrameLocks noChangeAspect="1"/>
          </p:cNvGraphicFramePr>
          <p:nvPr/>
        </p:nvGraphicFramePr>
        <p:xfrm>
          <a:off x="3886200" y="3505200"/>
          <a:ext cx="377825" cy="609600"/>
        </p:xfrm>
        <a:graphic>
          <a:graphicData uri="http://schemas.openxmlformats.org/presentationml/2006/ole">
            <p:oleObj spid="_x0000_s114714" name="Clip" r:id="rId4" imgW="2147040" imgH="3459960" progId="MS_ClipArt_Gallery.2">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4"/>
          <p:cNvSpPr>
            <a:spLocks noGrp="1"/>
          </p:cNvSpPr>
          <p:nvPr>
            <p:ph type="sldNum" sz="quarter" idx="12"/>
          </p:nvPr>
        </p:nvSpPr>
        <p:spPr/>
        <p:txBody>
          <a:bodyPr/>
          <a:lstStyle/>
          <a:p>
            <a:fld id="{3C33AF5B-55C2-4441-8F8A-1C215AE337A9}" type="slidenum">
              <a:rPr lang="en-US"/>
              <a:pPr/>
              <a:t>28</a:t>
            </a:fld>
            <a:endParaRPr lang="en-US"/>
          </a:p>
        </p:txBody>
      </p:sp>
      <p:sp>
        <p:nvSpPr>
          <p:cNvPr id="115714" name="Rectangle 2"/>
          <p:cNvSpPr>
            <a:spLocks noGrp="1" noChangeArrowheads="1"/>
          </p:cNvSpPr>
          <p:nvPr>
            <p:ph type="title"/>
          </p:nvPr>
        </p:nvSpPr>
        <p:spPr/>
        <p:txBody>
          <a:bodyPr/>
          <a:lstStyle/>
          <a:p>
            <a:r>
              <a:rPr lang="de-DE"/>
              <a:t>Primärkopien-Verfahren</a:t>
            </a:r>
            <a:br>
              <a:rPr lang="de-DE"/>
            </a:br>
            <a:r>
              <a:rPr lang="de-DE"/>
              <a:t>(primary copy)</a:t>
            </a:r>
          </a:p>
        </p:txBody>
      </p:sp>
      <p:sp>
        <p:nvSpPr>
          <p:cNvPr id="115715" name="AutoShape 3"/>
          <p:cNvSpPr>
            <a:spLocks noChangeArrowheads="1"/>
          </p:cNvSpPr>
          <p:nvPr/>
        </p:nvSpPr>
        <p:spPr bwMode="auto">
          <a:xfrm>
            <a:off x="3886200" y="3200400"/>
            <a:ext cx="1600200" cy="990600"/>
          </a:xfrm>
          <a:prstGeom prst="can">
            <a:avLst>
              <a:gd name="adj" fmla="val 33509"/>
            </a:avLst>
          </a:prstGeom>
          <a:solidFill>
            <a:srgbClr val="99CCFF"/>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A</a:t>
            </a:r>
          </a:p>
          <a:p>
            <a:pPr>
              <a:lnSpc>
                <a:spcPct val="70000"/>
              </a:lnSpc>
            </a:pPr>
            <a:endParaRPr lang="de-DE" sz="2000">
              <a:latin typeface="Times New Roman" pitchFamily="18" charset="0"/>
            </a:endParaRPr>
          </a:p>
          <a:p>
            <a:pPr>
              <a:lnSpc>
                <a:spcPct val="70000"/>
              </a:lnSpc>
            </a:pPr>
            <a:r>
              <a:rPr lang="de-DE" sz="2000">
                <a:latin typeface="Times New Roman" pitchFamily="18" charset="0"/>
              </a:rPr>
              <a:t>Primär-</a:t>
            </a:r>
          </a:p>
          <a:p>
            <a:pPr>
              <a:lnSpc>
                <a:spcPct val="70000"/>
              </a:lnSpc>
            </a:pPr>
            <a:r>
              <a:rPr lang="de-DE" sz="2000">
                <a:latin typeface="Times New Roman" pitchFamily="18" charset="0"/>
              </a:rPr>
              <a:t>Kopie</a:t>
            </a:r>
            <a:endParaRPr lang="de-DE" sz="1800">
              <a:latin typeface="Times New Roman" pitchFamily="18" charset="0"/>
            </a:endParaRPr>
          </a:p>
          <a:p>
            <a:pPr>
              <a:lnSpc>
                <a:spcPct val="60000"/>
              </a:lnSpc>
            </a:pPr>
            <a:endParaRPr lang="de-DE" sz="1800">
              <a:latin typeface="Times New Roman" pitchFamily="18" charset="0"/>
            </a:endParaRPr>
          </a:p>
        </p:txBody>
      </p:sp>
      <p:sp>
        <p:nvSpPr>
          <p:cNvPr id="115716" name="AutoShape 4"/>
          <p:cNvSpPr>
            <a:spLocks noChangeArrowheads="1"/>
          </p:cNvSpPr>
          <p:nvPr/>
        </p:nvSpPr>
        <p:spPr bwMode="auto">
          <a:xfrm>
            <a:off x="457200" y="31242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B</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1</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5717" name="AutoShape 5"/>
          <p:cNvSpPr>
            <a:spLocks noChangeArrowheads="1"/>
          </p:cNvSpPr>
          <p:nvPr/>
        </p:nvSpPr>
        <p:spPr bwMode="auto">
          <a:xfrm>
            <a:off x="7010400" y="45720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D</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3</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sp>
        <p:nvSpPr>
          <p:cNvPr id="115718" name="AutoShape 6"/>
          <p:cNvSpPr>
            <a:spLocks noChangeArrowheads="1"/>
          </p:cNvSpPr>
          <p:nvPr/>
        </p:nvSpPr>
        <p:spPr bwMode="auto">
          <a:xfrm>
            <a:off x="6934200" y="1447800"/>
            <a:ext cx="1600200" cy="990600"/>
          </a:xfrm>
          <a:prstGeom prst="can">
            <a:avLst>
              <a:gd name="adj" fmla="val 33509"/>
            </a:avLst>
          </a:prstGeom>
          <a:solidFill>
            <a:schemeClr val="accent2"/>
          </a:solidFill>
          <a:ln w="28575">
            <a:solidFill>
              <a:schemeClr val="tx1"/>
            </a:solidFill>
            <a:round/>
            <a:headEnd/>
            <a:tailEnd/>
          </a:ln>
          <a:effectLst/>
        </p:spPr>
        <p:txBody>
          <a:bodyPr wrap="none" anchor="ctr"/>
          <a:lstStyle/>
          <a:p>
            <a:pPr>
              <a:lnSpc>
                <a:spcPct val="70000"/>
              </a:lnSpc>
            </a:pPr>
            <a:r>
              <a:rPr lang="de-DE" sz="2000">
                <a:latin typeface="Times New Roman" pitchFamily="18" charset="0"/>
              </a:rPr>
              <a:t>Knoten C</a:t>
            </a:r>
          </a:p>
          <a:p>
            <a:pPr>
              <a:lnSpc>
                <a:spcPct val="70000"/>
              </a:lnSpc>
            </a:pPr>
            <a:endParaRPr lang="de-DE" sz="2000">
              <a:latin typeface="Times New Roman" pitchFamily="18" charset="0"/>
            </a:endParaRPr>
          </a:p>
          <a:p>
            <a:pPr>
              <a:lnSpc>
                <a:spcPct val="70000"/>
              </a:lnSpc>
            </a:pPr>
            <a:r>
              <a:rPr lang="de-DE" sz="2000">
                <a:latin typeface="Times New Roman" pitchFamily="18" charset="0"/>
              </a:rPr>
              <a:t>Kopie 2</a:t>
            </a:r>
          </a:p>
          <a:p>
            <a:pPr>
              <a:lnSpc>
                <a:spcPct val="70000"/>
              </a:lnSpc>
            </a:pPr>
            <a:endParaRPr lang="de-DE" sz="1800">
              <a:latin typeface="Times New Roman" pitchFamily="18" charset="0"/>
            </a:endParaRPr>
          </a:p>
          <a:p>
            <a:pPr>
              <a:lnSpc>
                <a:spcPct val="60000"/>
              </a:lnSpc>
            </a:pPr>
            <a:endParaRPr lang="de-DE" sz="1800">
              <a:latin typeface="Times New Roman" pitchFamily="18" charset="0"/>
            </a:endParaRPr>
          </a:p>
        </p:txBody>
      </p:sp>
      <p:cxnSp>
        <p:nvCxnSpPr>
          <p:cNvPr id="115719" name="AutoShape 7"/>
          <p:cNvCxnSpPr>
            <a:cxnSpLocks noChangeShapeType="1"/>
            <a:stCxn id="115715" idx="1"/>
            <a:endCxn id="115716" idx="1"/>
          </p:cNvCxnSpPr>
          <p:nvPr/>
        </p:nvCxnSpPr>
        <p:spPr bwMode="auto">
          <a:xfrm rot="5400000" flipH="1">
            <a:off x="2933700" y="1433513"/>
            <a:ext cx="76200" cy="3429000"/>
          </a:xfrm>
          <a:prstGeom prst="curvedConnector3">
            <a:avLst>
              <a:gd name="adj1" fmla="val 981245"/>
            </a:avLst>
          </a:prstGeom>
          <a:noFill/>
          <a:ln w="38100">
            <a:solidFill>
              <a:schemeClr val="tx1"/>
            </a:solidFill>
            <a:round/>
            <a:headEnd/>
            <a:tailEnd type="triangle" w="med" len="med"/>
          </a:ln>
          <a:effectLst/>
        </p:spPr>
      </p:cxnSp>
      <p:cxnSp>
        <p:nvCxnSpPr>
          <p:cNvPr id="115720" name="AutoShape 8"/>
          <p:cNvCxnSpPr>
            <a:cxnSpLocks noChangeShapeType="1"/>
            <a:stCxn id="115716" idx="3"/>
            <a:endCxn id="115715" idx="3"/>
          </p:cNvCxnSpPr>
          <p:nvPr/>
        </p:nvCxnSpPr>
        <p:spPr bwMode="auto">
          <a:xfrm rot="16200000" flipH="1">
            <a:off x="2933700" y="2452688"/>
            <a:ext cx="76200" cy="3429000"/>
          </a:xfrm>
          <a:prstGeom prst="curvedConnector3">
            <a:avLst>
              <a:gd name="adj1" fmla="val 1166662"/>
            </a:avLst>
          </a:prstGeom>
          <a:noFill/>
          <a:ln w="38100">
            <a:solidFill>
              <a:srgbClr val="33CC33"/>
            </a:solidFill>
            <a:round/>
            <a:headEnd/>
            <a:tailEnd type="arrow" w="med" len="med"/>
          </a:ln>
          <a:effectLst/>
        </p:spPr>
      </p:cxnSp>
      <p:cxnSp>
        <p:nvCxnSpPr>
          <p:cNvPr id="115721" name="AutoShape 9"/>
          <p:cNvCxnSpPr>
            <a:cxnSpLocks noChangeShapeType="1"/>
            <a:stCxn id="115715" idx="1"/>
            <a:endCxn id="115718" idx="1"/>
          </p:cNvCxnSpPr>
          <p:nvPr/>
        </p:nvCxnSpPr>
        <p:spPr bwMode="auto">
          <a:xfrm rot="16200000">
            <a:off x="5334000" y="785813"/>
            <a:ext cx="1752600" cy="3048000"/>
          </a:xfrm>
          <a:prstGeom prst="curvedConnector3">
            <a:avLst>
              <a:gd name="adj1" fmla="val 134597"/>
            </a:avLst>
          </a:prstGeom>
          <a:noFill/>
          <a:ln w="38100">
            <a:solidFill>
              <a:schemeClr val="tx1"/>
            </a:solidFill>
            <a:round/>
            <a:headEnd/>
            <a:tailEnd type="triangle" w="med" len="med"/>
          </a:ln>
          <a:effectLst/>
        </p:spPr>
      </p:cxnSp>
      <p:cxnSp>
        <p:nvCxnSpPr>
          <p:cNvPr id="115722" name="AutoShape 10"/>
          <p:cNvCxnSpPr>
            <a:cxnSpLocks noChangeShapeType="1"/>
            <a:stCxn id="115715" idx="1"/>
            <a:endCxn id="115717" idx="1"/>
          </p:cNvCxnSpPr>
          <p:nvPr/>
        </p:nvCxnSpPr>
        <p:spPr bwMode="auto">
          <a:xfrm rot="5400000" flipV="1">
            <a:off x="5562600" y="2309813"/>
            <a:ext cx="1371600" cy="3124200"/>
          </a:xfrm>
          <a:prstGeom prst="curvedConnector3">
            <a:avLst>
              <a:gd name="adj1" fmla="val -28014"/>
            </a:avLst>
          </a:prstGeom>
          <a:noFill/>
          <a:ln w="38100">
            <a:solidFill>
              <a:schemeClr val="tx1"/>
            </a:solidFill>
            <a:round/>
            <a:headEnd/>
            <a:tailEnd type="triangle" w="med" len="med"/>
          </a:ln>
          <a:effectLst/>
        </p:spPr>
      </p:cxnSp>
      <p:cxnSp>
        <p:nvCxnSpPr>
          <p:cNvPr id="115723" name="AutoShape 11"/>
          <p:cNvCxnSpPr>
            <a:cxnSpLocks noChangeShapeType="1"/>
            <a:stCxn id="115718" idx="3"/>
            <a:endCxn id="115715" idx="3"/>
          </p:cNvCxnSpPr>
          <p:nvPr/>
        </p:nvCxnSpPr>
        <p:spPr bwMode="auto">
          <a:xfrm rot="5400000">
            <a:off x="5334000" y="1804988"/>
            <a:ext cx="1752600" cy="3048000"/>
          </a:xfrm>
          <a:prstGeom prst="curvedConnector3">
            <a:avLst>
              <a:gd name="adj1" fmla="val 124727"/>
            </a:avLst>
          </a:prstGeom>
          <a:noFill/>
          <a:ln w="38100">
            <a:solidFill>
              <a:srgbClr val="33CC33"/>
            </a:solidFill>
            <a:round/>
            <a:headEnd/>
            <a:tailEnd type="arrow" w="med" len="med"/>
          </a:ln>
          <a:effectLst/>
        </p:spPr>
      </p:cxnSp>
      <p:cxnSp>
        <p:nvCxnSpPr>
          <p:cNvPr id="115724" name="AutoShape 12"/>
          <p:cNvCxnSpPr>
            <a:cxnSpLocks noChangeShapeType="1"/>
            <a:stCxn id="115717" idx="3"/>
            <a:endCxn id="115715" idx="3"/>
          </p:cNvCxnSpPr>
          <p:nvPr/>
        </p:nvCxnSpPr>
        <p:spPr bwMode="auto">
          <a:xfrm rot="16200000" flipV="1">
            <a:off x="5562600" y="3328988"/>
            <a:ext cx="1371600" cy="3124200"/>
          </a:xfrm>
          <a:prstGeom prst="curvedConnector3">
            <a:avLst>
              <a:gd name="adj1" fmla="val -15625"/>
            </a:avLst>
          </a:prstGeom>
          <a:noFill/>
          <a:ln w="38100">
            <a:solidFill>
              <a:srgbClr val="33CC33"/>
            </a:solidFill>
            <a:round/>
            <a:headEnd/>
            <a:tailEnd type="arrow" w="med" len="med"/>
          </a:ln>
          <a:effectLst/>
        </p:spPr>
      </p:cxnSp>
      <p:sp>
        <p:nvSpPr>
          <p:cNvPr id="115725" name="Oval 13"/>
          <p:cNvSpPr>
            <a:spLocks noChangeArrowheads="1"/>
          </p:cNvSpPr>
          <p:nvPr/>
        </p:nvSpPr>
        <p:spPr bwMode="auto">
          <a:xfrm>
            <a:off x="3048000" y="2362200"/>
            <a:ext cx="228600" cy="228600"/>
          </a:xfrm>
          <a:prstGeom prst="ellipse">
            <a:avLst/>
          </a:prstGeom>
          <a:solidFill>
            <a:srgbClr val="3366FF"/>
          </a:solidFill>
          <a:ln w="38100">
            <a:solidFill>
              <a:schemeClr val="tx1"/>
            </a:solidFill>
            <a:round/>
            <a:headEnd/>
            <a:tailEnd/>
          </a:ln>
          <a:effectLst/>
        </p:spPr>
        <p:txBody>
          <a:bodyPr wrap="none" anchor="ctr"/>
          <a:lstStyle/>
          <a:p>
            <a:endParaRPr lang="de-DE">
              <a:latin typeface="Times New Roman" pitchFamily="18" charset="0"/>
            </a:endParaRPr>
          </a:p>
        </p:txBody>
      </p:sp>
      <p:sp>
        <p:nvSpPr>
          <p:cNvPr id="115726" name="AutoShape 14"/>
          <p:cNvSpPr>
            <a:spLocks noChangeArrowheads="1"/>
          </p:cNvSpPr>
          <p:nvPr/>
        </p:nvSpPr>
        <p:spPr bwMode="auto">
          <a:xfrm>
            <a:off x="0" y="1143000"/>
            <a:ext cx="3657600" cy="914400"/>
          </a:xfrm>
          <a:prstGeom prst="cloudCallout">
            <a:avLst>
              <a:gd name="adj1" fmla="val 37588"/>
              <a:gd name="adj2" fmla="val 98440"/>
            </a:avLst>
          </a:prstGeom>
          <a:solidFill>
            <a:srgbClr val="FFFFFF"/>
          </a:solidFill>
          <a:ln w="38100">
            <a:solidFill>
              <a:srgbClr val="3366FF"/>
            </a:solidFill>
            <a:round/>
            <a:headEnd/>
            <a:tailEnd/>
          </a:ln>
          <a:effectLst/>
        </p:spPr>
        <p:txBody>
          <a:bodyPr wrap="none" anchor="ctr"/>
          <a:lstStyle/>
          <a:p>
            <a:pPr>
              <a:lnSpc>
                <a:spcPct val="90000"/>
              </a:lnSpc>
            </a:pPr>
            <a:r>
              <a:rPr lang="de-DE" sz="2000">
                <a:latin typeface="Times New Roman" pitchFamily="18" charset="0"/>
              </a:rPr>
              <a:t>Ändere Tupel 4711</a:t>
            </a:r>
          </a:p>
          <a:p>
            <a:pPr>
              <a:lnSpc>
                <a:spcPct val="90000"/>
              </a:lnSpc>
            </a:pPr>
            <a:r>
              <a:rPr lang="de-DE">
                <a:latin typeface="Times New Roman" pitchFamily="18" charset="0"/>
              </a:rPr>
              <a:t>für T31 + commit</a:t>
            </a:r>
          </a:p>
        </p:txBody>
      </p:sp>
      <p:sp>
        <p:nvSpPr>
          <p:cNvPr id="115727" name="Oval 15"/>
          <p:cNvSpPr>
            <a:spLocks noChangeArrowheads="1"/>
          </p:cNvSpPr>
          <p:nvPr/>
        </p:nvSpPr>
        <p:spPr bwMode="auto">
          <a:xfrm>
            <a:off x="0" y="4419600"/>
            <a:ext cx="914400" cy="914400"/>
          </a:xfrm>
          <a:prstGeom prst="ellipse">
            <a:avLst/>
          </a:prstGeom>
          <a:solidFill>
            <a:srgbClr val="FFFFFF"/>
          </a:solidFill>
          <a:ln w="38100">
            <a:solidFill>
              <a:srgbClr val="3366FF"/>
            </a:solidFill>
            <a:round/>
            <a:headEnd/>
            <a:tailEnd/>
          </a:ln>
          <a:effectLst/>
        </p:spPr>
        <p:txBody>
          <a:bodyPr wrap="none" anchor="ctr"/>
          <a:lstStyle/>
          <a:p>
            <a:r>
              <a:rPr lang="de-DE">
                <a:latin typeface="Times New Roman" pitchFamily="18" charset="0"/>
              </a:rPr>
              <a:t>T31</a:t>
            </a:r>
          </a:p>
        </p:txBody>
      </p:sp>
      <p:sp>
        <p:nvSpPr>
          <p:cNvPr id="115728" name="Line 16"/>
          <p:cNvSpPr>
            <a:spLocks noChangeShapeType="1"/>
          </p:cNvSpPr>
          <p:nvPr/>
        </p:nvSpPr>
        <p:spPr bwMode="auto">
          <a:xfrm flipV="1">
            <a:off x="457200" y="3962400"/>
            <a:ext cx="304800" cy="457200"/>
          </a:xfrm>
          <a:prstGeom prst="line">
            <a:avLst/>
          </a:prstGeom>
          <a:noFill/>
          <a:ln w="38100">
            <a:solidFill>
              <a:srgbClr val="3366FF"/>
            </a:solidFill>
            <a:round/>
            <a:headEnd/>
            <a:tailEnd type="triangle" w="med" len="med"/>
          </a:ln>
          <a:effectLst/>
        </p:spPr>
        <p:txBody>
          <a:bodyPr wrap="none" anchor="ctr"/>
          <a:lstStyle/>
          <a:p>
            <a:endParaRPr lang="de-DE"/>
          </a:p>
        </p:txBody>
      </p:sp>
      <p:sp>
        <p:nvSpPr>
          <p:cNvPr id="115730" name="Oval 18"/>
          <p:cNvSpPr>
            <a:spLocks noChangeArrowheads="1"/>
          </p:cNvSpPr>
          <p:nvPr/>
        </p:nvSpPr>
        <p:spPr bwMode="auto">
          <a:xfrm>
            <a:off x="5791200" y="2743200"/>
            <a:ext cx="228600" cy="228600"/>
          </a:xfrm>
          <a:prstGeom prst="ellipse">
            <a:avLst/>
          </a:prstGeom>
          <a:solidFill>
            <a:srgbClr val="3366FF"/>
          </a:solidFill>
          <a:ln w="38100">
            <a:solidFill>
              <a:schemeClr val="tx1"/>
            </a:solidFill>
            <a:round/>
            <a:headEnd/>
            <a:tailEnd/>
          </a:ln>
          <a:effectLst/>
        </p:spPr>
        <p:txBody>
          <a:bodyPr wrap="none" anchor="ctr"/>
          <a:lstStyle/>
          <a:p>
            <a:endParaRPr lang="de-DE">
              <a:latin typeface="Times New Roman" pitchFamily="18" charset="0"/>
            </a:endParaRPr>
          </a:p>
        </p:txBody>
      </p:sp>
      <p:sp>
        <p:nvSpPr>
          <p:cNvPr id="115731" name="Oval 19"/>
          <p:cNvSpPr>
            <a:spLocks noChangeArrowheads="1"/>
          </p:cNvSpPr>
          <p:nvPr/>
        </p:nvSpPr>
        <p:spPr bwMode="auto">
          <a:xfrm>
            <a:off x="5105400" y="1371600"/>
            <a:ext cx="228600" cy="228600"/>
          </a:xfrm>
          <a:prstGeom prst="ellipse">
            <a:avLst/>
          </a:prstGeom>
          <a:solidFill>
            <a:srgbClr val="3366FF"/>
          </a:solidFill>
          <a:ln w="38100">
            <a:solidFill>
              <a:schemeClr val="tx1"/>
            </a:solidFill>
            <a:round/>
            <a:headEnd/>
            <a:tailEnd/>
          </a:ln>
          <a:effectLst/>
        </p:spPr>
        <p:txBody>
          <a:bodyPr wrap="none" anchor="ctr"/>
          <a:lstStyle/>
          <a:p>
            <a:endParaRPr lang="de-DE">
              <a:latin typeface="Times New Roman" pitchFamily="18" charset="0"/>
            </a:endParaRPr>
          </a:p>
        </p:txBody>
      </p:sp>
      <p:sp>
        <p:nvSpPr>
          <p:cNvPr id="115732" name="AutoShape 20"/>
          <p:cNvSpPr>
            <a:spLocks noChangeArrowheads="1"/>
          </p:cNvSpPr>
          <p:nvPr/>
        </p:nvSpPr>
        <p:spPr bwMode="auto">
          <a:xfrm>
            <a:off x="2667000" y="5486400"/>
            <a:ext cx="2667000" cy="762000"/>
          </a:xfrm>
          <a:prstGeom prst="wedgeEllipseCallout">
            <a:avLst>
              <a:gd name="adj1" fmla="val 2736"/>
              <a:gd name="adj2" fmla="val -250208"/>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Sperre freigegeben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9CA48459-054B-4780-BFC2-1488D868A467}" type="slidenum">
              <a:rPr lang="en-US"/>
              <a:pPr/>
              <a:t>29</a:t>
            </a:fld>
            <a:endParaRPr lang="en-US"/>
          </a:p>
        </p:txBody>
      </p:sp>
      <p:sp>
        <p:nvSpPr>
          <p:cNvPr id="116738" name="Rectangle 2"/>
          <p:cNvSpPr>
            <a:spLocks noGrp="1" noChangeArrowheads="1"/>
          </p:cNvSpPr>
          <p:nvPr>
            <p:ph type="title"/>
          </p:nvPr>
        </p:nvSpPr>
        <p:spPr/>
        <p:txBody>
          <a:bodyPr/>
          <a:lstStyle/>
          <a:p>
            <a:r>
              <a:rPr lang="de-DE"/>
              <a:t>Primärkopien-Verfahren: Diskussion</a:t>
            </a:r>
          </a:p>
        </p:txBody>
      </p:sp>
      <p:sp>
        <p:nvSpPr>
          <p:cNvPr id="116739" name="Rectangle 3"/>
          <p:cNvSpPr>
            <a:spLocks noGrp="1" noChangeArrowheads="1"/>
          </p:cNvSpPr>
          <p:nvPr>
            <p:ph type="body" idx="1"/>
          </p:nvPr>
        </p:nvSpPr>
        <p:spPr>
          <a:xfrm>
            <a:off x="152400" y="1066800"/>
            <a:ext cx="8991600" cy="4914900"/>
          </a:xfrm>
        </p:spPr>
        <p:txBody>
          <a:bodyPr/>
          <a:lstStyle/>
          <a:p>
            <a:r>
              <a:rPr lang="de-DE"/>
              <a:t>Primärkopie-Server kann leicht zum Flaschenhals im System werden</a:t>
            </a:r>
          </a:p>
          <a:p>
            <a:r>
              <a:rPr lang="de-DE"/>
              <a:t>In der Praxis wird das Primärkopien-Verfahren durchaus angewendet</a:t>
            </a:r>
          </a:p>
          <a:p>
            <a:r>
              <a:rPr lang="de-DE"/>
              <a:t>In der Regel wird man nur X-Sperren bei der Primärkopie anfordern</a:t>
            </a:r>
          </a:p>
          <a:p>
            <a:pPr lvl="1"/>
            <a:r>
              <a:rPr lang="de-DE"/>
              <a:t>also werden möglicherweise veraltete/inkonsistente Daten gelesen</a:t>
            </a:r>
          </a:p>
          <a:p>
            <a:pPr lvl="1"/>
            <a:r>
              <a:rPr lang="de-DE"/>
              <a:t>Alternative: Anfordern einer S-Sperre bei der Primärkopie </a:t>
            </a:r>
            <a:r>
              <a:rPr lang="de-DE">
                <a:sym typeface="Symbol" pitchFamily="18" charset="2"/>
              </a:rPr>
              <a:t> sehr aufwendig und macht Vorteil des lokalen Lesens zunichte</a:t>
            </a:r>
            <a:endParaRPr lang="de-DE"/>
          </a:p>
          <a:p>
            <a:r>
              <a:rPr lang="de-DE"/>
              <a:t> Was passiert bei Ausfall des Primärkopie-Servers</a:t>
            </a:r>
          </a:p>
          <a:p>
            <a:pPr lvl="1"/>
            <a:r>
              <a:rPr lang="de-DE"/>
              <a:t>Auswahl eines alternativen Primärkopie-Servers</a:t>
            </a:r>
          </a:p>
          <a:p>
            <a:pPr lvl="2"/>
            <a:r>
              <a:rPr lang="de-DE"/>
              <a:t>z.B. derjenige mit der größten Kennung</a:t>
            </a:r>
          </a:p>
          <a:p>
            <a:pPr lvl="2"/>
            <a:r>
              <a:rPr lang="de-DE"/>
              <a:t>Gefahr: mehrere Primärkopien in unterschiedlichen Netzpartitionen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liennummernplatzhalter 5"/>
          <p:cNvSpPr>
            <a:spLocks noGrp="1"/>
          </p:cNvSpPr>
          <p:nvPr>
            <p:ph type="sldNum" sz="quarter" idx="12"/>
          </p:nvPr>
        </p:nvSpPr>
        <p:spPr/>
        <p:txBody>
          <a:bodyPr/>
          <a:lstStyle/>
          <a:p>
            <a:fld id="{B9370856-030A-47A0-A0E1-981AAC1ACD2D}" type="slidenum">
              <a:rPr lang="en-US"/>
              <a:pPr/>
              <a:t>3</a:t>
            </a:fld>
            <a:endParaRPr lang="en-US"/>
          </a:p>
        </p:txBody>
      </p:sp>
      <p:sp>
        <p:nvSpPr>
          <p:cNvPr id="130050" name="Rectangle 2"/>
          <p:cNvSpPr>
            <a:spLocks noGrp="1" noChangeArrowheads="1"/>
          </p:cNvSpPr>
          <p:nvPr>
            <p:ph type="title"/>
          </p:nvPr>
        </p:nvSpPr>
        <p:spPr>
          <a:noFill/>
          <a:ln/>
        </p:spPr>
        <p:txBody>
          <a:bodyPr lIns="90488" tIns="44450" rIns="90488" bIns="44450" anchor="ctr"/>
          <a:lstStyle/>
          <a:p>
            <a:r>
              <a:rPr lang="de-DE"/>
              <a:t>Warum Daten(banken) replizieren?</a:t>
            </a:r>
          </a:p>
        </p:txBody>
      </p:sp>
      <p:graphicFrame>
        <p:nvGraphicFramePr>
          <p:cNvPr id="130051" name="Object 3">
            <a:hlinkClick r:id="" action="ppaction://ole?verb=0"/>
          </p:cNvPr>
          <p:cNvGraphicFramePr>
            <a:graphicFrameLocks/>
          </p:cNvGraphicFramePr>
          <p:nvPr/>
        </p:nvGraphicFramePr>
        <p:xfrm>
          <a:off x="1524000" y="1968500"/>
          <a:ext cx="6078538" cy="4048125"/>
        </p:xfrm>
        <a:graphic>
          <a:graphicData uri="http://schemas.openxmlformats.org/presentationml/2006/ole">
            <p:oleObj spid="_x0000_s130051" name="Equation" r:id="rId4" imgW="6094080" imgH="4063680" progId="Equation.2">
              <p:embed/>
            </p:oleObj>
          </a:graphicData>
        </a:graphic>
      </p:graphicFrame>
      <p:grpSp>
        <p:nvGrpSpPr>
          <p:cNvPr id="130052" name="Group 4"/>
          <p:cNvGrpSpPr>
            <a:grpSpLocks/>
          </p:cNvGrpSpPr>
          <p:nvPr/>
        </p:nvGrpSpPr>
        <p:grpSpPr bwMode="auto">
          <a:xfrm>
            <a:off x="7310438" y="2289175"/>
            <a:ext cx="614362" cy="377825"/>
            <a:chOff x="4605" y="1442"/>
            <a:chExt cx="387" cy="238"/>
          </a:xfrm>
        </p:grpSpPr>
        <p:grpSp>
          <p:nvGrpSpPr>
            <p:cNvPr id="130053" name="Group 5"/>
            <p:cNvGrpSpPr>
              <a:grpSpLocks/>
            </p:cNvGrpSpPr>
            <p:nvPr/>
          </p:nvGrpSpPr>
          <p:grpSpPr bwMode="auto">
            <a:xfrm>
              <a:off x="4605" y="1463"/>
              <a:ext cx="387" cy="217"/>
              <a:chOff x="4605" y="1463"/>
              <a:chExt cx="387" cy="217"/>
            </a:xfrm>
          </p:grpSpPr>
          <p:sp>
            <p:nvSpPr>
              <p:cNvPr id="130054" name="Oval 6"/>
              <p:cNvSpPr>
                <a:spLocks noChangeArrowheads="1"/>
              </p:cNvSpPr>
              <p:nvPr/>
            </p:nvSpPr>
            <p:spPr bwMode="auto">
              <a:xfrm>
                <a:off x="4605" y="1624"/>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55" name="Rectangle 7"/>
              <p:cNvSpPr>
                <a:spLocks noChangeArrowheads="1"/>
              </p:cNvSpPr>
              <p:nvPr/>
            </p:nvSpPr>
            <p:spPr bwMode="auto">
              <a:xfrm>
                <a:off x="4605" y="1463"/>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56" name="Oval 8"/>
            <p:cNvSpPr>
              <a:spLocks noChangeArrowheads="1"/>
            </p:cNvSpPr>
            <p:nvPr/>
          </p:nvSpPr>
          <p:spPr bwMode="auto">
            <a:xfrm>
              <a:off x="4613" y="1442"/>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30057" name="Rectangle 9"/>
          <p:cNvSpPr>
            <a:spLocks noGrp="1" noChangeArrowheads="1"/>
          </p:cNvSpPr>
          <p:nvPr>
            <p:ph type="body" idx="1"/>
          </p:nvPr>
        </p:nvSpPr>
        <p:spPr>
          <a:xfrm>
            <a:off x="190500" y="1219200"/>
            <a:ext cx="8915400" cy="5562600"/>
          </a:xfrm>
          <a:noFill/>
          <a:ln/>
        </p:spPr>
        <p:txBody>
          <a:bodyPr lIns="90488" tIns="44450" rIns="90488" bIns="44450"/>
          <a:lstStyle/>
          <a:p>
            <a:pPr>
              <a:lnSpc>
                <a:spcPct val="120000"/>
              </a:lnSpc>
            </a:pPr>
            <a:r>
              <a:rPr lang="de-DE"/>
              <a:t> Gebe Benutzern lokale Kopien wegen</a:t>
            </a:r>
          </a:p>
          <a:p>
            <a:pPr lvl="1">
              <a:lnSpc>
                <a:spcPct val="120000"/>
              </a:lnSpc>
            </a:pPr>
            <a:r>
              <a:rPr lang="de-DE"/>
              <a:t>Performance</a:t>
            </a:r>
          </a:p>
          <a:p>
            <a:pPr lvl="1">
              <a:lnSpc>
                <a:spcPct val="120000"/>
              </a:lnSpc>
            </a:pPr>
            <a:r>
              <a:rPr lang="de-DE"/>
              <a:t>Verfügbarkeit</a:t>
            </a:r>
          </a:p>
          <a:p>
            <a:pPr lvl="1">
              <a:lnSpc>
                <a:spcPct val="120000"/>
              </a:lnSpc>
            </a:pPr>
            <a:r>
              <a:rPr lang="de-DE"/>
              <a:t>Mobilität (disconnected users)</a:t>
            </a:r>
          </a:p>
          <a:p>
            <a:pPr>
              <a:lnSpc>
                <a:spcPct val="120000"/>
              </a:lnSpc>
            </a:pPr>
            <a:r>
              <a:rPr lang="de-DE"/>
              <a:t>ABER ... Was passiert wenn sie Updates durchführen?</a:t>
            </a:r>
          </a:p>
          <a:p>
            <a:pPr>
              <a:lnSpc>
                <a:spcPct val="120000"/>
              </a:lnSpc>
            </a:pPr>
            <a:r>
              <a:rPr lang="de-DE"/>
              <a:t>Updates müssen zu anderen Kopien propagiert werden</a:t>
            </a:r>
          </a:p>
        </p:txBody>
      </p:sp>
      <p:grpSp>
        <p:nvGrpSpPr>
          <p:cNvPr id="130058" name="Group 10"/>
          <p:cNvGrpSpPr>
            <a:grpSpLocks/>
          </p:cNvGrpSpPr>
          <p:nvPr/>
        </p:nvGrpSpPr>
        <p:grpSpPr bwMode="auto">
          <a:xfrm>
            <a:off x="4452938" y="917575"/>
            <a:ext cx="614362" cy="377825"/>
            <a:chOff x="2805" y="578"/>
            <a:chExt cx="387" cy="238"/>
          </a:xfrm>
        </p:grpSpPr>
        <p:grpSp>
          <p:nvGrpSpPr>
            <p:cNvPr id="130059" name="Group 11"/>
            <p:cNvGrpSpPr>
              <a:grpSpLocks/>
            </p:cNvGrpSpPr>
            <p:nvPr/>
          </p:nvGrpSpPr>
          <p:grpSpPr bwMode="auto">
            <a:xfrm>
              <a:off x="2805" y="599"/>
              <a:ext cx="387" cy="217"/>
              <a:chOff x="2805" y="599"/>
              <a:chExt cx="387" cy="217"/>
            </a:xfrm>
          </p:grpSpPr>
          <p:sp>
            <p:nvSpPr>
              <p:cNvPr id="130060" name="Oval 12"/>
              <p:cNvSpPr>
                <a:spLocks noChangeArrowheads="1"/>
              </p:cNvSpPr>
              <p:nvPr/>
            </p:nvSpPr>
            <p:spPr bwMode="auto">
              <a:xfrm>
                <a:off x="2805" y="760"/>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61" name="Rectangle 13"/>
              <p:cNvSpPr>
                <a:spLocks noChangeArrowheads="1"/>
              </p:cNvSpPr>
              <p:nvPr/>
            </p:nvSpPr>
            <p:spPr bwMode="auto">
              <a:xfrm>
                <a:off x="2805" y="599"/>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62" name="Oval 14"/>
            <p:cNvSpPr>
              <a:spLocks noChangeArrowheads="1"/>
            </p:cNvSpPr>
            <p:nvPr/>
          </p:nvSpPr>
          <p:spPr bwMode="auto">
            <a:xfrm>
              <a:off x="2813" y="578"/>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63" name="Group 15"/>
          <p:cNvGrpSpPr>
            <a:grpSpLocks/>
          </p:cNvGrpSpPr>
          <p:nvPr/>
        </p:nvGrpSpPr>
        <p:grpSpPr bwMode="auto">
          <a:xfrm>
            <a:off x="4605338" y="4956175"/>
            <a:ext cx="614362" cy="377825"/>
            <a:chOff x="2901" y="3122"/>
            <a:chExt cx="387" cy="238"/>
          </a:xfrm>
        </p:grpSpPr>
        <p:grpSp>
          <p:nvGrpSpPr>
            <p:cNvPr id="130064" name="Group 16"/>
            <p:cNvGrpSpPr>
              <a:grpSpLocks/>
            </p:cNvGrpSpPr>
            <p:nvPr/>
          </p:nvGrpSpPr>
          <p:grpSpPr bwMode="auto">
            <a:xfrm>
              <a:off x="2901" y="3143"/>
              <a:ext cx="387" cy="217"/>
              <a:chOff x="2901" y="3143"/>
              <a:chExt cx="387" cy="217"/>
            </a:xfrm>
          </p:grpSpPr>
          <p:sp>
            <p:nvSpPr>
              <p:cNvPr id="130065" name="Oval 17"/>
              <p:cNvSpPr>
                <a:spLocks noChangeArrowheads="1"/>
              </p:cNvSpPr>
              <p:nvPr/>
            </p:nvSpPr>
            <p:spPr bwMode="auto">
              <a:xfrm>
                <a:off x="2901" y="3304"/>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66" name="Rectangle 18"/>
              <p:cNvSpPr>
                <a:spLocks noChangeArrowheads="1"/>
              </p:cNvSpPr>
              <p:nvPr/>
            </p:nvSpPr>
            <p:spPr bwMode="auto">
              <a:xfrm>
                <a:off x="2901" y="3143"/>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67" name="Oval 19"/>
            <p:cNvSpPr>
              <a:spLocks noChangeArrowheads="1"/>
            </p:cNvSpPr>
            <p:nvPr/>
          </p:nvSpPr>
          <p:spPr bwMode="auto">
            <a:xfrm>
              <a:off x="2909" y="3122"/>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68" name="Group 20"/>
          <p:cNvGrpSpPr>
            <a:grpSpLocks/>
          </p:cNvGrpSpPr>
          <p:nvPr/>
        </p:nvGrpSpPr>
        <p:grpSpPr bwMode="auto">
          <a:xfrm>
            <a:off x="2319338" y="5794375"/>
            <a:ext cx="614362" cy="377825"/>
            <a:chOff x="1461" y="3650"/>
            <a:chExt cx="387" cy="238"/>
          </a:xfrm>
        </p:grpSpPr>
        <p:grpSp>
          <p:nvGrpSpPr>
            <p:cNvPr id="130069" name="Group 21"/>
            <p:cNvGrpSpPr>
              <a:grpSpLocks/>
            </p:cNvGrpSpPr>
            <p:nvPr/>
          </p:nvGrpSpPr>
          <p:grpSpPr bwMode="auto">
            <a:xfrm>
              <a:off x="1461" y="3671"/>
              <a:ext cx="387" cy="217"/>
              <a:chOff x="1461" y="3671"/>
              <a:chExt cx="387" cy="217"/>
            </a:xfrm>
          </p:grpSpPr>
          <p:sp>
            <p:nvSpPr>
              <p:cNvPr id="130070" name="Oval 22"/>
              <p:cNvSpPr>
                <a:spLocks noChangeArrowheads="1"/>
              </p:cNvSpPr>
              <p:nvPr/>
            </p:nvSpPr>
            <p:spPr bwMode="auto">
              <a:xfrm>
                <a:off x="1461" y="3832"/>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71" name="Rectangle 23"/>
              <p:cNvSpPr>
                <a:spLocks noChangeArrowheads="1"/>
              </p:cNvSpPr>
              <p:nvPr/>
            </p:nvSpPr>
            <p:spPr bwMode="auto">
              <a:xfrm>
                <a:off x="1461" y="3671"/>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72" name="Oval 24"/>
            <p:cNvSpPr>
              <a:spLocks noChangeArrowheads="1"/>
            </p:cNvSpPr>
            <p:nvPr/>
          </p:nvSpPr>
          <p:spPr bwMode="auto">
            <a:xfrm>
              <a:off x="1469" y="3650"/>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73" name="Group 25"/>
          <p:cNvGrpSpPr>
            <a:grpSpLocks/>
          </p:cNvGrpSpPr>
          <p:nvPr/>
        </p:nvGrpSpPr>
        <p:grpSpPr bwMode="auto">
          <a:xfrm>
            <a:off x="338138" y="2289175"/>
            <a:ext cx="614362" cy="377825"/>
            <a:chOff x="213" y="1442"/>
            <a:chExt cx="387" cy="238"/>
          </a:xfrm>
        </p:grpSpPr>
        <p:grpSp>
          <p:nvGrpSpPr>
            <p:cNvPr id="130074" name="Group 26"/>
            <p:cNvGrpSpPr>
              <a:grpSpLocks/>
            </p:cNvGrpSpPr>
            <p:nvPr/>
          </p:nvGrpSpPr>
          <p:grpSpPr bwMode="auto">
            <a:xfrm>
              <a:off x="213" y="1463"/>
              <a:ext cx="387" cy="217"/>
              <a:chOff x="213" y="1463"/>
              <a:chExt cx="387" cy="217"/>
            </a:xfrm>
          </p:grpSpPr>
          <p:sp>
            <p:nvSpPr>
              <p:cNvPr id="130075" name="Oval 27"/>
              <p:cNvSpPr>
                <a:spLocks noChangeArrowheads="1"/>
              </p:cNvSpPr>
              <p:nvPr/>
            </p:nvSpPr>
            <p:spPr bwMode="auto">
              <a:xfrm>
                <a:off x="213" y="1624"/>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76" name="Rectangle 28"/>
              <p:cNvSpPr>
                <a:spLocks noChangeArrowheads="1"/>
              </p:cNvSpPr>
              <p:nvPr/>
            </p:nvSpPr>
            <p:spPr bwMode="auto">
              <a:xfrm>
                <a:off x="213" y="1463"/>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77" name="Oval 29"/>
            <p:cNvSpPr>
              <a:spLocks noChangeArrowheads="1"/>
            </p:cNvSpPr>
            <p:nvPr/>
          </p:nvSpPr>
          <p:spPr bwMode="auto">
            <a:xfrm>
              <a:off x="221" y="1442"/>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78" name="Group 30"/>
          <p:cNvGrpSpPr>
            <a:grpSpLocks/>
          </p:cNvGrpSpPr>
          <p:nvPr/>
        </p:nvGrpSpPr>
        <p:grpSpPr bwMode="auto">
          <a:xfrm>
            <a:off x="5748338" y="1755775"/>
            <a:ext cx="614362" cy="377825"/>
            <a:chOff x="3621" y="1106"/>
            <a:chExt cx="387" cy="238"/>
          </a:xfrm>
        </p:grpSpPr>
        <p:grpSp>
          <p:nvGrpSpPr>
            <p:cNvPr id="130079" name="Group 31"/>
            <p:cNvGrpSpPr>
              <a:grpSpLocks/>
            </p:cNvGrpSpPr>
            <p:nvPr/>
          </p:nvGrpSpPr>
          <p:grpSpPr bwMode="auto">
            <a:xfrm>
              <a:off x="3621" y="1127"/>
              <a:ext cx="387" cy="217"/>
              <a:chOff x="3621" y="1127"/>
              <a:chExt cx="387" cy="217"/>
            </a:xfrm>
          </p:grpSpPr>
          <p:sp>
            <p:nvSpPr>
              <p:cNvPr id="130080" name="Oval 32"/>
              <p:cNvSpPr>
                <a:spLocks noChangeArrowheads="1"/>
              </p:cNvSpPr>
              <p:nvPr/>
            </p:nvSpPr>
            <p:spPr bwMode="auto">
              <a:xfrm>
                <a:off x="3621" y="1288"/>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81" name="Rectangle 33"/>
              <p:cNvSpPr>
                <a:spLocks noChangeArrowheads="1"/>
              </p:cNvSpPr>
              <p:nvPr/>
            </p:nvSpPr>
            <p:spPr bwMode="auto">
              <a:xfrm>
                <a:off x="3621" y="1127"/>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82" name="Oval 34"/>
            <p:cNvSpPr>
              <a:spLocks noChangeArrowheads="1"/>
            </p:cNvSpPr>
            <p:nvPr/>
          </p:nvSpPr>
          <p:spPr bwMode="auto">
            <a:xfrm>
              <a:off x="3629" y="1106"/>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83" name="Group 35"/>
          <p:cNvGrpSpPr>
            <a:grpSpLocks/>
          </p:cNvGrpSpPr>
          <p:nvPr/>
        </p:nvGrpSpPr>
        <p:grpSpPr bwMode="auto">
          <a:xfrm>
            <a:off x="3843338" y="2289175"/>
            <a:ext cx="614362" cy="377825"/>
            <a:chOff x="2421" y="1442"/>
            <a:chExt cx="387" cy="238"/>
          </a:xfrm>
        </p:grpSpPr>
        <p:grpSp>
          <p:nvGrpSpPr>
            <p:cNvPr id="130084" name="Group 36"/>
            <p:cNvGrpSpPr>
              <a:grpSpLocks/>
            </p:cNvGrpSpPr>
            <p:nvPr/>
          </p:nvGrpSpPr>
          <p:grpSpPr bwMode="auto">
            <a:xfrm>
              <a:off x="2421" y="1463"/>
              <a:ext cx="387" cy="217"/>
              <a:chOff x="2421" y="1463"/>
              <a:chExt cx="387" cy="217"/>
            </a:xfrm>
          </p:grpSpPr>
          <p:sp>
            <p:nvSpPr>
              <p:cNvPr id="130085" name="Oval 37"/>
              <p:cNvSpPr>
                <a:spLocks noChangeArrowheads="1"/>
              </p:cNvSpPr>
              <p:nvPr/>
            </p:nvSpPr>
            <p:spPr bwMode="auto">
              <a:xfrm>
                <a:off x="2421" y="1624"/>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86" name="Rectangle 38"/>
              <p:cNvSpPr>
                <a:spLocks noChangeArrowheads="1"/>
              </p:cNvSpPr>
              <p:nvPr/>
            </p:nvSpPr>
            <p:spPr bwMode="auto">
              <a:xfrm>
                <a:off x="2421" y="1463"/>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87" name="Oval 39"/>
            <p:cNvSpPr>
              <a:spLocks noChangeArrowheads="1"/>
            </p:cNvSpPr>
            <p:nvPr/>
          </p:nvSpPr>
          <p:spPr bwMode="auto">
            <a:xfrm>
              <a:off x="2429" y="1442"/>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30088" name="Group 40"/>
          <p:cNvGrpSpPr>
            <a:grpSpLocks/>
          </p:cNvGrpSpPr>
          <p:nvPr/>
        </p:nvGrpSpPr>
        <p:grpSpPr bwMode="auto">
          <a:xfrm>
            <a:off x="7881938" y="5032375"/>
            <a:ext cx="614362" cy="377825"/>
            <a:chOff x="4965" y="3170"/>
            <a:chExt cx="387" cy="238"/>
          </a:xfrm>
        </p:grpSpPr>
        <p:grpSp>
          <p:nvGrpSpPr>
            <p:cNvPr id="130089" name="Group 41"/>
            <p:cNvGrpSpPr>
              <a:grpSpLocks/>
            </p:cNvGrpSpPr>
            <p:nvPr/>
          </p:nvGrpSpPr>
          <p:grpSpPr bwMode="auto">
            <a:xfrm>
              <a:off x="4965" y="3191"/>
              <a:ext cx="387" cy="217"/>
              <a:chOff x="4965" y="3191"/>
              <a:chExt cx="387" cy="217"/>
            </a:xfrm>
          </p:grpSpPr>
          <p:sp>
            <p:nvSpPr>
              <p:cNvPr id="130090" name="Oval 42"/>
              <p:cNvSpPr>
                <a:spLocks noChangeArrowheads="1"/>
              </p:cNvSpPr>
              <p:nvPr/>
            </p:nvSpPr>
            <p:spPr bwMode="auto">
              <a:xfrm>
                <a:off x="4965" y="3352"/>
                <a:ext cx="387" cy="56"/>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30091" name="Rectangle 43"/>
              <p:cNvSpPr>
                <a:spLocks noChangeArrowheads="1"/>
              </p:cNvSpPr>
              <p:nvPr/>
            </p:nvSpPr>
            <p:spPr bwMode="auto">
              <a:xfrm>
                <a:off x="4965" y="3191"/>
                <a:ext cx="383" cy="188"/>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30092" name="Oval 44"/>
            <p:cNvSpPr>
              <a:spLocks noChangeArrowheads="1"/>
            </p:cNvSpPr>
            <p:nvPr/>
          </p:nvSpPr>
          <p:spPr bwMode="auto">
            <a:xfrm>
              <a:off x="4973" y="3170"/>
              <a:ext cx="371" cy="40"/>
            </a:xfrm>
            <a:prstGeom prst="ellipse">
              <a:avLst/>
            </a:prstGeom>
            <a:solidFill>
              <a:schemeClr val="bg1"/>
            </a:solidFill>
            <a:ln w="25400">
              <a:solidFill>
                <a:srgbClr val="AD6900"/>
              </a:solidFill>
              <a:round/>
              <a:headEnd/>
              <a:tailEnd/>
            </a:ln>
            <a:effec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DB6084ED-B0D9-4A6C-AA08-ED6ED9270F33}" type="slidenum">
              <a:rPr lang="en-US"/>
              <a:pPr/>
              <a:t>30</a:t>
            </a:fld>
            <a:endParaRPr lang="en-US"/>
          </a:p>
        </p:txBody>
      </p:sp>
      <p:pic>
        <p:nvPicPr>
          <p:cNvPr id="117762" name="Picture 2"/>
          <p:cNvPicPr>
            <a:picLocks noChangeAspect="1" noChangeArrowheads="1"/>
          </p:cNvPicPr>
          <p:nvPr/>
        </p:nvPicPr>
        <p:blipFill>
          <a:blip r:embed="rId4" cstate="print"/>
          <a:srcRect l="15625" r="14844"/>
          <a:stretch>
            <a:fillRect/>
          </a:stretch>
        </p:blipFill>
        <p:spPr bwMode="auto">
          <a:xfrm>
            <a:off x="0" y="0"/>
            <a:ext cx="9144000" cy="6858000"/>
          </a:xfrm>
          <a:prstGeom prst="rect">
            <a:avLst/>
          </a:prstGeom>
          <a:noFill/>
          <a:ln w="38100">
            <a:noFill/>
            <a:miter lim="800000"/>
            <a:headEnd/>
            <a:tailEnd/>
          </a:ln>
          <a:effectLst/>
        </p:spPr>
      </p:pic>
      <p:graphicFrame>
        <p:nvGraphicFramePr>
          <p:cNvPr id="117764" name="Object 4"/>
          <p:cNvGraphicFramePr>
            <a:graphicFrameLocks noChangeAspect="1"/>
          </p:cNvGraphicFramePr>
          <p:nvPr/>
        </p:nvGraphicFramePr>
        <p:xfrm>
          <a:off x="4191000" y="990600"/>
          <a:ext cx="874713" cy="1195388"/>
        </p:xfrm>
        <a:graphic>
          <a:graphicData uri="http://schemas.openxmlformats.org/presentationml/2006/ole">
            <p:oleObj spid="_x0000_s117764" name="Clip" r:id="rId5" imgW="2528640" imgH="3455640" progId="MS_ClipArt_Gallery.2">
              <p:embed/>
            </p:oleObj>
          </a:graphicData>
        </a:graphic>
      </p:graphicFrame>
      <p:sp>
        <p:nvSpPr>
          <p:cNvPr id="117766" name="Line 6"/>
          <p:cNvSpPr>
            <a:spLocks noChangeShapeType="1"/>
          </p:cNvSpPr>
          <p:nvPr/>
        </p:nvSpPr>
        <p:spPr bwMode="auto">
          <a:xfrm>
            <a:off x="2971800" y="4648200"/>
            <a:ext cx="76200" cy="304800"/>
          </a:xfrm>
          <a:prstGeom prst="line">
            <a:avLst/>
          </a:prstGeom>
          <a:noFill/>
          <a:ln w="76200">
            <a:solidFill>
              <a:schemeClr val="accent1"/>
            </a:solidFill>
            <a:round/>
            <a:headEnd/>
            <a:tailEnd/>
          </a:ln>
          <a:effectLst/>
        </p:spPr>
        <p:txBody>
          <a:bodyPr wrap="none" anchor="ctr"/>
          <a:lstStyle/>
          <a:p>
            <a:endParaRPr lang="de-DE"/>
          </a:p>
        </p:txBody>
      </p:sp>
      <p:sp>
        <p:nvSpPr>
          <p:cNvPr id="117767" name="Line 7"/>
          <p:cNvSpPr>
            <a:spLocks noChangeShapeType="1"/>
          </p:cNvSpPr>
          <p:nvPr/>
        </p:nvSpPr>
        <p:spPr bwMode="auto">
          <a:xfrm>
            <a:off x="5410200" y="4648200"/>
            <a:ext cx="76200" cy="304800"/>
          </a:xfrm>
          <a:prstGeom prst="line">
            <a:avLst/>
          </a:prstGeom>
          <a:noFill/>
          <a:ln w="76200">
            <a:solidFill>
              <a:srgbClr val="33CC33"/>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500" fill="hold"/>
                                        <p:tgtEl>
                                          <p:spTgt spid="117764"/>
                                        </p:tgtEl>
                                        <p:attrNameLst>
                                          <p:attrName>ppt_x</p:attrName>
                                        </p:attrNameLst>
                                      </p:cBhvr>
                                      <p:tavLst>
                                        <p:tav tm="0">
                                          <p:val>
                                            <p:strVal val="0-#ppt_w/2"/>
                                          </p:val>
                                        </p:tav>
                                        <p:tav tm="100000">
                                          <p:val>
                                            <p:strVal val="#ppt_x"/>
                                          </p:val>
                                        </p:tav>
                                      </p:tavLst>
                                    </p:anim>
                                    <p:anim calcmode="lin" valueType="num">
                                      <p:cBhvr additive="base">
                                        <p:cTn id="8" dur="5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6"/>
                                        </p:tgtEl>
                                        <p:attrNameLst>
                                          <p:attrName>style.visibility</p:attrName>
                                        </p:attrNameLst>
                                      </p:cBhvr>
                                      <p:to>
                                        <p:strVal val="visible"/>
                                      </p:to>
                                    </p:set>
                                    <p:anim calcmode="lin" valueType="num">
                                      <p:cBhvr additive="base">
                                        <p:cTn id="13" dur="500" fill="hold"/>
                                        <p:tgtEl>
                                          <p:spTgt spid="117766"/>
                                        </p:tgtEl>
                                        <p:attrNameLst>
                                          <p:attrName>ppt_x</p:attrName>
                                        </p:attrNameLst>
                                      </p:cBhvr>
                                      <p:tavLst>
                                        <p:tav tm="0">
                                          <p:val>
                                            <p:strVal val="0-#ppt_w/2"/>
                                          </p:val>
                                        </p:tav>
                                        <p:tav tm="100000">
                                          <p:val>
                                            <p:strVal val="#ppt_x"/>
                                          </p:val>
                                        </p:tav>
                                      </p:tavLst>
                                    </p:anim>
                                    <p:anim calcmode="lin" valueType="num">
                                      <p:cBhvr additive="base">
                                        <p:cTn id="14" dur="500" fill="hold"/>
                                        <p:tgtEl>
                                          <p:spTgt spid="1177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7767"/>
                                        </p:tgtEl>
                                        <p:attrNameLst>
                                          <p:attrName>style.visibility</p:attrName>
                                        </p:attrNameLst>
                                      </p:cBhvr>
                                      <p:to>
                                        <p:strVal val="visible"/>
                                      </p:to>
                                    </p:set>
                                    <p:anim calcmode="lin" valueType="num">
                                      <p:cBhvr additive="base">
                                        <p:cTn id="19" dur="500" fill="hold"/>
                                        <p:tgtEl>
                                          <p:spTgt spid="117767"/>
                                        </p:tgtEl>
                                        <p:attrNameLst>
                                          <p:attrName>ppt_x</p:attrName>
                                        </p:attrNameLst>
                                      </p:cBhvr>
                                      <p:tavLst>
                                        <p:tav tm="0">
                                          <p:val>
                                            <p:strVal val="1+#ppt_w/2"/>
                                          </p:val>
                                        </p:tav>
                                        <p:tav tm="100000">
                                          <p:val>
                                            <p:strVal val="#ppt_x"/>
                                          </p:val>
                                        </p:tav>
                                      </p:tavLst>
                                    </p:anim>
                                    <p:anim calcmode="lin" valueType="num">
                                      <p:cBhvr additive="base">
                                        <p:cTn id="20" dur="500" fill="hold"/>
                                        <p:tgtEl>
                                          <p:spTgt spid="1177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1177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2"/>
          </p:nvPr>
        </p:nvSpPr>
        <p:spPr/>
        <p:txBody>
          <a:bodyPr/>
          <a:lstStyle/>
          <a:p>
            <a:fld id="{286ACDDA-E0DA-4A36-BA17-A5971378503C}" type="slidenum">
              <a:rPr lang="en-US"/>
              <a:pPr/>
              <a:t>31</a:t>
            </a:fld>
            <a:endParaRPr lang="en-US"/>
          </a:p>
        </p:txBody>
      </p:sp>
      <p:pic>
        <p:nvPicPr>
          <p:cNvPr id="196610" name="Picture 2"/>
          <p:cNvPicPr>
            <a:picLocks noChangeAspect="1" noChangeArrowheads="1"/>
          </p:cNvPicPr>
          <p:nvPr/>
        </p:nvPicPr>
        <p:blipFill>
          <a:blip r:embed="rId3" cstate="print"/>
          <a:srcRect l="14844" t="11458" r="10156" b="16667"/>
          <a:stretch>
            <a:fillRect/>
          </a:stretch>
        </p:blipFill>
        <p:spPr bwMode="auto">
          <a:xfrm>
            <a:off x="381000" y="115888"/>
            <a:ext cx="8763000" cy="6299200"/>
          </a:xfrm>
          <a:prstGeom prst="rect">
            <a:avLst/>
          </a:prstGeom>
          <a:noFill/>
          <a:ln w="28575">
            <a:noFill/>
            <a:miter lim="800000"/>
            <a:headEnd/>
            <a:tailEnd/>
          </a:ln>
          <a:effectLst/>
        </p:spPr>
      </p:pic>
      <p:sp>
        <p:nvSpPr>
          <p:cNvPr id="196611" name="Text Box 3"/>
          <p:cNvSpPr txBox="1">
            <a:spLocks noChangeArrowheads="1"/>
          </p:cNvSpPr>
          <p:nvPr/>
        </p:nvSpPr>
        <p:spPr bwMode="auto">
          <a:xfrm>
            <a:off x="1131888" y="579438"/>
            <a:ext cx="2855912" cy="519112"/>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sp>
        <p:nvSpPr>
          <p:cNvPr id="196612" name="Text Box 4"/>
          <p:cNvSpPr txBox="1">
            <a:spLocks noChangeArrowheads="1"/>
          </p:cNvSpPr>
          <p:nvPr/>
        </p:nvSpPr>
        <p:spPr bwMode="auto">
          <a:xfrm>
            <a:off x="1131888" y="463550"/>
            <a:ext cx="2855912"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pic>
        <p:nvPicPr>
          <p:cNvPr id="196613" name="Picture 5"/>
          <p:cNvPicPr>
            <a:picLocks noChangeAspect="1" noChangeArrowheads="1"/>
          </p:cNvPicPr>
          <p:nvPr/>
        </p:nvPicPr>
        <p:blipFill>
          <a:blip r:embed="rId3" cstate="print"/>
          <a:srcRect l="14844" t="11458" r="10156" b="16667"/>
          <a:stretch>
            <a:fillRect/>
          </a:stretch>
        </p:blipFill>
        <p:spPr bwMode="auto">
          <a:xfrm>
            <a:off x="381000" y="228600"/>
            <a:ext cx="8763000" cy="6299200"/>
          </a:xfrm>
          <a:prstGeom prst="rect">
            <a:avLst/>
          </a:prstGeom>
          <a:noFill/>
          <a:ln w="28575">
            <a:noFill/>
            <a:miter lim="800000"/>
            <a:headEnd/>
            <a:tailEnd/>
          </a:ln>
          <a:effectLst/>
        </p:spPr>
      </p:pic>
      <p:sp>
        <p:nvSpPr>
          <p:cNvPr id="196614" name="Text Box 6"/>
          <p:cNvSpPr txBox="1">
            <a:spLocks noChangeArrowheads="1"/>
          </p:cNvSpPr>
          <p:nvPr/>
        </p:nvSpPr>
        <p:spPr bwMode="auto">
          <a:xfrm>
            <a:off x="1143000" y="609600"/>
            <a:ext cx="2855913" cy="519113"/>
          </a:xfrm>
          <a:prstGeom prst="rect">
            <a:avLst/>
          </a:prstGeom>
          <a:noFill/>
          <a:ln w="76200">
            <a:noFill/>
            <a:miter lim="800000"/>
            <a:headEnd/>
            <a:tailEnd/>
          </a:ln>
          <a:effectLst/>
        </p:spPr>
        <p:txBody>
          <a:bodyPr wrap="none" anchor="ctr">
            <a:spAutoFit/>
          </a:bodyPr>
          <a:lstStyle/>
          <a:p>
            <a:r>
              <a:rPr lang="de-DE" sz="2800" b="1">
                <a:solidFill>
                  <a:schemeClr val="accent1"/>
                </a:solidFill>
                <a:latin typeface="Times New Roman" pitchFamily="18" charset="0"/>
              </a:rPr>
              <a:t>Eager ~</a:t>
            </a:r>
            <a:r>
              <a:rPr lang="de-DE" sz="2800" b="1">
                <a:solidFill>
                  <a:srgbClr val="990099"/>
                </a:solidFill>
                <a:latin typeface="Times New Roman" pitchFamily="18" charset="0"/>
              </a:rPr>
              <a:t> </a:t>
            </a:r>
            <a:r>
              <a:rPr lang="de-DE" sz="2800" b="1">
                <a:solidFill>
                  <a:schemeClr val="accent1"/>
                </a:solidFill>
                <a:latin typeface="Times New Roman" pitchFamily="18" charset="0"/>
              </a:rPr>
              <a:t>synchron</a:t>
            </a:r>
            <a:endParaRPr lang="de-DE">
              <a:solidFill>
                <a:srgbClr val="990099"/>
              </a:solidFill>
              <a:latin typeface="Times New Roman" pitchFamily="18" charset="0"/>
            </a:endParaRPr>
          </a:p>
        </p:txBody>
      </p:sp>
      <p:sp>
        <p:nvSpPr>
          <p:cNvPr id="196615" name="Text Box 7"/>
          <p:cNvSpPr txBox="1">
            <a:spLocks noChangeArrowheads="1"/>
          </p:cNvSpPr>
          <p:nvPr/>
        </p:nvSpPr>
        <p:spPr bwMode="auto">
          <a:xfrm>
            <a:off x="6781800" y="420688"/>
            <a:ext cx="2362200" cy="2720975"/>
          </a:xfrm>
          <a:prstGeom prst="rect">
            <a:avLst/>
          </a:prstGeom>
          <a:solidFill>
            <a:schemeClr val="accent2"/>
          </a:solidFill>
          <a:ln w="76200">
            <a:noFill/>
            <a:miter lim="800000"/>
            <a:headEnd/>
            <a:tailEnd/>
          </a:ln>
          <a:effectLst/>
        </p:spPr>
        <p:txBody>
          <a:bodyPr anchor="ctr">
            <a:spAutoFit/>
          </a:bodyPr>
          <a:lstStyle/>
          <a:p>
            <a:pPr>
              <a:lnSpc>
                <a:spcPct val="80000"/>
              </a:lnSpc>
            </a:pPr>
            <a:r>
              <a:rPr lang="de-DE" b="1">
                <a:latin typeface="Times New Roman" pitchFamily="18" charset="0"/>
              </a:rPr>
              <a:t>Update anywhere, anytime,</a:t>
            </a:r>
          </a:p>
          <a:p>
            <a:pPr>
              <a:lnSpc>
                <a:spcPct val="80000"/>
              </a:lnSpc>
            </a:pPr>
            <a:r>
              <a:rPr lang="de-DE" b="1">
                <a:latin typeface="Times New Roman" pitchFamily="18" charset="0"/>
              </a:rPr>
              <a:t>anyhow</a:t>
            </a:r>
          </a:p>
          <a:p>
            <a:pPr>
              <a:lnSpc>
                <a:spcPct val="80000"/>
              </a:lnSpc>
            </a:pPr>
            <a:r>
              <a:rPr lang="de-DE" b="1">
                <a:solidFill>
                  <a:srgbClr val="990099"/>
                </a:solidFill>
                <a:latin typeface="Times New Roman" pitchFamily="18" charset="0"/>
              </a:rPr>
              <a:t>Reconciliation ~</a:t>
            </a:r>
          </a:p>
          <a:p>
            <a:pPr>
              <a:lnSpc>
                <a:spcPct val="80000"/>
              </a:lnSpc>
            </a:pPr>
            <a:r>
              <a:rPr lang="de-DE" b="1">
                <a:solidFill>
                  <a:srgbClr val="990099"/>
                </a:solidFill>
                <a:latin typeface="Times New Roman" pitchFamily="18" charset="0"/>
              </a:rPr>
              <a:t>Konsistenz-</a:t>
            </a:r>
          </a:p>
          <a:p>
            <a:pPr>
              <a:lnSpc>
                <a:spcPct val="80000"/>
              </a:lnSpc>
            </a:pPr>
            <a:r>
              <a:rPr lang="de-DE" b="1">
                <a:solidFill>
                  <a:srgbClr val="990099"/>
                </a:solidFill>
                <a:latin typeface="Times New Roman" pitchFamily="18" charset="0"/>
              </a:rPr>
              <a:t>Erhaltung „von Hand“ bei Konflikten</a:t>
            </a:r>
            <a:endParaRPr lang="de-DE">
              <a:solidFill>
                <a:srgbClr val="990099"/>
              </a:solidFill>
              <a:latin typeface="Times New Roman" pitchFamily="18" charset="0"/>
            </a:endParaRPr>
          </a:p>
        </p:txBody>
      </p:sp>
      <p:sp>
        <p:nvSpPr>
          <p:cNvPr id="196616" name="Line 8"/>
          <p:cNvSpPr>
            <a:spLocks noChangeShapeType="1"/>
          </p:cNvSpPr>
          <p:nvPr/>
        </p:nvSpPr>
        <p:spPr bwMode="auto">
          <a:xfrm>
            <a:off x="4038600" y="685800"/>
            <a:ext cx="2667000" cy="762000"/>
          </a:xfrm>
          <a:prstGeom prst="line">
            <a:avLst/>
          </a:prstGeom>
          <a:noFill/>
          <a:ln w="76200">
            <a:solidFill>
              <a:schemeClr val="accent2"/>
            </a:solidFill>
            <a:round/>
            <a:headEnd/>
            <a:tailEnd/>
          </a:ln>
          <a:effectLst/>
        </p:spPr>
        <p:txBody>
          <a:bodyPr wrap="none" anchor="ctr"/>
          <a:lstStyle/>
          <a:p>
            <a:endParaRPr lang="de-DE"/>
          </a:p>
        </p:txBody>
      </p:sp>
      <p:sp>
        <p:nvSpPr>
          <p:cNvPr id="196617" name="Text Box 9"/>
          <p:cNvSpPr txBox="1">
            <a:spLocks noChangeArrowheads="1"/>
          </p:cNvSpPr>
          <p:nvPr/>
        </p:nvSpPr>
        <p:spPr bwMode="auto">
          <a:xfrm>
            <a:off x="3962400" y="609600"/>
            <a:ext cx="2876550"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Lazy ~ asynchron</a:t>
            </a:r>
            <a:endParaRPr lang="de-DE">
              <a:solidFill>
                <a:srgbClr val="990099"/>
              </a:solidFill>
              <a:latin typeface="Times New Roman" pitchFamily="18" charset="0"/>
            </a:endParaRPr>
          </a:p>
        </p:txBody>
      </p:sp>
      <p:sp>
        <p:nvSpPr>
          <p:cNvPr id="196618" name="Freeform 10"/>
          <p:cNvSpPr>
            <a:spLocks/>
          </p:cNvSpPr>
          <p:nvPr/>
        </p:nvSpPr>
        <p:spPr bwMode="auto">
          <a:xfrm>
            <a:off x="2730500" y="1917700"/>
            <a:ext cx="7124700" cy="4699000"/>
          </a:xfrm>
          <a:custGeom>
            <a:avLst/>
            <a:gdLst/>
            <a:ahLst/>
            <a:cxnLst>
              <a:cxn ang="0">
                <a:pos x="56" y="2776"/>
              </a:cxn>
              <a:cxn ang="0">
                <a:pos x="56" y="2728"/>
              </a:cxn>
              <a:cxn ang="0">
                <a:pos x="8" y="1912"/>
              </a:cxn>
              <a:cxn ang="0">
                <a:pos x="104" y="1336"/>
              </a:cxn>
              <a:cxn ang="0">
                <a:pos x="536" y="664"/>
              </a:cxn>
              <a:cxn ang="0">
                <a:pos x="1064" y="184"/>
              </a:cxn>
              <a:cxn ang="0">
                <a:pos x="2504" y="184"/>
              </a:cxn>
              <a:cxn ang="0">
                <a:pos x="3080" y="1288"/>
              </a:cxn>
              <a:cxn ang="0">
                <a:pos x="3800" y="1720"/>
              </a:cxn>
              <a:cxn ang="0">
                <a:pos x="3896" y="2392"/>
              </a:cxn>
              <a:cxn ang="0">
                <a:pos x="3848" y="2872"/>
              </a:cxn>
              <a:cxn ang="0">
                <a:pos x="56" y="2920"/>
              </a:cxn>
            </a:cxnLst>
            <a:rect l="0" t="0" r="r" b="b"/>
            <a:pathLst>
              <a:path w="4488" h="2960">
                <a:moveTo>
                  <a:pt x="56" y="2776"/>
                </a:moveTo>
                <a:cubicBezTo>
                  <a:pt x="60" y="2824"/>
                  <a:pt x="64" y="2872"/>
                  <a:pt x="56" y="2728"/>
                </a:cubicBezTo>
                <a:cubicBezTo>
                  <a:pt x="48" y="2584"/>
                  <a:pt x="0" y="2144"/>
                  <a:pt x="8" y="1912"/>
                </a:cubicBezTo>
                <a:cubicBezTo>
                  <a:pt x="16" y="1680"/>
                  <a:pt x="16" y="1544"/>
                  <a:pt x="104" y="1336"/>
                </a:cubicBezTo>
                <a:cubicBezTo>
                  <a:pt x="192" y="1128"/>
                  <a:pt x="376" y="856"/>
                  <a:pt x="536" y="664"/>
                </a:cubicBezTo>
                <a:cubicBezTo>
                  <a:pt x="696" y="472"/>
                  <a:pt x="736" y="264"/>
                  <a:pt x="1064" y="184"/>
                </a:cubicBezTo>
                <a:cubicBezTo>
                  <a:pt x="1392" y="104"/>
                  <a:pt x="2168" y="0"/>
                  <a:pt x="2504" y="184"/>
                </a:cubicBezTo>
                <a:cubicBezTo>
                  <a:pt x="2840" y="368"/>
                  <a:pt x="2864" y="1032"/>
                  <a:pt x="3080" y="1288"/>
                </a:cubicBezTo>
                <a:cubicBezTo>
                  <a:pt x="3296" y="1544"/>
                  <a:pt x="3664" y="1536"/>
                  <a:pt x="3800" y="1720"/>
                </a:cubicBezTo>
                <a:cubicBezTo>
                  <a:pt x="3936" y="1904"/>
                  <a:pt x="3888" y="2200"/>
                  <a:pt x="3896" y="2392"/>
                </a:cubicBezTo>
                <a:cubicBezTo>
                  <a:pt x="3904" y="2584"/>
                  <a:pt x="4488" y="2784"/>
                  <a:pt x="3848" y="2872"/>
                </a:cubicBezTo>
                <a:cubicBezTo>
                  <a:pt x="3208" y="2960"/>
                  <a:pt x="688" y="2912"/>
                  <a:pt x="56" y="2920"/>
                </a:cubicBezTo>
              </a:path>
            </a:pathLst>
          </a:custGeom>
          <a:noFill/>
          <a:ln w="57150" cap="flat" cmpd="sng">
            <a:solidFill>
              <a:srgbClr val="990099"/>
            </a:solidFill>
            <a:prstDash val="solid"/>
            <a:round/>
            <a:headEnd type="none" w="med" len="med"/>
            <a:tailEnd type="none" w="med" len="me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46886625-452F-440B-BFB5-FAF368153724}" type="slidenum">
              <a:rPr lang="en-US"/>
              <a:pPr/>
              <a:t>32</a:t>
            </a:fld>
            <a:endParaRPr lang="en-US"/>
          </a:p>
        </p:txBody>
      </p:sp>
      <p:sp>
        <p:nvSpPr>
          <p:cNvPr id="153602" name="Rectangle 2"/>
          <p:cNvSpPr>
            <a:spLocks noGrp="1" noChangeArrowheads="1"/>
          </p:cNvSpPr>
          <p:nvPr>
            <p:ph type="title"/>
          </p:nvPr>
        </p:nvSpPr>
        <p:spPr/>
        <p:txBody>
          <a:bodyPr/>
          <a:lstStyle/>
          <a:p>
            <a:r>
              <a:rPr lang="de-DE"/>
              <a:t>Abstimmungsverfahren</a:t>
            </a:r>
          </a:p>
        </p:txBody>
      </p:sp>
      <p:sp>
        <p:nvSpPr>
          <p:cNvPr id="153603" name="Rectangle 3"/>
          <p:cNvSpPr>
            <a:spLocks noGrp="1" noChangeArrowheads="1"/>
          </p:cNvSpPr>
          <p:nvPr>
            <p:ph type="body" idx="1"/>
          </p:nvPr>
        </p:nvSpPr>
        <p:spPr/>
        <p:txBody>
          <a:bodyPr/>
          <a:lstStyle/>
          <a:p>
            <a:r>
              <a:rPr lang="de-DE"/>
              <a:t>Prinzip: ein Update auf einer Kopie wird nur dann ausgeführt wenn die TA in der Lage ist, die Mehrheit von Kopien dafür zu gewinnen (also zB geeignet zu sperren)</a:t>
            </a:r>
          </a:p>
          <a:p>
            <a:r>
              <a:rPr lang="de-DE"/>
              <a:t>Unterschiede in den Verfahren hinsichtlich</a:t>
            </a:r>
          </a:p>
          <a:p>
            <a:pPr lvl="1"/>
            <a:r>
              <a:rPr lang="de-DE"/>
              <a:t>Gewichtung der individuellen Stimmen</a:t>
            </a:r>
          </a:p>
          <a:p>
            <a:pPr lvl="2"/>
            <a:r>
              <a:rPr lang="de-DE"/>
              <a:t>one man one vote ~ ungewichtete Stimmen</a:t>
            </a:r>
          </a:p>
          <a:p>
            <a:pPr lvl="2"/>
            <a:r>
              <a:rPr lang="de-DE"/>
              <a:t>gewichtete Stimmen (zB hoch verfügbare Stationen bekommen mehr Gewicht)</a:t>
            </a:r>
          </a:p>
          <a:p>
            <a:pPr lvl="1"/>
            <a:r>
              <a:rPr lang="de-DE"/>
              <a:t>Anzahl der Stimmen, die für das Erreichen der Mehrheit erforderlich sind</a:t>
            </a:r>
          </a:p>
          <a:p>
            <a:pPr lvl="2"/>
            <a:r>
              <a:rPr lang="de-DE"/>
              <a:t>fest vorgegeben (statische Quorum)</a:t>
            </a:r>
          </a:p>
          <a:p>
            <a:pPr lvl="2"/>
            <a:r>
              <a:rPr lang="de-DE"/>
              <a:t>erst zur Laufzeit der TA bestimmt (dynamisches Quorum)</a:t>
            </a:r>
          </a:p>
          <a:p>
            <a:r>
              <a:rPr lang="de-DE"/>
              <a:t>Für Lesezugriffe (Lesequorum Ql) und für Schreibzugriffe (Schreibquorum Qu) können unterschiedliche Anzahl von erforderliche Stimmen festgelegt werden</a:t>
            </a:r>
          </a:p>
          <a:p>
            <a:pPr lvl="2"/>
            <a:endParaRPr lang="de-DE"/>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5"/>
          <p:cNvSpPr>
            <a:spLocks noGrp="1"/>
          </p:cNvSpPr>
          <p:nvPr>
            <p:ph type="sldNum" sz="quarter" idx="12"/>
          </p:nvPr>
        </p:nvSpPr>
        <p:spPr/>
        <p:txBody>
          <a:bodyPr/>
          <a:lstStyle/>
          <a:p>
            <a:fld id="{EF40C28E-AF8E-441D-9818-4AB6F54334A0}" type="slidenum">
              <a:rPr lang="en-US"/>
              <a:pPr/>
              <a:t>33</a:t>
            </a:fld>
            <a:endParaRPr lang="en-US"/>
          </a:p>
        </p:txBody>
      </p:sp>
      <p:sp>
        <p:nvSpPr>
          <p:cNvPr id="154626" name="Rectangle 2"/>
          <p:cNvSpPr>
            <a:spLocks noGrp="1" noChangeArrowheads="1"/>
          </p:cNvSpPr>
          <p:nvPr>
            <p:ph type="title"/>
          </p:nvPr>
        </p:nvSpPr>
        <p:spPr/>
        <p:txBody>
          <a:bodyPr/>
          <a:lstStyle/>
          <a:p>
            <a:r>
              <a:rPr lang="de-DE"/>
              <a:t>Quoren-Überschneidungsregel</a:t>
            </a:r>
          </a:p>
        </p:txBody>
      </p:sp>
      <p:sp>
        <p:nvSpPr>
          <p:cNvPr id="154627" name="Rectangle 3"/>
          <p:cNvSpPr>
            <a:spLocks noGrp="1" noChangeArrowheads="1"/>
          </p:cNvSpPr>
          <p:nvPr>
            <p:ph type="body" idx="1"/>
          </p:nvPr>
        </p:nvSpPr>
        <p:spPr/>
        <p:txBody>
          <a:bodyPr/>
          <a:lstStyle/>
          <a:p>
            <a:r>
              <a:rPr lang="de-DE"/>
              <a:t>Lese-TA verlangt S-Sperre</a:t>
            </a:r>
          </a:p>
          <a:p>
            <a:r>
              <a:rPr lang="de-DE"/>
              <a:t>Schreib-TA verlangt X-Sperre</a:t>
            </a:r>
          </a:p>
          <a:p>
            <a:r>
              <a:rPr lang="de-DE"/>
              <a:t>Es darf maximal eine Schreibtransaktion gleichzeitig „im System sein“</a:t>
            </a:r>
          </a:p>
          <a:p>
            <a:r>
              <a:rPr lang="de-DE"/>
              <a:t>Es darf keine Lesetransaktion gleichzeitig mit einer Schreibtransaktion „im System sein“</a:t>
            </a:r>
          </a:p>
          <a:p>
            <a:r>
              <a:rPr lang="de-DE"/>
              <a:t>Sei Q die Gesamtstimmenzahl</a:t>
            </a:r>
          </a:p>
          <a:p>
            <a:r>
              <a:rPr lang="de-DE"/>
              <a:t>Ein-Kopie-Serialisierbarkeit ist gewährleistet wenn gilt:</a:t>
            </a:r>
          </a:p>
          <a:p>
            <a:pPr lvl="1"/>
            <a:r>
              <a:rPr lang="de-DE"/>
              <a:t>Qu + Qu &gt; Q</a:t>
            </a:r>
          </a:p>
          <a:p>
            <a:pPr lvl="1"/>
            <a:r>
              <a:rPr lang="de-DE"/>
              <a:t>Qu + Ql &gt; Q</a:t>
            </a:r>
          </a:p>
          <a:p>
            <a:r>
              <a:rPr lang="de-DE"/>
              <a:t>Beispiel: </a:t>
            </a:r>
          </a:p>
          <a:p>
            <a:pPr lvl="1"/>
            <a:r>
              <a:rPr lang="de-DE"/>
              <a:t>Q = 4</a:t>
            </a:r>
          </a:p>
          <a:p>
            <a:pPr lvl="1"/>
            <a:r>
              <a:rPr lang="de-DE"/>
              <a:t>Qu = 3</a:t>
            </a:r>
          </a:p>
          <a:p>
            <a:pPr lvl="1"/>
            <a:r>
              <a:rPr lang="de-DE"/>
              <a:t>Ql = 2</a:t>
            </a:r>
          </a:p>
        </p:txBody>
      </p:sp>
      <p:sp>
        <p:nvSpPr>
          <p:cNvPr id="154628" name="Oval 4"/>
          <p:cNvSpPr>
            <a:spLocks noChangeArrowheads="1"/>
          </p:cNvSpPr>
          <p:nvPr/>
        </p:nvSpPr>
        <p:spPr bwMode="auto">
          <a:xfrm>
            <a:off x="3886200" y="4648200"/>
            <a:ext cx="2590800" cy="1447800"/>
          </a:xfrm>
          <a:prstGeom prst="ellipse">
            <a:avLst/>
          </a:prstGeom>
          <a:solidFill>
            <a:srgbClr val="FFFFFF"/>
          </a:solidFill>
          <a:ln w="76200">
            <a:solidFill>
              <a:srgbClr val="33CC33"/>
            </a:solidFill>
            <a:round/>
            <a:headEnd/>
            <a:tailEnd/>
          </a:ln>
          <a:effectLst/>
        </p:spPr>
        <p:txBody>
          <a:bodyPr wrap="none" anchor="ctr"/>
          <a:lstStyle/>
          <a:p>
            <a:r>
              <a:rPr lang="de-DE">
                <a:latin typeface="Times New Roman" pitchFamily="18" charset="0"/>
              </a:rPr>
              <a:t>Q</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54629" name="Oval 5"/>
          <p:cNvSpPr>
            <a:spLocks noChangeArrowheads="1"/>
          </p:cNvSpPr>
          <p:nvPr/>
        </p:nvSpPr>
        <p:spPr bwMode="auto">
          <a:xfrm>
            <a:off x="4191000" y="5105400"/>
            <a:ext cx="1981200" cy="914400"/>
          </a:xfrm>
          <a:prstGeom prst="ellipse">
            <a:avLst/>
          </a:prstGeom>
          <a:solidFill>
            <a:srgbClr val="FFFFFF"/>
          </a:solidFill>
          <a:ln w="76200">
            <a:solidFill>
              <a:srgbClr val="990099"/>
            </a:solidFill>
            <a:round/>
            <a:headEnd/>
            <a:tailEnd/>
          </a:ln>
          <a:effectLst/>
        </p:spPr>
        <p:txBody>
          <a:bodyPr wrap="none" anchor="ctr"/>
          <a:lstStyle/>
          <a:p>
            <a:r>
              <a:rPr lang="de-DE">
                <a:latin typeface="Times New Roman" pitchFamily="18" charset="0"/>
              </a:rPr>
              <a:t>Qu</a:t>
            </a:r>
          </a:p>
        </p:txBody>
      </p:sp>
      <p:sp>
        <p:nvSpPr>
          <p:cNvPr id="154630" name="Oval 6"/>
          <p:cNvSpPr>
            <a:spLocks noChangeArrowheads="1"/>
          </p:cNvSpPr>
          <p:nvPr/>
        </p:nvSpPr>
        <p:spPr bwMode="auto">
          <a:xfrm>
            <a:off x="5638800" y="4419600"/>
            <a:ext cx="1981200" cy="914400"/>
          </a:xfrm>
          <a:prstGeom prst="ellipse">
            <a:avLst/>
          </a:prstGeom>
          <a:noFill/>
          <a:ln w="76200">
            <a:solidFill>
              <a:schemeClr val="accent1"/>
            </a:solidFill>
            <a:round/>
            <a:headEnd/>
            <a:tailEnd/>
          </a:ln>
          <a:effectLst/>
        </p:spPr>
        <p:txBody>
          <a:bodyPr wrap="none" anchor="ctr"/>
          <a:lstStyle/>
          <a:p>
            <a:r>
              <a:rPr lang="de-DE">
                <a:latin typeface="Times New Roman" pitchFamily="18" charset="0"/>
              </a:rPr>
              <a:t>Qu</a:t>
            </a:r>
          </a:p>
        </p:txBody>
      </p:sp>
      <p:sp>
        <p:nvSpPr>
          <p:cNvPr id="154631" name="Oval 7"/>
          <p:cNvSpPr>
            <a:spLocks noChangeArrowheads="1"/>
          </p:cNvSpPr>
          <p:nvPr/>
        </p:nvSpPr>
        <p:spPr bwMode="auto">
          <a:xfrm>
            <a:off x="3505200" y="4572000"/>
            <a:ext cx="1371600" cy="685800"/>
          </a:xfrm>
          <a:prstGeom prst="ellipse">
            <a:avLst/>
          </a:prstGeom>
          <a:noFill/>
          <a:ln w="76200">
            <a:solidFill>
              <a:schemeClr val="accent2"/>
            </a:solidFill>
            <a:round/>
            <a:headEnd/>
            <a:tailEnd/>
          </a:ln>
          <a:effectLst/>
        </p:spPr>
        <p:txBody>
          <a:bodyPr wrap="none" anchor="ctr"/>
          <a:lstStyle/>
          <a:p>
            <a:r>
              <a:rPr lang="de-DE">
                <a:latin typeface="Times New Roman" pitchFamily="18" charset="0"/>
              </a:rPr>
              <a:t>Ql          </a:t>
            </a:r>
          </a:p>
        </p:txBody>
      </p:sp>
      <p:sp>
        <p:nvSpPr>
          <p:cNvPr id="154632" name="Oval 8"/>
          <p:cNvSpPr>
            <a:spLocks noChangeArrowheads="1"/>
          </p:cNvSpPr>
          <p:nvPr/>
        </p:nvSpPr>
        <p:spPr bwMode="auto">
          <a:xfrm>
            <a:off x="4572000" y="5410200"/>
            <a:ext cx="152400" cy="152400"/>
          </a:xfrm>
          <a:prstGeom prst="ellipse">
            <a:avLst/>
          </a:prstGeom>
          <a:solidFill>
            <a:schemeClr val="tx2"/>
          </a:solidFill>
          <a:ln w="76200">
            <a:solidFill>
              <a:schemeClr val="tx1"/>
            </a:solidFill>
            <a:round/>
            <a:headEnd/>
            <a:tailEnd/>
          </a:ln>
          <a:effectLst/>
        </p:spPr>
        <p:txBody>
          <a:bodyPr wrap="none" anchor="ctr"/>
          <a:lstStyle/>
          <a:p>
            <a:endParaRPr lang="de-DE"/>
          </a:p>
        </p:txBody>
      </p:sp>
      <p:sp>
        <p:nvSpPr>
          <p:cNvPr id="154633" name="Oval 9"/>
          <p:cNvSpPr>
            <a:spLocks noChangeArrowheads="1"/>
          </p:cNvSpPr>
          <p:nvPr/>
        </p:nvSpPr>
        <p:spPr bwMode="auto">
          <a:xfrm>
            <a:off x="4953000" y="5715000"/>
            <a:ext cx="152400" cy="152400"/>
          </a:xfrm>
          <a:prstGeom prst="ellipse">
            <a:avLst/>
          </a:prstGeom>
          <a:solidFill>
            <a:schemeClr val="tx2"/>
          </a:solidFill>
          <a:ln w="76200">
            <a:solidFill>
              <a:schemeClr val="tx1"/>
            </a:solidFill>
            <a:round/>
            <a:headEnd/>
            <a:tailEnd/>
          </a:ln>
          <a:effectLst/>
        </p:spPr>
        <p:txBody>
          <a:bodyPr wrap="none" anchor="ctr"/>
          <a:lstStyle/>
          <a:p>
            <a:endParaRPr lang="de-DE"/>
          </a:p>
        </p:txBody>
      </p:sp>
      <p:sp>
        <p:nvSpPr>
          <p:cNvPr id="154634" name="Oval 10"/>
          <p:cNvSpPr>
            <a:spLocks noChangeArrowheads="1"/>
          </p:cNvSpPr>
          <p:nvPr/>
        </p:nvSpPr>
        <p:spPr bwMode="auto">
          <a:xfrm>
            <a:off x="5486400" y="5486400"/>
            <a:ext cx="152400" cy="152400"/>
          </a:xfrm>
          <a:prstGeom prst="ellipse">
            <a:avLst/>
          </a:prstGeom>
          <a:solidFill>
            <a:schemeClr val="tx2"/>
          </a:solidFill>
          <a:ln w="76200">
            <a:solidFill>
              <a:schemeClr val="tx1"/>
            </a:solidFill>
            <a:round/>
            <a:headEnd/>
            <a:tailEnd/>
          </a:ln>
          <a:effectLst/>
        </p:spPr>
        <p:txBody>
          <a:bodyPr wrap="none" anchor="ctr"/>
          <a:lstStyle/>
          <a:p>
            <a:endParaRPr lang="de-DE"/>
          </a:p>
        </p:txBody>
      </p:sp>
      <p:sp>
        <p:nvSpPr>
          <p:cNvPr id="154635" name="Oval 11"/>
          <p:cNvSpPr>
            <a:spLocks noChangeArrowheads="1"/>
          </p:cNvSpPr>
          <p:nvPr/>
        </p:nvSpPr>
        <p:spPr bwMode="auto">
          <a:xfrm>
            <a:off x="4495800" y="4876800"/>
            <a:ext cx="152400" cy="152400"/>
          </a:xfrm>
          <a:prstGeom prst="ellipse">
            <a:avLst/>
          </a:prstGeom>
          <a:solidFill>
            <a:schemeClr val="tx2"/>
          </a:solidFill>
          <a:ln w="762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additive="base">
                                        <p:cTn id="7" dur="500" fill="hold"/>
                                        <p:tgtEl>
                                          <p:spTgt spid="154629"/>
                                        </p:tgtEl>
                                        <p:attrNameLst>
                                          <p:attrName>ppt_x</p:attrName>
                                        </p:attrNameLst>
                                      </p:cBhvr>
                                      <p:tavLst>
                                        <p:tav tm="0">
                                          <p:val>
                                            <p:strVal val="0-#ppt_w/2"/>
                                          </p:val>
                                        </p:tav>
                                        <p:tav tm="100000">
                                          <p:val>
                                            <p:strVal val="#ppt_x"/>
                                          </p:val>
                                        </p:tav>
                                      </p:tavLst>
                                    </p:anim>
                                    <p:anim calcmode="lin" valueType="num">
                                      <p:cBhvr additive="base">
                                        <p:cTn id="8" dur="500" fill="hold"/>
                                        <p:tgtEl>
                                          <p:spTgt spid="1546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30"/>
                                        </p:tgtEl>
                                        <p:attrNameLst>
                                          <p:attrName>style.visibility</p:attrName>
                                        </p:attrNameLst>
                                      </p:cBhvr>
                                      <p:to>
                                        <p:strVal val="visible"/>
                                      </p:to>
                                    </p:set>
                                    <p:anim calcmode="lin" valueType="num">
                                      <p:cBhvr additive="base">
                                        <p:cTn id="13" dur="500" fill="hold"/>
                                        <p:tgtEl>
                                          <p:spTgt spid="154630"/>
                                        </p:tgtEl>
                                        <p:attrNameLst>
                                          <p:attrName>ppt_x</p:attrName>
                                        </p:attrNameLst>
                                      </p:cBhvr>
                                      <p:tavLst>
                                        <p:tav tm="0">
                                          <p:val>
                                            <p:strVal val="0-#ppt_w/2"/>
                                          </p:val>
                                        </p:tav>
                                        <p:tav tm="100000">
                                          <p:val>
                                            <p:strVal val="#ppt_x"/>
                                          </p:val>
                                        </p:tav>
                                      </p:tavLst>
                                    </p:anim>
                                    <p:anim calcmode="lin" valueType="num">
                                      <p:cBhvr additive="base">
                                        <p:cTn id="14" dur="500" fill="hold"/>
                                        <p:tgtEl>
                                          <p:spTgt spid="1546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31"/>
                                        </p:tgtEl>
                                        <p:attrNameLst>
                                          <p:attrName>style.visibility</p:attrName>
                                        </p:attrNameLst>
                                      </p:cBhvr>
                                      <p:to>
                                        <p:strVal val="visible"/>
                                      </p:to>
                                    </p:set>
                                    <p:anim calcmode="lin" valueType="num">
                                      <p:cBhvr additive="base">
                                        <p:cTn id="19" dur="500" fill="hold"/>
                                        <p:tgtEl>
                                          <p:spTgt spid="154631"/>
                                        </p:tgtEl>
                                        <p:attrNameLst>
                                          <p:attrName>ppt_x</p:attrName>
                                        </p:attrNameLst>
                                      </p:cBhvr>
                                      <p:tavLst>
                                        <p:tav tm="0">
                                          <p:val>
                                            <p:strVal val="0-#ppt_w/2"/>
                                          </p:val>
                                        </p:tav>
                                        <p:tav tm="100000">
                                          <p:val>
                                            <p:strVal val="#ppt_x"/>
                                          </p:val>
                                        </p:tav>
                                      </p:tavLst>
                                    </p:anim>
                                    <p:anim calcmode="lin" valueType="num">
                                      <p:cBhvr additive="base">
                                        <p:cTn id="20" dur="500" fill="hold"/>
                                        <p:tgtEl>
                                          <p:spTgt spid="154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nimBg="1" autoUpdateAnimBg="0"/>
      <p:bldP spid="154630" grpId="0" animBg="1" autoUpdateAnimBg="0"/>
      <p:bldP spid="15463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liennummernplatzhalter 4"/>
          <p:cNvSpPr>
            <a:spLocks noGrp="1"/>
          </p:cNvSpPr>
          <p:nvPr>
            <p:ph type="sldNum" sz="quarter" idx="12"/>
          </p:nvPr>
        </p:nvSpPr>
        <p:spPr/>
        <p:txBody>
          <a:bodyPr/>
          <a:lstStyle/>
          <a:p>
            <a:fld id="{51DF1201-BB60-413F-94C1-539A48EA09F5}" type="slidenum">
              <a:rPr lang="en-US"/>
              <a:pPr/>
              <a:t>34</a:t>
            </a:fld>
            <a:endParaRPr lang="en-US"/>
          </a:p>
        </p:txBody>
      </p:sp>
      <p:sp>
        <p:nvSpPr>
          <p:cNvPr id="155650" name="Rectangle 2"/>
          <p:cNvSpPr>
            <a:spLocks noGrp="1" noChangeArrowheads="1"/>
          </p:cNvSpPr>
          <p:nvPr>
            <p:ph type="title"/>
          </p:nvPr>
        </p:nvSpPr>
        <p:spPr/>
        <p:txBody>
          <a:bodyPr/>
          <a:lstStyle/>
          <a:p>
            <a:r>
              <a:rPr lang="de-DE"/>
              <a:t>Grundidee des Majority-Consensus-Verfahrens</a:t>
            </a:r>
          </a:p>
        </p:txBody>
      </p:sp>
      <p:grpSp>
        <p:nvGrpSpPr>
          <p:cNvPr id="155656" name="Group 8"/>
          <p:cNvGrpSpPr>
            <a:grpSpLocks/>
          </p:cNvGrpSpPr>
          <p:nvPr/>
        </p:nvGrpSpPr>
        <p:grpSpPr bwMode="auto">
          <a:xfrm>
            <a:off x="838200" y="3124200"/>
            <a:ext cx="1219200" cy="990600"/>
            <a:chOff x="528" y="1968"/>
            <a:chExt cx="768" cy="624"/>
          </a:xfrm>
        </p:grpSpPr>
        <p:sp>
          <p:nvSpPr>
            <p:cNvPr id="155651" name="AutoShape 3"/>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5652" name="Rectangle 4"/>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5653" name="Rectangle 5"/>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sp>
        <p:nvSpPr>
          <p:cNvPr id="155654" name="AutoShape 6"/>
          <p:cNvSpPr>
            <a:spLocks noChangeArrowheads="1"/>
          </p:cNvSpPr>
          <p:nvPr/>
        </p:nvSpPr>
        <p:spPr bwMode="auto">
          <a:xfrm>
            <a:off x="685800" y="2667000"/>
            <a:ext cx="990600" cy="304800"/>
          </a:xfrm>
          <a:prstGeom prst="wedgeEllipseCallout">
            <a:avLst>
              <a:gd name="adj1" fmla="val 1120"/>
              <a:gd name="adj2" fmla="val 241148"/>
            </a:avLst>
          </a:prstGeom>
          <a:solidFill>
            <a:srgbClr val="FFFFFF"/>
          </a:solidFill>
          <a:ln w="76200">
            <a:solidFill>
              <a:schemeClr val="accent2"/>
            </a:solidFill>
            <a:miter lim="800000"/>
            <a:headEnd/>
            <a:tailEnd/>
          </a:ln>
          <a:effectLst/>
        </p:spPr>
        <p:txBody>
          <a:bodyPr wrap="none" anchor="ctr"/>
          <a:lstStyle/>
          <a:p>
            <a:r>
              <a:rPr lang="de-DE" sz="2000">
                <a:latin typeface="Times New Roman" pitchFamily="18" charset="0"/>
              </a:rPr>
              <a:t>Datum</a:t>
            </a:r>
            <a:endParaRPr lang="de-DE">
              <a:latin typeface="Times New Roman" pitchFamily="18" charset="0"/>
            </a:endParaRPr>
          </a:p>
        </p:txBody>
      </p:sp>
      <p:sp>
        <p:nvSpPr>
          <p:cNvPr id="155655" name="AutoShape 7"/>
          <p:cNvSpPr>
            <a:spLocks noChangeArrowheads="1"/>
          </p:cNvSpPr>
          <p:nvPr/>
        </p:nvSpPr>
        <p:spPr bwMode="auto">
          <a:xfrm>
            <a:off x="1600200" y="2286000"/>
            <a:ext cx="1524000" cy="304800"/>
          </a:xfrm>
          <a:prstGeom prst="wedgeEllipseCallout">
            <a:avLst>
              <a:gd name="adj1" fmla="val -29167"/>
              <a:gd name="adj2" fmla="val 343750"/>
            </a:avLst>
          </a:prstGeom>
          <a:solidFill>
            <a:srgbClr val="FFFFFF"/>
          </a:solidFill>
          <a:ln w="76200">
            <a:solidFill>
              <a:srgbClr val="33CC33"/>
            </a:solidFill>
            <a:miter lim="800000"/>
            <a:headEnd/>
            <a:tailEnd/>
          </a:ln>
          <a:effectLst/>
        </p:spPr>
        <p:txBody>
          <a:bodyPr wrap="none" anchor="ctr"/>
          <a:lstStyle/>
          <a:p>
            <a:r>
              <a:rPr lang="de-DE" sz="2000">
                <a:latin typeface="Times New Roman" pitchFamily="18" charset="0"/>
              </a:rPr>
              <a:t>Zeitstempel</a:t>
            </a:r>
            <a:endParaRPr lang="de-DE">
              <a:latin typeface="Times New Roman" pitchFamily="18" charset="0"/>
            </a:endParaRPr>
          </a:p>
        </p:txBody>
      </p:sp>
      <p:grpSp>
        <p:nvGrpSpPr>
          <p:cNvPr id="155657" name="Group 9"/>
          <p:cNvGrpSpPr>
            <a:grpSpLocks/>
          </p:cNvGrpSpPr>
          <p:nvPr/>
        </p:nvGrpSpPr>
        <p:grpSpPr bwMode="auto">
          <a:xfrm>
            <a:off x="2438400" y="3124200"/>
            <a:ext cx="1219200" cy="990600"/>
            <a:chOff x="528" y="1968"/>
            <a:chExt cx="768" cy="624"/>
          </a:xfrm>
        </p:grpSpPr>
        <p:sp>
          <p:nvSpPr>
            <p:cNvPr id="155658" name="AutoShape 10"/>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5659" name="Rectangle 11"/>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5660" name="Rectangle 12"/>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5661" name="Group 13"/>
          <p:cNvGrpSpPr>
            <a:grpSpLocks/>
          </p:cNvGrpSpPr>
          <p:nvPr/>
        </p:nvGrpSpPr>
        <p:grpSpPr bwMode="auto">
          <a:xfrm>
            <a:off x="4038600" y="3124200"/>
            <a:ext cx="1219200" cy="990600"/>
            <a:chOff x="528" y="1968"/>
            <a:chExt cx="768" cy="624"/>
          </a:xfrm>
        </p:grpSpPr>
        <p:sp>
          <p:nvSpPr>
            <p:cNvPr id="155662" name="AutoShape 1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5663" name="Rectangle 1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5664" name="Rectangle 1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5665" name="Group 17"/>
          <p:cNvGrpSpPr>
            <a:grpSpLocks/>
          </p:cNvGrpSpPr>
          <p:nvPr/>
        </p:nvGrpSpPr>
        <p:grpSpPr bwMode="auto">
          <a:xfrm>
            <a:off x="5638800" y="3124200"/>
            <a:ext cx="1219200" cy="990600"/>
            <a:chOff x="528" y="1968"/>
            <a:chExt cx="768" cy="624"/>
          </a:xfrm>
        </p:grpSpPr>
        <p:sp>
          <p:nvSpPr>
            <p:cNvPr id="155666" name="AutoShape 18"/>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5667" name="Rectangle 19"/>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5668" name="Rectangle 20"/>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sp>
        <p:nvSpPr>
          <p:cNvPr id="155669" name="Line 21"/>
          <p:cNvSpPr>
            <a:spLocks noChangeShapeType="1"/>
          </p:cNvSpPr>
          <p:nvPr/>
        </p:nvSpPr>
        <p:spPr bwMode="auto">
          <a:xfrm>
            <a:off x="685800" y="5105400"/>
            <a:ext cx="3276600" cy="0"/>
          </a:xfrm>
          <a:prstGeom prst="line">
            <a:avLst/>
          </a:prstGeom>
          <a:noFill/>
          <a:ln w="76200">
            <a:solidFill>
              <a:srgbClr val="990099"/>
            </a:solidFill>
            <a:round/>
            <a:headEnd/>
            <a:tailEnd/>
          </a:ln>
          <a:effectLst/>
        </p:spPr>
        <p:txBody>
          <a:bodyPr wrap="none" anchor="ctr"/>
          <a:lstStyle/>
          <a:p>
            <a:endParaRPr lang="de-DE"/>
          </a:p>
        </p:txBody>
      </p:sp>
      <p:sp>
        <p:nvSpPr>
          <p:cNvPr id="155670" name="Text Box 22"/>
          <p:cNvSpPr txBox="1">
            <a:spLocks noChangeArrowheads="1"/>
          </p:cNvSpPr>
          <p:nvPr/>
        </p:nvSpPr>
        <p:spPr bwMode="auto">
          <a:xfrm>
            <a:off x="152400" y="4876800"/>
            <a:ext cx="522288" cy="457200"/>
          </a:xfrm>
          <a:prstGeom prst="rect">
            <a:avLst/>
          </a:prstGeom>
          <a:noFill/>
          <a:ln w="76200">
            <a:noFill/>
            <a:miter lim="800000"/>
            <a:headEnd/>
            <a:tailEnd/>
          </a:ln>
          <a:effectLst/>
        </p:spPr>
        <p:txBody>
          <a:bodyPr wrap="none" anchor="ctr">
            <a:spAutoFit/>
          </a:bodyPr>
          <a:lstStyle/>
          <a:p>
            <a:r>
              <a:rPr lang="de-DE">
                <a:latin typeface="Times New Roman" pitchFamily="18" charset="0"/>
              </a:rPr>
              <a:t>T1</a:t>
            </a:r>
          </a:p>
        </p:txBody>
      </p:sp>
      <p:sp>
        <p:nvSpPr>
          <p:cNvPr id="155671" name="Oval 23"/>
          <p:cNvSpPr>
            <a:spLocks noChangeArrowheads="1"/>
          </p:cNvSpPr>
          <p:nvPr/>
        </p:nvSpPr>
        <p:spPr bwMode="auto">
          <a:xfrm>
            <a:off x="9906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p>
        </p:txBody>
      </p:sp>
      <p:sp>
        <p:nvSpPr>
          <p:cNvPr id="155672" name="Oval 24"/>
          <p:cNvSpPr>
            <a:spLocks noChangeArrowheads="1"/>
          </p:cNvSpPr>
          <p:nvPr/>
        </p:nvSpPr>
        <p:spPr bwMode="auto">
          <a:xfrm>
            <a:off x="16764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5673" name="Oval 25"/>
          <p:cNvSpPr>
            <a:spLocks noChangeArrowheads="1"/>
          </p:cNvSpPr>
          <p:nvPr/>
        </p:nvSpPr>
        <p:spPr bwMode="auto">
          <a:xfrm>
            <a:off x="2286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5674" name="Oval 26"/>
          <p:cNvSpPr>
            <a:spLocks noChangeArrowheads="1"/>
          </p:cNvSpPr>
          <p:nvPr/>
        </p:nvSpPr>
        <p:spPr bwMode="auto">
          <a:xfrm>
            <a:off x="2971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cxnSp>
        <p:nvCxnSpPr>
          <p:cNvPr id="155675" name="AutoShape 27"/>
          <p:cNvCxnSpPr>
            <a:cxnSpLocks noChangeShapeType="1"/>
            <a:stCxn id="155671" idx="0"/>
            <a:endCxn id="155652" idx="2"/>
          </p:cNvCxnSpPr>
          <p:nvPr/>
        </p:nvCxnSpPr>
        <p:spPr bwMode="auto">
          <a:xfrm rot="16200000">
            <a:off x="654844" y="4388644"/>
            <a:ext cx="1014412" cy="190500"/>
          </a:xfrm>
          <a:prstGeom prst="curvedConnector3">
            <a:avLst>
              <a:gd name="adj1" fmla="val 48824"/>
            </a:avLst>
          </a:prstGeom>
          <a:noFill/>
          <a:ln w="38100">
            <a:solidFill>
              <a:srgbClr val="990099"/>
            </a:solidFill>
            <a:round/>
            <a:headEnd/>
            <a:tailEnd type="triangle" w="med" len="med"/>
          </a:ln>
          <a:effectLst/>
        </p:spPr>
      </p:cxnSp>
      <p:cxnSp>
        <p:nvCxnSpPr>
          <p:cNvPr id="155677" name="AutoShape 29"/>
          <p:cNvCxnSpPr>
            <a:cxnSpLocks noChangeShapeType="1"/>
            <a:stCxn id="155672" idx="1"/>
            <a:endCxn id="155659" idx="2"/>
          </p:cNvCxnSpPr>
          <p:nvPr/>
        </p:nvCxnSpPr>
        <p:spPr bwMode="auto">
          <a:xfrm rot="16200000">
            <a:off x="1759744" y="3915569"/>
            <a:ext cx="1036637" cy="1158875"/>
          </a:xfrm>
          <a:prstGeom prst="curvedConnector3">
            <a:avLst>
              <a:gd name="adj1" fmla="val 49921"/>
            </a:avLst>
          </a:prstGeom>
          <a:noFill/>
          <a:ln w="38100">
            <a:solidFill>
              <a:srgbClr val="990099"/>
            </a:solidFill>
            <a:round/>
            <a:headEnd/>
            <a:tailEnd type="triangle" w="med" len="med"/>
          </a:ln>
          <a:effectLst/>
        </p:spPr>
      </p:cxnSp>
      <p:graphicFrame>
        <p:nvGraphicFramePr>
          <p:cNvPr id="155678" name="Object 30"/>
          <p:cNvGraphicFramePr>
            <a:graphicFrameLocks noChangeAspect="1"/>
          </p:cNvGraphicFramePr>
          <p:nvPr/>
        </p:nvGraphicFramePr>
        <p:xfrm>
          <a:off x="762000" y="3352800"/>
          <a:ext cx="236538" cy="381000"/>
        </p:xfrm>
        <a:graphic>
          <a:graphicData uri="http://schemas.openxmlformats.org/presentationml/2006/ole">
            <p:oleObj spid="_x0000_s155678" name="Clip" r:id="rId4" imgW="2147040" imgH="3459960" progId="MS_ClipArt_Gallery.2">
              <p:embed/>
            </p:oleObj>
          </a:graphicData>
        </a:graphic>
      </p:graphicFrame>
      <p:graphicFrame>
        <p:nvGraphicFramePr>
          <p:cNvPr id="155679" name="Object 31"/>
          <p:cNvGraphicFramePr>
            <a:graphicFrameLocks noChangeAspect="1"/>
          </p:cNvGraphicFramePr>
          <p:nvPr/>
        </p:nvGraphicFramePr>
        <p:xfrm>
          <a:off x="2438400" y="3352800"/>
          <a:ext cx="236538" cy="381000"/>
        </p:xfrm>
        <a:graphic>
          <a:graphicData uri="http://schemas.openxmlformats.org/presentationml/2006/ole">
            <p:oleObj spid="_x0000_s155679" name="Clip" r:id="rId5" imgW="2147040" imgH="3459960" progId="MS_ClipArt_Gallery.2">
              <p:embed/>
            </p:oleObj>
          </a:graphicData>
        </a:graphic>
      </p:graphicFrame>
      <p:graphicFrame>
        <p:nvGraphicFramePr>
          <p:cNvPr id="155680" name="Object 32"/>
          <p:cNvGraphicFramePr>
            <a:graphicFrameLocks noChangeAspect="1"/>
          </p:cNvGraphicFramePr>
          <p:nvPr/>
        </p:nvGraphicFramePr>
        <p:xfrm>
          <a:off x="4114800" y="3048000"/>
          <a:ext cx="1065213" cy="746125"/>
        </p:xfrm>
        <a:graphic>
          <a:graphicData uri="http://schemas.openxmlformats.org/presentationml/2006/ole">
            <p:oleObj spid="_x0000_s155680" name="Clip" r:id="rId6" imgW="1520280" imgH="1065600" progId="MS_ClipArt_Gallery.2">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liennummernplatzhalter 4"/>
          <p:cNvSpPr>
            <a:spLocks noGrp="1"/>
          </p:cNvSpPr>
          <p:nvPr>
            <p:ph type="sldNum" sz="quarter" idx="12"/>
          </p:nvPr>
        </p:nvSpPr>
        <p:spPr/>
        <p:txBody>
          <a:bodyPr/>
          <a:lstStyle/>
          <a:p>
            <a:fld id="{7FF0F558-3CFE-46A4-80A1-864F5B8CCC2D}" type="slidenum">
              <a:rPr lang="en-US"/>
              <a:pPr/>
              <a:t>35</a:t>
            </a:fld>
            <a:endParaRPr lang="en-US"/>
          </a:p>
        </p:txBody>
      </p:sp>
      <p:sp>
        <p:nvSpPr>
          <p:cNvPr id="156674" name="Rectangle 2"/>
          <p:cNvSpPr>
            <a:spLocks noGrp="1" noChangeArrowheads="1"/>
          </p:cNvSpPr>
          <p:nvPr>
            <p:ph type="title"/>
          </p:nvPr>
        </p:nvSpPr>
        <p:spPr/>
        <p:txBody>
          <a:bodyPr/>
          <a:lstStyle/>
          <a:p>
            <a:r>
              <a:rPr lang="de-DE"/>
              <a:t>Grundidee des Majority-Consensus-Verfahrens</a:t>
            </a:r>
          </a:p>
        </p:txBody>
      </p:sp>
      <p:grpSp>
        <p:nvGrpSpPr>
          <p:cNvPr id="156675" name="Group 3"/>
          <p:cNvGrpSpPr>
            <a:grpSpLocks/>
          </p:cNvGrpSpPr>
          <p:nvPr/>
        </p:nvGrpSpPr>
        <p:grpSpPr bwMode="auto">
          <a:xfrm>
            <a:off x="838200" y="3124200"/>
            <a:ext cx="1219200" cy="990600"/>
            <a:chOff x="528" y="1968"/>
            <a:chExt cx="768" cy="624"/>
          </a:xfrm>
        </p:grpSpPr>
        <p:sp>
          <p:nvSpPr>
            <p:cNvPr id="156676" name="AutoShape 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6677" name="Rectangle 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6678" name="Rectangle 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sp>
        <p:nvSpPr>
          <p:cNvPr id="156679" name="AutoShape 7"/>
          <p:cNvSpPr>
            <a:spLocks noChangeArrowheads="1"/>
          </p:cNvSpPr>
          <p:nvPr/>
        </p:nvSpPr>
        <p:spPr bwMode="auto">
          <a:xfrm>
            <a:off x="685800" y="2667000"/>
            <a:ext cx="990600" cy="304800"/>
          </a:xfrm>
          <a:prstGeom prst="wedgeEllipseCallout">
            <a:avLst>
              <a:gd name="adj1" fmla="val 1120"/>
              <a:gd name="adj2" fmla="val 241148"/>
            </a:avLst>
          </a:prstGeom>
          <a:solidFill>
            <a:srgbClr val="FFFFFF"/>
          </a:solidFill>
          <a:ln w="76200">
            <a:solidFill>
              <a:schemeClr val="accent2"/>
            </a:solidFill>
            <a:miter lim="800000"/>
            <a:headEnd/>
            <a:tailEnd/>
          </a:ln>
          <a:effectLst/>
        </p:spPr>
        <p:txBody>
          <a:bodyPr wrap="none" anchor="ctr"/>
          <a:lstStyle/>
          <a:p>
            <a:r>
              <a:rPr lang="de-DE" sz="2000">
                <a:latin typeface="Times New Roman" pitchFamily="18" charset="0"/>
              </a:rPr>
              <a:t>Datum</a:t>
            </a:r>
            <a:endParaRPr lang="de-DE">
              <a:latin typeface="Times New Roman" pitchFamily="18" charset="0"/>
            </a:endParaRPr>
          </a:p>
        </p:txBody>
      </p:sp>
      <p:sp>
        <p:nvSpPr>
          <p:cNvPr id="156680" name="AutoShape 8"/>
          <p:cNvSpPr>
            <a:spLocks noChangeArrowheads="1"/>
          </p:cNvSpPr>
          <p:nvPr/>
        </p:nvSpPr>
        <p:spPr bwMode="auto">
          <a:xfrm>
            <a:off x="1600200" y="2286000"/>
            <a:ext cx="1524000" cy="304800"/>
          </a:xfrm>
          <a:prstGeom prst="wedgeEllipseCallout">
            <a:avLst>
              <a:gd name="adj1" fmla="val -29167"/>
              <a:gd name="adj2" fmla="val 343750"/>
            </a:avLst>
          </a:prstGeom>
          <a:solidFill>
            <a:srgbClr val="FFFFFF"/>
          </a:solidFill>
          <a:ln w="76200">
            <a:solidFill>
              <a:srgbClr val="33CC33"/>
            </a:solidFill>
            <a:miter lim="800000"/>
            <a:headEnd/>
            <a:tailEnd/>
          </a:ln>
          <a:effectLst/>
        </p:spPr>
        <p:txBody>
          <a:bodyPr wrap="none" anchor="ctr"/>
          <a:lstStyle/>
          <a:p>
            <a:r>
              <a:rPr lang="de-DE" sz="2000">
                <a:latin typeface="Times New Roman" pitchFamily="18" charset="0"/>
              </a:rPr>
              <a:t>Zeitstempel</a:t>
            </a:r>
            <a:endParaRPr lang="de-DE">
              <a:latin typeface="Times New Roman" pitchFamily="18" charset="0"/>
            </a:endParaRPr>
          </a:p>
        </p:txBody>
      </p:sp>
      <p:grpSp>
        <p:nvGrpSpPr>
          <p:cNvPr id="156681" name="Group 9"/>
          <p:cNvGrpSpPr>
            <a:grpSpLocks/>
          </p:cNvGrpSpPr>
          <p:nvPr/>
        </p:nvGrpSpPr>
        <p:grpSpPr bwMode="auto">
          <a:xfrm>
            <a:off x="2438400" y="3124200"/>
            <a:ext cx="1219200" cy="990600"/>
            <a:chOff x="528" y="1968"/>
            <a:chExt cx="768" cy="624"/>
          </a:xfrm>
        </p:grpSpPr>
        <p:sp>
          <p:nvSpPr>
            <p:cNvPr id="156682" name="AutoShape 10"/>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6683" name="Rectangle 11"/>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6684" name="Rectangle 12"/>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6685" name="Group 13"/>
          <p:cNvGrpSpPr>
            <a:grpSpLocks/>
          </p:cNvGrpSpPr>
          <p:nvPr/>
        </p:nvGrpSpPr>
        <p:grpSpPr bwMode="auto">
          <a:xfrm>
            <a:off x="4038600" y="3124200"/>
            <a:ext cx="1219200" cy="990600"/>
            <a:chOff x="528" y="1968"/>
            <a:chExt cx="768" cy="624"/>
          </a:xfrm>
        </p:grpSpPr>
        <p:sp>
          <p:nvSpPr>
            <p:cNvPr id="156686" name="AutoShape 1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6687" name="Rectangle 1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6688" name="Rectangle 1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6689" name="Group 17"/>
          <p:cNvGrpSpPr>
            <a:grpSpLocks/>
          </p:cNvGrpSpPr>
          <p:nvPr/>
        </p:nvGrpSpPr>
        <p:grpSpPr bwMode="auto">
          <a:xfrm>
            <a:off x="5638800" y="3124200"/>
            <a:ext cx="1219200" cy="990600"/>
            <a:chOff x="528" y="1968"/>
            <a:chExt cx="768" cy="624"/>
          </a:xfrm>
        </p:grpSpPr>
        <p:sp>
          <p:nvSpPr>
            <p:cNvPr id="156690" name="AutoShape 18"/>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6691" name="Rectangle 19"/>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6692" name="Rectangle 20"/>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sp>
        <p:nvSpPr>
          <p:cNvPr id="156693" name="Line 21"/>
          <p:cNvSpPr>
            <a:spLocks noChangeShapeType="1"/>
          </p:cNvSpPr>
          <p:nvPr/>
        </p:nvSpPr>
        <p:spPr bwMode="auto">
          <a:xfrm>
            <a:off x="685800" y="5105400"/>
            <a:ext cx="4343400" cy="0"/>
          </a:xfrm>
          <a:prstGeom prst="line">
            <a:avLst/>
          </a:prstGeom>
          <a:noFill/>
          <a:ln w="76200">
            <a:solidFill>
              <a:srgbClr val="990099"/>
            </a:solidFill>
            <a:round/>
            <a:headEnd/>
            <a:tailEnd/>
          </a:ln>
          <a:effectLst/>
        </p:spPr>
        <p:txBody>
          <a:bodyPr wrap="none" anchor="ctr"/>
          <a:lstStyle/>
          <a:p>
            <a:endParaRPr lang="de-DE"/>
          </a:p>
        </p:txBody>
      </p:sp>
      <p:sp>
        <p:nvSpPr>
          <p:cNvPr id="156694" name="Text Box 22"/>
          <p:cNvSpPr txBox="1">
            <a:spLocks noChangeArrowheads="1"/>
          </p:cNvSpPr>
          <p:nvPr/>
        </p:nvSpPr>
        <p:spPr bwMode="auto">
          <a:xfrm>
            <a:off x="152400" y="4876800"/>
            <a:ext cx="522288" cy="457200"/>
          </a:xfrm>
          <a:prstGeom prst="rect">
            <a:avLst/>
          </a:prstGeom>
          <a:noFill/>
          <a:ln w="76200">
            <a:noFill/>
            <a:miter lim="800000"/>
            <a:headEnd/>
            <a:tailEnd/>
          </a:ln>
          <a:effectLst/>
        </p:spPr>
        <p:txBody>
          <a:bodyPr wrap="none" anchor="ctr">
            <a:spAutoFit/>
          </a:bodyPr>
          <a:lstStyle/>
          <a:p>
            <a:r>
              <a:rPr lang="de-DE">
                <a:latin typeface="Times New Roman" pitchFamily="18" charset="0"/>
              </a:rPr>
              <a:t>T1</a:t>
            </a:r>
          </a:p>
        </p:txBody>
      </p:sp>
      <p:sp>
        <p:nvSpPr>
          <p:cNvPr id="156695" name="Oval 23"/>
          <p:cNvSpPr>
            <a:spLocks noChangeArrowheads="1"/>
          </p:cNvSpPr>
          <p:nvPr/>
        </p:nvSpPr>
        <p:spPr bwMode="auto">
          <a:xfrm>
            <a:off x="9906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p>
        </p:txBody>
      </p:sp>
      <p:sp>
        <p:nvSpPr>
          <p:cNvPr id="156696" name="Oval 24"/>
          <p:cNvSpPr>
            <a:spLocks noChangeArrowheads="1"/>
          </p:cNvSpPr>
          <p:nvPr/>
        </p:nvSpPr>
        <p:spPr bwMode="auto">
          <a:xfrm>
            <a:off x="16764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6697" name="Oval 25"/>
          <p:cNvSpPr>
            <a:spLocks noChangeArrowheads="1"/>
          </p:cNvSpPr>
          <p:nvPr/>
        </p:nvSpPr>
        <p:spPr bwMode="auto">
          <a:xfrm>
            <a:off x="2286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6698" name="Oval 26"/>
          <p:cNvSpPr>
            <a:spLocks noChangeArrowheads="1"/>
          </p:cNvSpPr>
          <p:nvPr/>
        </p:nvSpPr>
        <p:spPr bwMode="auto">
          <a:xfrm>
            <a:off x="2971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cxnSp>
        <p:nvCxnSpPr>
          <p:cNvPr id="156699" name="AutoShape 27"/>
          <p:cNvCxnSpPr>
            <a:cxnSpLocks noChangeShapeType="1"/>
            <a:stCxn id="156695" idx="0"/>
            <a:endCxn id="156677" idx="2"/>
          </p:cNvCxnSpPr>
          <p:nvPr/>
        </p:nvCxnSpPr>
        <p:spPr bwMode="auto">
          <a:xfrm rot="16200000">
            <a:off x="654844" y="4388644"/>
            <a:ext cx="1014412" cy="190500"/>
          </a:xfrm>
          <a:prstGeom prst="curvedConnector3">
            <a:avLst>
              <a:gd name="adj1" fmla="val 48824"/>
            </a:avLst>
          </a:prstGeom>
          <a:noFill/>
          <a:ln w="38100">
            <a:solidFill>
              <a:srgbClr val="990099"/>
            </a:solidFill>
            <a:round/>
            <a:headEnd/>
            <a:tailEnd type="triangle" w="med" len="med"/>
          </a:ln>
          <a:effectLst/>
        </p:spPr>
      </p:cxnSp>
      <p:cxnSp>
        <p:nvCxnSpPr>
          <p:cNvPr id="156700" name="AutoShape 28"/>
          <p:cNvCxnSpPr>
            <a:cxnSpLocks noChangeShapeType="1"/>
            <a:stCxn id="156696" idx="1"/>
            <a:endCxn id="156683" idx="2"/>
          </p:cNvCxnSpPr>
          <p:nvPr/>
        </p:nvCxnSpPr>
        <p:spPr bwMode="auto">
          <a:xfrm rot="16200000">
            <a:off x="1759744" y="3915569"/>
            <a:ext cx="1036637" cy="1158875"/>
          </a:xfrm>
          <a:prstGeom prst="curvedConnector3">
            <a:avLst>
              <a:gd name="adj1" fmla="val 49921"/>
            </a:avLst>
          </a:prstGeom>
          <a:noFill/>
          <a:ln w="38100">
            <a:solidFill>
              <a:srgbClr val="990099"/>
            </a:solidFill>
            <a:round/>
            <a:headEnd/>
            <a:tailEnd type="triangle" w="med" len="med"/>
          </a:ln>
          <a:effectLst/>
        </p:spPr>
      </p:cxnSp>
      <p:graphicFrame>
        <p:nvGraphicFramePr>
          <p:cNvPr id="156701" name="Object 29"/>
          <p:cNvGraphicFramePr>
            <a:graphicFrameLocks noChangeAspect="1"/>
          </p:cNvGraphicFramePr>
          <p:nvPr/>
        </p:nvGraphicFramePr>
        <p:xfrm>
          <a:off x="762000" y="3352800"/>
          <a:ext cx="236538" cy="381000"/>
        </p:xfrm>
        <a:graphic>
          <a:graphicData uri="http://schemas.openxmlformats.org/presentationml/2006/ole">
            <p:oleObj spid="_x0000_s156701" name="Clip" r:id="rId4" imgW="2147040" imgH="3459960" progId="MS_ClipArt_Gallery.2">
              <p:embed/>
            </p:oleObj>
          </a:graphicData>
        </a:graphic>
      </p:graphicFrame>
      <p:graphicFrame>
        <p:nvGraphicFramePr>
          <p:cNvPr id="156702" name="Object 30"/>
          <p:cNvGraphicFramePr>
            <a:graphicFrameLocks noChangeAspect="1"/>
          </p:cNvGraphicFramePr>
          <p:nvPr/>
        </p:nvGraphicFramePr>
        <p:xfrm>
          <a:off x="2438400" y="3352800"/>
          <a:ext cx="236538" cy="381000"/>
        </p:xfrm>
        <a:graphic>
          <a:graphicData uri="http://schemas.openxmlformats.org/presentationml/2006/ole">
            <p:oleObj spid="_x0000_s156702" name="Clip" r:id="rId5" imgW="2147040" imgH="3459960" progId="MS_ClipArt_Gallery.2">
              <p:embed/>
            </p:oleObj>
          </a:graphicData>
        </a:graphic>
      </p:graphicFrame>
      <p:graphicFrame>
        <p:nvGraphicFramePr>
          <p:cNvPr id="156703" name="Object 31"/>
          <p:cNvGraphicFramePr>
            <a:graphicFrameLocks noChangeAspect="1"/>
          </p:cNvGraphicFramePr>
          <p:nvPr/>
        </p:nvGraphicFramePr>
        <p:xfrm>
          <a:off x="4114800" y="3048000"/>
          <a:ext cx="1065213" cy="746125"/>
        </p:xfrm>
        <a:graphic>
          <a:graphicData uri="http://schemas.openxmlformats.org/presentationml/2006/ole">
            <p:oleObj spid="_x0000_s156703" name="Clip" r:id="rId6" imgW="1520280" imgH="1065600" progId="MS_ClipArt_Gallery.2">
              <p:embed/>
            </p:oleObj>
          </a:graphicData>
        </a:graphic>
      </p:graphicFrame>
      <p:cxnSp>
        <p:nvCxnSpPr>
          <p:cNvPr id="156704" name="AutoShape 32"/>
          <p:cNvCxnSpPr>
            <a:cxnSpLocks noChangeShapeType="1"/>
            <a:stCxn id="156697" idx="0"/>
            <a:endCxn id="156686" idx="3"/>
          </p:cNvCxnSpPr>
          <p:nvPr/>
        </p:nvCxnSpPr>
        <p:spPr bwMode="auto">
          <a:xfrm rot="16200000">
            <a:off x="3086100" y="3429000"/>
            <a:ext cx="838200" cy="2286000"/>
          </a:xfrm>
          <a:prstGeom prst="curvedConnector3">
            <a:avLst>
              <a:gd name="adj1" fmla="val 50000"/>
            </a:avLst>
          </a:prstGeom>
          <a:noFill/>
          <a:ln w="38100">
            <a:solidFill>
              <a:srgbClr val="990099"/>
            </a:solidFill>
            <a:prstDash val="sysDot"/>
            <a:round/>
            <a:headEnd/>
            <a:tailEnd type="triangle" w="med" len="med"/>
          </a:ln>
          <a:effectLst/>
        </p:spPr>
      </p:cxnSp>
      <p:cxnSp>
        <p:nvCxnSpPr>
          <p:cNvPr id="156705" name="AutoShape 33"/>
          <p:cNvCxnSpPr>
            <a:cxnSpLocks noChangeShapeType="1"/>
            <a:stCxn id="156698" idx="0"/>
            <a:endCxn id="156691" idx="2"/>
          </p:cNvCxnSpPr>
          <p:nvPr/>
        </p:nvCxnSpPr>
        <p:spPr bwMode="auto">
          <a:xfrm rot="16200000">
            <a:off x="4045744" y="2978944"/>
            <a:ext cx="1014412" cy="3009900"/>
          </a:xfrm>
          <a:prstGeom prst="curvedConnector3">
            <a:avLst>
              <a:gd name="adj1" fmla="val 30514"/>
            </a:avLst>
          </a:prstGeom>
          <a:noFill/>
          <a:ln w="38100">
            <a:solidFill>
              <a:srgbClr val="990099"/>
            </a:solidFill>
            <a:round/>
            <a:headEnd/>
            <a:tailEnd type="triangle" w="med" len="med"/>
          </a:ln>
          <a:effectLst/>
        </p:spPr>
      </p:cxnSp>
      <p:graphicFrame>
        <p:nvGraphicFramePr>
          <p:cNvPr id="156706" name="Object 34"/>
          <p:cNvGraphicFramePr>
            <a:graphicFrameLocks noChangeAspect="1"/>
          </p:cNvGraphicFramePr>
          <p:nvPr/>
        </p:nvGraphicFramePr>
        <p:xfrm>
          <a:off x="5638800" y="3352800"/>
          <a:ext cx="236538" cy="381000"/>
        </p:xfrm>
        <a:graphic>
          <a:graphicData uri="http://schemas.openxmlformats.org/presentationml/2006/ole">
            <p:oleObj spid="_x0000_s156706" name="Clip" r:id="rId7" imgW="2147040" imgH="3459960" progId="MS_ClipArt_Gallery.2">
              <p:embed/>
            </p:oleObj>
          </a:graphicData>
        </a:graphic>
      </p:graphicFrame>
      <p:sp>
        <p:nvSpPr>
          <p:cNvPr id="156707" name="Oval 35"/>
          <p:cNvSpPr>
            <a:spLocks noChangeArrowheads="1"/>
          </p:cNvSpPr>
          <p:nvPr/>
        </p:nvSpPr>
        <p:spPr bwMode="auto">
          <a:xfrm>
            <a:off x="35052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6708" name="Oval 36"/>
          <p:cNvSpPr>
            <a:spLocks noChangeArrowheads="1"/>
          </p:cNvSpPr>
          <p:nvPr/>
        </p:nvSpPr>
        <p:spPr bwMode="auto">
          <a:xfrm>
            <a:off x="3810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6709" name="Oval 37"/>
          <p:cNvSpPr>
            <a:spLocks noChangeArrowheads="1"/>
          </p:cNvSpPr>
          <p:nvPr/>
        </p:nvSpPr>
        <p:spPr bwMode="auto">
          <a:xfrm>
            <a:off x="4114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6711" name="AutoShape 39"/>
          <p:cNvSpPr>
            <a:spLocks noChangeArrowheads="1"/>
          </p:cNvSpPr>
          <p:nvPr/>
        </p:nvSpPr>
        <p:spPr bwMode="auto">
          <a:xfrm>
            <a:off x="4572000" y="1219200"/>
            <a:ext cx="3962400" cy="1295400"/>
          </a:xfrm>
          <a:prstGeom prst="wedgeEllipseCallout">
            <a:avLst>
              <a:gd name="adj1" fmla="val -43750"/>
              <a:gd name="adj2" fmla="val 82477"/>
            </a:avLst>
          </a:prstGeom>
          <a:solidFill>
            <a:srgbClr val="FFFFFF"/>
          </a:solidFill>
          <a:ln w="38100">
            <a:solidFill>
              <a:srgbClr val="990099"/>
            </a:solidFill>
            <a:miter lim="800000"/>
            <a:headEnd/>
            <a:tailEnd/>
          </a:ln>
          <a:effectLst/>
        </p:spPr>
        <p:txBody>
          <a:bodyPr wrap="none" anchor="ctr"/>
          <a:lstStyle/>
          <a:p>
            <a:pPr>
              <a:lnSpc>
                <a:spcPct val="80000"/>
              </a:lnSpc>
            </a:pPr>
            <a:r>
              <a:rPr lang="de-DE">
                <a:latin typeface="Times New Roman" pitchFamily="18" charset="0"/>
              </a:rPr>
              <a:t>Ausfall eines Knotens kann</a:t>
            </a:r>
          </a:p>
          <a:p>
            <a:pPr>
              <a:lnSpc>
                <a:spcPct val="80000"/>
              </a:lnSpc>
            </a:pPr>
            <a:r>
              <a:rPr lang="de-DE">
                <a:latin typeface="Times New Roman" pitchFamily="18" charset="0"/>
              </a:rPr>
              <a:t>toleriert werden</a:t>
            </a:r>
          </a:p>
          <a:p>
            <a:pPr>
              <a:lnSpc>
                <a:spcPct val="80000"/>
              </a:lnSpc>
            </a:pPr>
            <a:r>
              <a:rPr lang="de-DE">
                <a:latin typeface="Times New Roman" pitchFamily="18" charset="0"/>
              </a:rPr>
              <a:t>Qu = 3</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liennummernplatzhalter 4"/>
          <p:cNvSpPr>
            <a:spLocks noGrp="1"/>
          </p:cNvSpPr>
          <p:nvPr>
            <p:ph type="sldNum" sz="quarter" idx="12"/>
          </p:nvPr>
        </p:nvSpPr>
        <p:spPr/>
        <p:txBody>
          <a:bodyPr/>
          <a:lstStyle/>
          <a:p>
            <a:fld id="{C12B162A-82A8-44EA-BD7E-7027253114E7}" type="slidenum">
              <a:rPr lang="en-US"/>
              <a:pPr/>
              <a:t>36</a:t>
            </a:fld>
            <a:endParaRPr lang="en-US"/>
          </a:p>
        </p:txBody>
      </p:sp>
      <p:sp>
        <p:nvSpPr>
          <p:cNvPr id="157698" name="Rectangle 2"/>
          <p:cNvSpPr>
            <a:spLocks noGrp="1" noChangeArrowheads="1"/>
          </p:cNvSpPr>
          <p:nvPr>
            <p:ph type="title"/>
          </p:nvPr>
        </p:nvSpPr>
        <p:spPr/>
        <p:txBody>
          <a:bodyPr/>
          <a:lstStyle/>
          <a:p>
            <a:r>
              <a:rPr lang="de-DE"/>
              <a:t>Grundidee des Majority-Consensus-Verfahrens</a:t>
            </a:r>
          </a:p>
        </p:txBody>
      </p:sp>
      <p:grpSp>
        <p:nvGrpSpPr>
          <p:cNvPr id="157699" name="Group 3"/>
          <p:cNvGrpSpPr>
            <a:grpSpLocks/>
          </p:cNvGrpSpPr>
          <p:nvPr/>
        </p:nvGrpSpPr>
        <p:grpSpPr bwMode="auto">
          <a:xfrm>
            <a:off x="838200" y="3124200"/>
            <a:ext cx="1219200" cy="990600"/>
            <a:chOff x="528" y="1968"/>
            <a:chExt cx="768" cy="624"/>
          </a:xfrm>
        </p:grpSpPr>
        <p:sp>
          <p:nvSpPr>
            <p:cNvPr id="157700" name="AutoShape 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7701" name="Rectangle 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7702" name="Rectangle 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solidFill>
                    <a:srgbClr val="990099"/>
                  </a:solidFill>
                  <a:latin typeface="Times New Roman" pitchFamily="18" charset="0"/>
                </a:rPr>
                <a:t>1</a:t>
              </a:r>
              <a:endParaRPr lang="de-DE">
                <a:latin typeface="Times New Roman" pitchFamily="18" charset="0"/>
              </a:endParaRPr>
            </a:p>
          </p:txBody>
        </p:sp>
      </p:grpSp>
      <p:sp>
        <p:nvSpPr>
          <p:cNvPr id="157703" name="AutoShape 7"/>
          <p:cNvSpPr>
            <a:spLocks noChangeArrowheads="1"/>
          </p:cNvSpPr>
          <p:nvPr/>
        </p:nvSpPr>
        <p:spPr bwMode="auto">
          <a:xfrm>
            <a:off x="685800" y="2667000"/>
            <a:ext cx="990600" cy="304800"/>
          </a:xfrm>
          <a:prstGeom prst="wedgeEllipseCallout">
            <a:avLst>
              <a:gd name="adj1" fmla="val 1120"/>
              <a:gd name="adj2" fmla="val 241148"/>
            </a:avLst>
          </a:prstGeom>
          <a:solidFill>
            <a:srgbClr val="FFFFFF"/>
          </a:solidFill>
          <a:ln w="76200">
            <a:solidFill>
              <a:schemeClr val="accent2"/>
            </a:solidFill>
            <a:miter lim="800000"/>
            <a:headEnd/>
            <a:tailEnd/>
          </a:ln>
          <a:effectLst/>
        </p:spPr>
        <p:txBody>
          <a:bodyPr wrap="none" anchor="ctr"/>
          <a:lstStyle/>
          <a:p>
            <a:r>
              <a:rPr lang="de-DE" sz="2000">
                <a:latin typeface="Times New Roman" pitchFamily="18" charset="0"/>
              </a:rPr>
              <a:t>Datum</a:t>
            </a:r>
            <a:endParaRPr lang="de-DE">
              <a:latin typeface="Times New Roman" pitchFamily="18" charset="0"/>
            </a:endParaRPr>
          </a:p>
        </p:txBody>
      </p:sp>
      <p:sp>
        <p:nvSpPr>
          <p:cNvPr id="157704" name="AutoShape 8"/>
          <p:cNvSpPr>
            <a:spLocks noChangeArrowheads="1"/>
          </p:cNvSpPr>
          <p:nvPr/>
        </p:nvSpPr>
        <p:spPr bwMode="auto">
          <a:xfrm>
            <a:off x="1600200" y="2286000"/>
            <a:ext cx="1524000" cy="304800"/>
          </a:xfrm>
          <a:prstGeom prst="wedgeEllipseCallout">
            <a:avLst>
              <a:gd name="adj1" fmla="val -29167"/>
              <a:gd name="adj2" fmla="val 343750"/>
            </a:avLst>
          </a:prstGeom>
          <a:solidFill>
            <a:srgbClr val="FFFFFF"/>
          </a:solidFill>
          <a:ln w="76200">
            <a:solidFill>
              <a:srgbClr val="33CC33"/>
            </a:solidFill>
            <a:miter lim="800000"/>
            <a:headEnd/>
            <a:tailEnd/>
          </a:ln>
          <a:effectLst/>
        </p:spPr>
        <p:txBody>
          <a:bodyPr wrap="none" anchor="ctr"/>
          <a:lstStyle/>
          <a:p>
            <a:r>
              <a:rPr lang="de-DE" sz="2000">
                <a:latin typeface="Times New Roman" pitchFamily="18" charset="0"/>
              </a:rPr>
              <a:t>Zeitstempel</a:t>
            </a:r>
            <a:endParaRPr lang="de-DE">
              <a:latin typeface="Times New Roman" pitchFamily="18" charset="0"/>
            </a:endParaRPr>
          </a:p>
        </p:txBody>
      </p:sp>
      <p:grpSp>
        <p:nvGrpSpPr>
          <p:cNvPr id="157705" name="Group 9"/>
          <p:cNvGrpSpPr>
            <a:grpSpLocks/>
          </p:cNvGrpSpPr>
          <p:nvPr/>
        </p:nvGrpSpPr>
        <p:grpSpPr bwMode="auto">
          <a:xfrm>
            <a:off x="2438400" y="3124200"/>
            <a:ext cx="1219200" cy="990600"/>
            <a:chOff x="528" y="1968"/>
            <a:chExt cx="768" cy="624"/>
          </a:xfrm>
        </p:grpSpPr>
        <p:sp>
          <p:nvSpPr>
            <p:cNvPr id="157706" name="AutoShape 10"/>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7707" name="Rectangle 11"/>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7708" name="Rectangle 12"/>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1</a:t>
              </a:r>
            </a:p>
          </p:txBody>
        </p:sp>
      </p:grpSp>
      <p:grpSp>
        <p:nvGrpSpPr>
          <p:cNvPr id="157709" name="Group 13"/>
          <p:cNvGrpSpPr>
            <a:grpSpLocks/>
          </p:cNvGrpSpPr>
          <p:nvPr/>
        </p:nvGrpSpPr>
        <p:grpSpPr bwMode="auto">
          <a:xfrm>
            <a:off x="4038600" y="3124200"/>
            <a:ext cx="1219200" cy="990600"/>
            <a:chOff x="528" y="1968"/>
            <a:chExt cx="768" cy="624"/>
          </a:xfrm>
        </p:grpSpPr>
        <p:sp>
          <p:nvSpPr>
            <p:cNvPr id="157710" name="AutoShape 1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7711" name="Rectangle 1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7712" name="Rectangle 1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7713" name="Group 17"/>
          <p:cNvGrpSpPr>
            <a:grpSpLocks/>
          </p:cNvGrpSpPr>
          <p:nvPr/>
        </p:nvGrpSpPr>
        <p:grpSpPr bwMode="auto">
          <a:xfrm>
            <a:off x="5638800" y="3124200"/>
            <a:ext cx="1219200" cy="990600"/>
            <a:chOff x="528" y="1968"/>
            <a:chExt cx="768" cy="624"/>
          </a:xfrm>
        </p:grpSpPr>
        <p:sp>
          <p:nvSpPr>
            <p:cNvPr id="157714" name="AutoShape 18"/>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7715" name="Rectangle 19"/>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7716" name="Rectangle 20"/>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1</a:t>
              </a:r>
            </a:p>
          </p:txBody>
        </p:sp>
      </p:grpSp>
      <p:sp>
        <p:nvSpPr>
          <p:cNvPr id="157717" name="Line 21"/>
          <p:cNvSpPr>
            <a:spLocks noChangeShapeType="1"/>
          </p:cNvSpPr>
          <p:nvPr/>
        </p:nvSpPr>
        <p:spPr bwMode="auto">
          <a:xfrm>
            <a:off x="685800" y="5105400"/>
            <a:ext cx="4343400" cy="0"/>
          </a:xfrm>
          <a:prstGeom prst="line">
            <a:avLst/>
          </a:prstGeom>
          <a:noFill/>
          <a:ln w="76200">
            <a:solidFill>
              <a:srgbClr val="990099"/>
            </a:solidFill>
            <a:round/>
            <a:headEnd/>
            <a:tailEnd/>
          </a:ln>
          <a:effectLst/>
        </p:spPr>
        <p:txBody>
          <a:bodyPr wrap="none" anchor="ctr"/>
          <a:lstStyle/>
          <a:p>
            <a:endParaRPr lang="de-DE"/>
          </a:p>
        </p:txBody>
      </p:sp>
      <p:sp>
        <p:nvSpPr>
          <p:cNvPr id="157718" name="Text Box 22"/>
          <p:cNvSpPr txBox="1">
            <a:spLocks noChangeArrowheads="1"/>
          </p:cNvSpPr>
          <p:nvPr/>
        </p:nvSpPr>
        <p:spPr bwMode="auto">
          <a:xfrm>
            <a:off x="152400" y="4876800"/>
            <a:ext cx="522288" cy="457200"/>
          </a:xfrm>
          <a:prstGeom prst="rect">
            <a:avLst/>
          </a:prstGeom>
          <a:noFill/>
          <a:ln w="76200">
            <a:noFill/>
            <a:miter lim="800000"/>
            <a:headEnd/>
            <a:tailEnd/>
          </a:ln>
          <a:effectLst/>
        </p:spPr>
        <p:txBody>
          <a:bodyPr wrap="none" anchor="ctr">
            <a:spAutoFit/>
          </a:bodyPr>
          <a:lstStyle/>
          <a:p>
            <a:r>
              <a:rPr lang="de-DE">
                <a:latin typeface="Times New Roman" pitchFamily="18" charset="0"/>
              </a:rPr>
              <a:t>T1</a:t>
            </a:r>
          </a:p>
        </p:txBody>
      </p:sp>
      <p:sp>
        <p:nvSpPr>
          <p:cNvPr id="157719" name="Oval 23"/>
          <p:cNvSpPr>
            <a:spLocks noChangeArrowheads="1"/>
          </p:cNvSpPr>
          <p:nvPr/>
        </p:nvSpPr>
        <p:spPr bwMode="auto">
          <a:xfrm>
            <a:off x="9906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p>
        </p:txBody>
      </p:sp>
      <p:sp>
        <p:nvSpPr>
          <p:cNvPr id="157720" name="Oval 24"/>
          <p:cNvSpPr>
            <a:spLocks noChangeArrowheads="1"/>
          </p:cNvSpPr>
          <p:nvPr/>
        </p:nvSpPr>
        <p:spPr bwMode="auto">
          <a:xfrm>
            <a:off x="16764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7721" name="Oval 25"/>
          <p:cNvSpPr>
            <a:spLocks noChangeArrowheads="1"/>
          </p:cNvSpPr>
          <p:nvPr/>
        </p:nvSpPr>
        <p:spPr bwMode="auto">
          <a:xfrm>
            <a:off x="2286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7722" name="Oval 26"/>
          <p:cNvSpPr>
            <a:spLocks noChangeArrowheads="1"/>
          </p:cNvSpPr>
          <p:nvPr/>
        </p:nvSpPr>
        <p:spPr bwMode="auto">
          <a:xfrm>
            <a:off x="2971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cxnSp>
        <p:nvCxnSpPr>
          <p:cNvPr id="157723" name="AutoShape 27"/>
          <p:cNvCxnSpPr>
            <a:cxnSpLocks noChangeShapeType="1"/>
            <a:stCxn id="157719" idx="0"/>
            <a:endCxn id="157701" idx="2"/>
          </p:cNvCxnSpPr>
          <p:nvPr/>
        </p:nvCxnSpPr>
        <p:spPr bwMode="auto">
          <a:xfrm rot="16200000">
            <a:off x="654844" y="4388644"/>
            <a:ext cx="1014412" cy="190500"/>
          </a:xfrm>
          <a:prstGeom prst="curvedConnector3">
            <a:avLst>
              <a:gd name="adj1" fmla="val 48824"/>
            </a:avLst>
          </a:prstGeom>
          <a:noFill/>
          <a:ln w="38100">
            <a:solidFill>
              <a:srgbClr val="990099"/>
            </a:solidFill>
            <a:round/>
            <a:headEnd/>
            <a:tailEnd type="triangle" w="med" len="med"/>
          </a:ln>
          <a:effectLst/>
        </p:spPr>
      </p:cxnSp>
      <p:cxnSp>
        <p:nvCxnSpPr>
          <p:cNvPr id="157724" name="AutoShape 28"/>
          <p:cNvCxnSpPr>
            <a:cxnSpLocks noChangeShapeType="1"/>
            <a:stCxn id="157720" idx="1"/>
            <a:endCxn id="157707" idx="2"/>
          </p:cNvCxnSpPr>
          <p:nvPr/>
        </p:nvCxnSpPr>
        <p:spPr bwMode="auto">
          <a:xfrm rot="16200000">
            <a:off x="1759744" y="3915569"/>
            <a:ext cx="1036637" cy="1158875"/>
          </a:xfrm>
          <a:prstGeom prst="curvedConnector3">
            <a:avLst>
              <a:gd name="adj1" fmla="val 49921"/>
            </a:avLst>
          </a:prstGeom>
          <a:noFill/>
          <a:ln w="38100">
            <a:solidFill>
              <a:srgbClr val="990099"/>
            </a:solidFill>
            <a:round/>
            <a:headEnd/>
            <a:tailEnd type="triangle" w="med" len="med"/>
          </a:ln>
          <a:effectLst/>
        </p:spPr>
      </p:cxnSp>
      <p:graphicFrame>
        <p:nvGraphicFramePr>
          <p:cNvPr id="157725" name="Object 29"/>
          <p:cNvGraphicFramePr>
            <a:graphicFrameLocks noChangeAspect="1"/>
          </p:cNvGraphicFramePr>
          <p:nvPr/>
        </p:nvGraphicFramePr>
        <p:xfrm>
          <a:off x="762000" y="3352800"/>
          <a:ext cx="236538" cy="381000"/>
        </p:xfrm>
        <a:graphic>
          <a:graphicData uri="http://schemas.openxmlformats.org/presentationml/2006/ole">
            <p:oleObj spid="_x0000_s157725" name="Clip" r:id="rId4" imgW="2147040" imgH="3459960" progId="MS_ClipArt_Gallery.2">
              <p:embed/>
            </p:oleObj>
          </a:graphicData>
        </a:graphic>
      </p:graphicFrame>
      <p:graphicFrame>
        <p:nvGraphicFramePr>
          <p:cNvPr id="157726" name="Object 30"/>
          <p:cNvGraphicFramePr>
            <a:graphicFrameLocks noChangeAspect="1"/>
          </p:cNvGraphicFramePr>
          <p:nvPr/>
        </p:nvGraphicFramePr>
        <p:xfrm>
          <a:off x="2438400" y="3352800"/>
          <a:ext cx="236538" cy="381000"/>
        </p:xfrm>
        <a:graphic>
          <a:graphicData uri="http://schemas.openxmlformats.org/presentationml/2006/ole">
            <p:oleObj spid="_x0000_s157726" name="Clip" r:id="rId5" imgW="2147040" imgH="3459960" progId="MS_ClipArt_Gallery.2">
              <p:embed/>
            </p:oleObj>
          </a:graphicData>
        </a:graphic>
      </p:graphicFrame>
      <p:graphicFrame>
        <p:nvGraphicFramePr>
          <p:cNvPr id="157727" name="Object 31"/>
          <p:cNvGraphicFramePr>
            <a:graphicFrameLocks noChangeAspect="1"/>
          </p:cNvGraphicFramePr>
          <p:nvPr/>
        </p:nvGraphicFramePr>
        <p:xfrm>
          <a:off x="4114800" y="3048000"/>
          <a:ext cx="1065213" cy="746125"/>
        </p:xfrm>
        <a:graphic>
          <a:graphicData uri="http://schemas.openxmlformats.org/presentationml/2006/ole">
            <p:oleObj spid="_x0000_s157727" name="Clip" r:id="rId6" imgW="1520280" imgH="1065600" progId="MS_ClipArt_Gallery.2">
              <p:embed/>
            </p:oleObj>
          </a:graphicData>
        </a:graphic>
      </p:graphicFrame>
      <p:cxnSp>
        <p:nvCxnSpPr>
          <p:cNvPr id="157728" name="AutoShape 32"/>
          <p:cNvCxnSpPr>
            <a:cxnSpLocks noChangeShapeType="1"/>
            <a:stCxn id="157721" idx="0"/>
            <a:endCxn id="157710" idx="3"/>
          </p:cNvCxnSpPr>
          <p:nvPr/>
        </p:nvCxnSpPr>
        <p:spPr bwMode="auto">
          <a:xfrm rot="16200000">
            <a:off x="3086100" y="3429000"/>
            <a:ext cx="838200" cy="2286000"/>
          </a:xfrm>
          <a:prstGeom prst="curvedConnector3">
            <a:avLst>
              <a:gd name="adj1" fmla="val 50000"/>
            </a:avLst>
          </a:prstGeom>
          <a:noFill/>
          <a:ln w="38100">
            <a:solidFill>
              <a:srgbClr val="990099"/>
            </a:solidFill>
            <a:prstDash val="sysDot"/>
            <a:round/>
            <a:headEnd/>
            <a:tailEnd type="triangle" w="med" len="med"/>
          </a:ln>
          <a:effectLst/>
        </p:spPr>
      </p:cxnSp>
      <p:cxnSp>
        <p:nvCxnSpPr>
          <p:cNvPr id="157729" name="AutoShape 33"/>
          <p:cNvCxnSpPr>
            <a:cxnSpLocks noChangeShapeType="1"/>
            <a:stCxn id="157722" idx="0"/>
            <a:endCxn id="157715" idx="2"/>
          </p:cNvCxnSpPr>
          <p:nvPr/>
        </p:nvCxnSpPr>
        <p:spPr bwMode="auto">
          <a:xfrm rot="16200000">
            <a:off x="4045744" y="2978944"/>
            <a:ext cx="1014412" cy="3009900"/>
          </a:xfrm>
          <a:prstGeom prst="curvedConnector3">
            <a:avLst>
              <a:gd name="adj1" fmla="val 30514"/>
            </a:avLst>
          </a:prstGeom>
          <a:noFill/>
          <a:ln w="38100">
            <a:solidFill>
              <a:srgbClr val="990099"/>
            </a:solidFill>
            <a:round/>
            <a:headEnd/>
            <a:tailEnd type="triangle" w="med" len="med"/>
          </a:ln>
          <a:effectLst/>
        </p:spPr>
      </p:cxnSp>
      <p:graphicFrame>
        <p:nvGraphicFramePr>
          <p:cNvPr id="157730" name="Object 34"/>
          <p:cNvGraphicFramePr>
            <a:graphicFrameLocks noChangeAspect="1"/>
          </p:cNvGraphicFramePr>
          <p:nvPr/>
        </p:nvGraphicFramePr>
        <p:xfrm>
          <a:off x="5638800" y="3352800"/>
          <a:ext cx="236538" cy="381000"/>
        </p:xfrm>
        <a:graphic>
          <a:graphicData uri="http://schemas.openxmlformats.org/presentationml/2006/ole">
            <p:oleObj spid="_x0000_s157730" name="Clip" r:id="rId7" imgW="2147040" imgH="3459960" progId="MS_ClipArt_Gallery.2">
              <p:embed/>
            </p:oleObj>
          </a:graphicData>
        </a:graphic>
      </p:graphicFrame>
      <p:sp>
        <p:nvSpPr>
          <p:cNvPr id="157731" name="Oval 35"/>
          <p:cNvSpPr>
            <a:spLocks noChangeArrowheads="1"/>
          </p:cNvSpPr>
          <p:nvPr/>
        </p:nvSpPr>
        <p:spPr bwMode="auto">
          <a:xfrm>
            <a:off x="35052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7732" name="Oval 36"/>
          <p:cNvSpPr>
            <a:spLocks noChangeArrowheads="1"/>
          </p:cNvSpPr>
          <p:nvPr/>
        </p:nvSpPr>
        <p:spPr bwMode="auto">
          <a:xfrm>
            <a:off x="3810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7733" name="Oval 37"/>
          <p:cNvSpPr>
            <a:spLocks noChangeArrowheads="1"/>
          </p:cNvSpPr>
          <p:nvPr/>
        </p:nvSpPr>
        <p:spPr bwMode="auto">
          <a:xfrm>
            <a:off x="4114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cxnSp>
        <p:nvCxnSpPr>
          <p:cNvPr id="157734" name="AutoShape 38"/>
          <p:cNvCxnSpPr>
            <a:cxnSpLocks noChangeShapeType="1"/>
            <a:stCxn id="157731" idx="0"/>
            <a:endCxn id="157702" idx="2"/>
          </p:cNvCxnSpPr>
          <p:nvPr/>
        </p:nvCxnSpPr>
        <p:spPr bwMode="auto">
          <a:xfrm rot="5400000" flipH="1">
            <a:off x="2197894" y="3607594"/>
            <a:ext cx="1014412" cy="1752600"/>
          </a:xfrm>
          <a:prstGeom prst="curvedConnector3">
            <a:avLst>
              <a:gd name="adj1" fmla="val 48824"/>
            </a:avLst>
          </a:prstGeom>
          <a:noFill/>
          <a:ln w="38100">
            <a:solidFill>
              <a:srgbClr val="990099"/>
            </a:solidFill>
            <a:round/>
            <a:headEnd/>
            <a:tailEnd type="triangle" w="med" len="med"/>
          </a:ln>
          <a:effectLst/>
        </p:spPr>
      </p:cxnSp>
      <p:cxnSp>
        <p:nvCxnSpPr>
          <p:cNvPr id="157735" name="AutoShape 39"/>
          <p:cNvCxnSpPr>
            <a:cxnSpLocks noChangeShapeType="1"/>
            <a:stCxn id="157732" idx="0"/>
            <a:endCxn id="157708" idx="2"/>
          </p:cNvCxnSpPr>
          <p:nvPr/>
        </p:nvCxnSpPr>
        <p:spPr bwMode="auto">
          <a:xfrm rot="5400000" flipH="1">
            <a:off x="3150394" y="4255294"/>
            <a:ext cx="1014412" cy="457200"/>
          </a:xfrm>
          <a:prstGeom prst="curvedConnector3">
            <a:avLst>
              <a:gd name="adj1" fmla="val 48824"/>
            </a:avLst>
          </a:prstGeom>
          <a:noFill/>
          <a:ln w="38100">
            <a:solidFill>
              <a:srgbClr val="990099"/>
            </a:solidFill>
            <a:round/>
            <a:headEnd/>
            <a:tailEnd type="triangle" w="med" len="med"/>
          </a:ln>
          <a:effectLst/>
        </p:spPr>
      </p:cxnSp>
      <p:cxnSp>
        <p:nvCxnSpPr>
          <p:cNvPr id="157736" name="AutoShape 40"/>
          <p:cNvCxnSpPr>
            <a:cxnSpLocks noChangeShapeType="1"/>
            <a:stCxn id="157733" idx="0"/>
            <a:endCxn id="157716" idx="2"/>
          </p:cNvCxnSpPr>
          <p:nvPr/>
        </p:nvCxnSpPr>
        <p:spPr bwMode="auto">
          <a:xfrm rot="16200000">
            <a:off x="4902994" y="3264694"/>
            <a:ext cx="1014412" cy="2438400"/>
          </a:xfrm>
          <a:prstGeom prst="curvedConnector3">
            <a:avLst>
              <a:gd name="adj1" fmla="val 19088"/>
            </a:avLst>
          </a:prstGeom>
          <a:noFill/>
          <a:ln w="38100">
            <a:solidFill>
              <a:srgbClr val="990099"/>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liennummernplatzhalter 4"/>
          <p:cNvSpPr>
            <a:spLocks noGrp="1"/>
          </p:cNvSpPr>
          <p:nvPr>
            <p:ph type="sldNum" sz="quarter" idx="12"/>
          </p:nvPr>
        </p:nvSpPr>
        <p:spPr/>
        <p:txBody>
          <a:bodyPr/>
          <a:lstStyle/>
          <a:p>
            <a:fld id="{D61EA8E0-0E20-48C5-99FB-EB88365C200D}" type="slidenum">
              <a:rPr lang="en-US"/>
              <a:pPr/>
              <a:t>37</a:t>
            </a:fld>
            <a:endParaRPr lang="en-US"/>
          </a:p>
        </p:txBody>
      </p:sp>
      <p:sp>
        <p:nvSpPr>
          <p:cNvPr id="158722" name="Rectangle 2"/>
          <p:cNvSpPr>
            <a:spLocks noGrp="1" noChangeArrowheads="1"/>
          </p:cNvSpPr>
          <p:nvPr>
            <p:ph type="title"/>
          </p:nvPr>
        </p:nvSpPr>
        <p:spPr/>
        <p:txBody>
          <a:bodyPr/>
          <a:lstStyle/>
          <a:p>
            <a:r>
              <a:rPr lang="de-DE"/>
              <a:t>Grundidee des Majority-Consensus-Verfahrens</a:t>
            </a:r>
          </a:p>
        </p:txBody>
      </p:sp>
      <p:grpSp>
        <p:nvGrpSpPr>
          <p:cNvPr id="158723" name="Group 3"/>
          <p:cNvGrpSpPr>
            <a:grpSpLocks/>
          </p:cNvGrpSpPr>
          <p:nvPr/>
        </p:nvGrpSpPr>
        <p:grpSpPr bwMode="auto">
          <a:xfrm>
            <a:off x="838200" y="3124200"/>
            <a:ext cx="1219200" cy="990600"/>
            <a:chOff x="528" y="1968"/>
            <a:chExt cx="768" cy="624"/>
          </a:xfrm>
        </p:grpSpPr>
        <p:sp>
          <p:nvSpPr>
            <p:cNvPr id="158724" name="AutoShape 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8725" name="Rectangle 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8726" name="Rectangle 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solidFill>
                    <a:srgbClr val="990099"/>
                  </a:solidFill>
                  <a:latin typeface="Times New Roman" pitchFamily="18" charset="0"/>
                </a:rPr>
                <a:t>1</a:t>
              </a:r>
              <a:endParaRPr lang="de-DE">
                <a:latin typeface="Times New Roman" pitchFamily="18" charset="0"/>
              </a:endParaRPr>
            </a:p>
          </p:txBody>
        </p:sp>
      </p:grpSp>
      <p:sp>
        <p:nvSpPr>
          <p:cNvPr id="158727" name="AutoShape 7"/>
          <p:cNvSpPr>
            <a:spLocks noChangeArrowheads="1"/>
          </p:cNvSpPr>
          <p:nvPr/>
        </p:nvSpPr>
        <p:spPr bwMode="auto">
          <a:xfrm>
            <a:off x="685800" y="2667000"/>
            <a:ext cx="990600" cy="304800"/>
          </a:xfrm>
          <a:prstGeom prst="wedgeEllipseCallout">
            <a:avLst>
              <a:gd name="adj1" fmla="val 1120"/>
              <a:gd name="adj2" fmla="val 241148"/>
            </a:avLst>
          </a:prstGeom>
          <a:solidFill>
            <a:srgbClr val="FFFFFF"/>
          </a:solidFill>
          <a:ln w="76200">
            <a:solidFill>
              <a:schemeClr val="accent2"/>
            </a:solidFill>
            <a:miter lim="800000"/>
            <a:headEnd/>
            <a:tailEnd/>
          </a:ln>
          <a:effectLst/>
        </p:spPr>
        <p:txBody>
          <a:bodyPr wrap="none" anchor="ctr"/>
          <a:lstStyle/>
          <a:p>
            <a:r>
              <a:rPr lang="de-DE" sz="2000">
                <a:latin typeface="Times New Roman" pitchFamily="18" charset="0"/>
              </a:rPr>
              <a:t>Datum</a:t>
            </a:r>
            <a:endParaRPr lang="de-DE">
              <a:latin typeface="Times New Roman" pitchFamily="18" charset="0"/>
            </a:endParaRPr>
          </a:p>
        </p:txBody>
      </p:sp>
      <p:sp>
        <p:nvSpPr>
          <p:cNvPr id="158728" name="AutoShape 8"/>
          <p:cNvSpPr>
            <a:spLocks noChangeArrowheads="1"/>
          </p:cNvSpPr>
          <p:nvPr/>
        </p:nvSpPr>
        <p:spPr bwMode="auto">
          <a:xfrm>
            <a:off x="1600200" y="2286000"/>
            <a:ext cx="1524000" cy="304800"/>
          </a:xfrm>
          <a:prstGeom prst="wedgeEllipseCallout">
            <a:avLst>
              <a:gd name="adj1" fmla="val -29167"/>
              <a:gd name="adj2" fmla="val 343750"/>
            </a:avLst>
          </a:prstGeom>
          <a:solidFill>
            <a:srgbClr val="FFFFFF"/>
          </a:solidFill>
          <a:ln w="76200">
            <a:solidFill>
              <a:srgbClr val="33CC33"/>
            </a:solidFill>
            <a:miter lim="800000"/>
            <a:headEnd/>
            <a:tailEnd/>
          </a:ln>
          <a:effectLst/>
        </p:spPr>
        <p:txBody>
          <a:bodyPr wrap="none" anchor="ctr"/>
          <a:lstStyle/>
          <a:p>
            <a:r>
              <a:rPr lang="de-DE" sz="2000">
                <a:latin typeface="Times New Roman" pitchFamily="18" charset="0"/>
              </a:rPr>
              <a:t>Zeitstempel</a:t>
            </a:r>
            <a:endParaRPr lang="de-DE">
              <a:latin typeface="Times New Roman" pitchFamily="18" charset="0"/>
            </a:endParaRPr>
          </a:p>
        </p:txBody>
      </p:sp>
      <p:grpSp>
        <p:nvGrpSpPr>
          <p:cNvPr id="158729" name="Group 9"/>
          <p:cNvGrpSpPr>
            <a:grpSpLocks/>
          </p:cNvGrpSpPr>
          <p:nvPr/>
        </p:nvGrpSpPr>
        <p:grpSpPr bwMode="auto">
          <a:xfrm>
            <a:off x="2438400" y="3124200"/>
            <a:ext cx="1219200" cy="990600"/>
            <a:chOff x="528" y="1968"/>
            <a:chExt cx="768" cy="624"/>
          </a:xfrm>
        </p:grpSpPr>
        <p:sp>
          <p:nvSpPr>
            <p:cNvPr id="158730" name="AutoShape 10"/>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8731" name="Rectangle 11"/>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8732" name="Rectangle 12"/>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1</a:t>
              </a:r>
            </a:p>
          </p:txBody>
        </p:sp>
      </p:grpSp>
      <p:grpSp>
        <p:nvGrpSpPr>
          <p:cNvPr id="158733" name="Group 13"/>
          <p:cNvGrpSpPr>
            <a:grpSpLocks/>
          </p:cNvGrpSpPr>
          <p:nvPr/>
        </p:nvGrpSpPr>
        <p:grpSpPr bwMode="auto">
          <a:xfrm>
            <a:off x="4038600" y="3124200"/>
            <a:ext cx="1219200" cy="990600"/>
            <a:chOff x="528" y="1968"/>
            <a:chExt cx="768" cy="624"/>
          </a:xfrm>
        </p:grpSpPr>
        <p:sp>
          <p:nvSpPr>
            <p:cNvPr id="158734" name="AutoShape 14"/>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8735" name="Rectangle 15"/>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10</a:t>
              </a:r>
            </a:p>
          </p:txBody>
        </p:sp>
        <p:sp>
          <p:nvSpPr>
            <p:cNvPr id="158736" name="Rectangle 16"/>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58737" name="Group 17"/>
          <p:cNvGrpSpPr>
            <a:grpSpLocks/>
          </p:cNvGrpSpPr>
          <p:nvPr/>
        </p:nvGrpSpPr>
        <p:grpSpPr bwMode="auto">
          <a:xfrm>
            <a:off x="5638800" y="3124200"/>
            <a:ext cx="1219200" cy="990600"/>
            <a:chOff x="528" y="1968"/>
            <a:chExt cx="768" cy="624"/>
          </a:xfrm>
        </p:grpSpPr>
        <p:sp>
          <p:nvSpPr>
            <p:cNvPr id="158738" name="AutoShape 18"/>
            <p:cNvSpPr>
              <a:spLocks noChangeArrowheads="1"/>
            </p:cNvSpPr>
            <p:nvPr/>
          </p:nvSpPr>
          <p:spPr bwMode="auto">
            <a:xfrm>
              <a:off x="528" y="1968"/>
              <a:ext cx="768" cy="624"/>
            </a:xfrm>
            <a:prstGeom prst="can">
              <a:avLst>
                <a:gd name="adj" fmla="val 25000"/>
              </a:avLst>
            </a:prstGeom>
            <a:solidFill>
              <a:srgbClr val="FFFFFF"/>
            </a:solidFill>
            <a:ln w="76200">
              <a:solidFill>
                <a:schemeClr val="tx1"/>
              </a:solidFill>
              <a:round/>
              <a:headEnd/>
              <a:tailEnd/>
            </a:ln>
            <a:effectLst/>
          </p:spPr>
          <p:txBody>
            <a:bodyPr wrap="none" anchor="ctr"/>
            <a:lstStyle/>
            <a:p>
              <a:endParaRPr lang="de-DE"/>
            </a:p>
          </p:txBody>
        </p:sp>
        <p:sp>
          <p:nvSpPr>
            <p:cNvPr id="158739" name="Rectangle 19"/>
            <p:cNvSpPr>
              <a:spLocks noChangeArrowheads="1"/>
            </p:cNvSpPr>
            <p:nvPr/>
          </p:nvSpPr>
          <p:spPr bwMode="auto">
            <a:xfrm>
              <a:off x="528" y="230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a:t>
              </a:r>
              <a:r>
                <a:rPr lang="de-DE">
                  <a:solidFill>
                    <a:srgbClr val="990099"/>
                  </a:solidFill>
                  <a:latin typeface="Times New Roman" pitchFamily="18" charset="0"/>
                </a:rPr>
                <a:t>15</a:t>
              </a:r>
              <a:endParaRPr lang="de-DE">
                <a:latin typeface="Times New Roman" pitchFamily="18" charset="0"/>
              </a:endParaRPr>
            </a:p>
          </p:txBody>
        </p:sp>
        <p:sp>
          <p:nvSpPr>
            <p:cNvPr id="158740" name="Rectangle 20"/>
            <p:cNvSpPr>
              <a:spLocks noChangeArrowheads="1"/>
            </p:cNvSpPr>
            <p:nvPr/>
          </p:nvSpPr>
          <p:spPr bwMode="auto">
            <a:xfrm>
              <a:off x="1056" y="230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1</a:t>
              </a:r>
            </a:p>
          </p:txBody>
        </p:sp>
      </p:grpSp>
      <p:sp>
        <p:nvSpPr>
          <p:cNvPr id="158741" name="Line 21"/>
          <p:cNvSpPr>
            <a:spLocks noChangeShapeType="1"/>
          </p:cNvSpPr>
          <p:nvPr/>
        </p:nvSpPr>
        <p:spPr bwMode="auto">
          <a:xfrm>
            <a:off x="685800" y="5105400"/>
            <a:ext cx="4343400" cy="0"/>
          </a:xfrm>
          <a:prstGeom prst="line">
            <a:avLst/>
          </a:prstGeom>
          <a:noFill/>
          <a:ln w="76200">
            <a:solidFill>
              <a:srgbClr val="990099"/>
            </a:solidFill>
            <a:round/>
            <a:headEnd/>
            <a:tailEnd/>
          </a:ln>
          <a:effectLst/>
        </p:spPr>
        <p:txBody>
          <a:bodyPr wrap="none" anchor="ctr"/>
          <a:lstStyle/>
          <a:p>
            <a:endParaRPr lang="de-DE"/>
          </a:p>
        </p:txBody>
      </p:sp>
      <p:sp>
        <p:nvSpPr>
          <p:cNvPr id="158742" name="Text Box 22"/>
          <p:cNvSpPr txBox="1">
            <a:spLocks noChangeArrowheads="1"/>
          </p:cNvSpPr>
          <p:nvPr/>
        </p:nvSpPr>
        <p:spPr bwMode="auto">
          <a:xfrm>
            <a:off x="152400" y="4876800"/>
            <a:ext cx="522288" cy="457200"/>
          </a:xfrm>
          <a:prstGeom prst="rect">
            <a:avLst/>
          </a:prstGeom>
          <a:noFill/>
          <a:ln w="76200">
            <a:noFill/>
            <a:miter lim="800000"/>
            <a:headEnd/>
            <a:tailEnd/>
          </a:ln>
          <a:effectLst/>
        </p:spPr>
        <p:txBody>
          <a:bodyPr wrap="none" anchor="ctr">
            <a:spAutoFit/>
          </a:bodyPr>
          <a:lstStyle/>
          <a:p>
            <a:r>
              <a:rPr lang="de-DE">
                <a:latin typeface="Times New Roman" pitchFamily="18" charset="0"/>
              </a:rPr>
              <a:t>T1</a:t>
            </a:r>
          </a:p>
        </p:txBody>
      </p:sp>
      <p:sp>
        <p:nvSpPr>
          <p:cNvPr id="158743" name="Oval 23"/>
          <p:cNvSpPr>
            <a:spLocks noChangeArrowheads="1"/>
          </p:cNvSpPr>
          <p:nvPr/>
        </p:nvSpPr>
        <p:spPr bwMode="auto">
          <a:xfrm>
            <a:off x="9906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p>
        </p:txBody>
      </p:sp>
      <p:sp>
        <p:nvSpPr>
          <p:cNvPr id="158744" name="Oval 24"/>
          <p:cNvSpPr>
            <a:spLocks noChangeArrowheads="1"/>
          </p:cNvSpPr>
          <p:nvPr/>
        </p:nvSpPr>
        <p:spPr bwMode="auto">
          <a:xfrm>
            <a:off x="16764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45" name="Oval 25"/>
          <p:cNvSpPr>
            <a:spLocks noChangeArrowheads="1"/>
          </p:cNvSpPr>
          <p:nvPr/>
        </p:nvSpPr>
        <p:spPr bwMode="auto">
          <a:xfrm>
            <a:off x="2286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46" name="Oval 26"/>
          <p:cNvSpPr>
            <a:spLocks noChangeArrowheads="1"/>
          </p:cNvSpPr>
          <p:nvPr/>
        </p:nvSpPr>
        <p:spPr bwMode="auto">
          <a:xfrm>
            <a:off x="2971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55" name="Oval 35"/>
          <p:cNvSpPr>
            <a:spLocks noChangeArrowheads="1"/>
          </p:cNvSpPr>
          <p:nvPr/>
        </p:nvSpPr>
        <p:spPr bwMode="auto">
          <a:xfrm>
            <a:off x="35052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56" name="Oval 36"/>
          <p:cNvSpPr>
            <a:spLocks noChangeArrowheads="1"/>
          </p:cNvSpPr>
          <p:nvPr/>
        </p:nvSpPr>
        <p:spPr bwMode="auto">
          <a:xfrm>
            <a:off x="38100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57" name="Oval 37"/>
          <p:cNvSpPr>
            <a:spLocks noChangeArrowheads="1"/>
          </p:cNvSpPr>
          <p:nvPr/>
        </p:nvSpPr>
        <p:spPr bwMode="auto">
          <a:xfrm>
            <a:off x="4114800" y="5029200"/>
            <a:ext cx="152400" cy="152400"/>
          </a:xfrm>
          <a:prstGeom prst="ellipse">
            <a:avLst/>
          </a:prstGeom>
          <a:solidFill>
            <a:srgbClr val="FFFFFF"/>
          </a:solidFill>
          <a:ln w="76200">
            <a:solidFill>
              <a:srgbClr val="990099"/>
            </a:solidFill>
            <a:round/>
            <a:headEnd/>
            <a:tailEnd/>
          </a:ln>
          <a:effectLst/>
        </p:spPr>
        <p:txBody>
          <a:bodyPr wrap="none" anchor="ctr"/>
          <a:lstStyle/>
          <a:p>
            <a:endParaRPr lang="de-DE">
              <a:latin typeface="Times New Roman" pitchFamily="18" charset="0"/>
            </a:endParaRPr>
          </a:p>
        </p:txBody>
      </p:sp>
      <p:sp>
        <p:nvSpPr>
          <p:cNvPr id="158762" name="Line 42"/>
          <p:cNvSpPr>
            <a:spLocks noChangeShapeType="1"/>
          </p:cNvSpPr>
          <p:nvPr/>
        </p:nvSpPr>
        <p:spPr bwMode="auto">
          <a:xfrm>
            <a:off x="5562600" y="1981200"/>
            <a:ext cx="3200400" cy="0"/>
          </a:xfrm>
          <a:prstGeom prst="line">
            <a:avLst/>
          </a:prstGeom>
          <a:noFill/>
          <a:ln w="76200">
            <a:solidFill>
              <a:srgbClr val="33CC33"/>
            </a:solidFill>
            <a:round/>
            <a:headEnd/>
            <a:tailEnd/>
          </a:ln>
          <a:effectLst/>
        </p:spPr>
        <p:txBody>
          <a:bodyPr wrap="none" anchor="ctr"/>
          <a:lstStyle/>
          <a:p>
            <a:endParaRPr lang="de-DE"/>
          </a:p>
        </p:txBody>
      </p:sp>
      <p:sp>
        <p:nvSpPr>
          <p:cNvPr id="158763" name="Text Box 43"/>
          <p:cNvSpPr txBox="1">
            <a:spLocks noChangeArrowheads="1"/>
          </p:cNvSpPr>
          <p:nvPr/>
        </p:nvSpPr>
        <p:spPr bwMode="auto">
          <a:xfrm>
            <a:off x="4806950" y="1790700"/>
            <a:ext cx="522288" cy="457200"/>
          </a:xfrm>
          <a:prstGeom prst="rect">
            <a:avLst/>
          </a:prstGeom>
          <a:noFill/>
          <a:ln w="38100">
            <a:noFill/>
            <a:miter lim="800000"/>
            <a:headEnd/>
            <a:tailEnd/>
          </a:ln>
          <a:effectLst/>
        </p:spPr>
        <p:txBody>
          <a:bodyPr wrap="none" anchor="ctr">
            <a:spAutoFit/>
          </a:bodyPr>
          <a:lstStyle/>
          <a:p>
            <a:pPr>
              <a:spcBef>
                <a:spcPct val="50000"/>
              </a:spcBef>
            </a:pPr>
            <a:r>
              <a:rPr lang="de-DE">
                <a:latin typeface="Times New Roman" pitchFamily="18" charset="0"/>
              </a:rPr>
              <a:t>T2</a:t>
            </a:r>
          </a:p>
        </p:txBody>
      </p:sp>
      <p:sp>
        <p:nvSpPr>
          <p:cNvPr id="158764" name="Oval 44"/>
          <p:cNvSpPr>
            <a:spLocks noChangeArrowheads="1"/>
          </p:cNvSpPr>
          <p:nvPr/>
        </p:nvSpPr>
        <p:spPr bwMode="auto">
          <a:xfrm>
            <a:off x="6096000" y="1905000"/>
            <a:ext cx="152400" cy="152400"/>
          </a:xfrm>
          <a:prstGeom prst="ellipse">
            <a:avLst/>
          </a:prstGeom>
          <a:solidFill>
            <a:srgbClr val="FFFFFF"/>
          </a:solidFill>
          <a:ln w="76200">
            <a:solidFill>
              <a:srgbClr val="33CC33"/>
            </a:solidFill>
            <a:round/>
            <a:headEnd/>
            <a:tailEnd/>
          </a:ln>
          <a:effectLst/>
        </p:spPr>
        <p:txBody>
          <a:bodyPr wrap="none" anchor="ctr"/>
          <a:lstStyle/>
          <a:p>
            <a:endParaRPr lang="de-DE">
              <a:latin typeface="Times New Roman" pitchFamily="18" charset="0"/>
            </a:endParaRPr>
          </a:p>
        </p:txBody>
      </p:sp>
      <p:sp>
        <p:nvSpPr>
          <p:cNvPr id="158765" name="Oval 45"/>
          <p:cNvSpPr>
            <a:spLocks noChangeArrowheads="1"/>
          </p:cNvSpPr>
          <p:nvPr/>
        </p:nvSpPr>
        <p:spPr bwMode="auto">
          <a:xfrm>
            <a:off x="6553200" y="1905000"/>
            <a:ext cx="152400" cy="152400"/>
          </a:xfrm>
          <a:prstGeom prst="ellipse">
            <a:avLst/>
          </a:prstGeom>
          <a:solidFill>
            <a:srgbClr val="FFFFFF"/>
          </a:solidFill>
          <a:ln w="76200">
            <a:solidFill>
              <a:srgbClr val="33CC33"/>
            </a:solidFill>
            <a:round/>
            <a:headEnd/>
            <a:tailEnd/>
          </a:ln>
          <a:effectLst/>
        </p:spPr>
        <p:txBody>
          <a:bodyPr wrap="none" anchor="ctr"/>
          <a:lstStyle/>
          <a:p>
            <a:endParaRPr lang="de-DE">
              <a:latin typeface="Times New Roman" pitchFamily="18" charset="0"/>
            </a:endParaRPr>
          </a:p>
        </p:txBody>
      </p:sp>
      <p:cxnSp>
        <p:nvCxnSpPr>
          <p:cNvPr id="158766" name="AutoShape 46"/>
          <p:cNvCxnSpPr>
            <a:cxnSpLocks noChangeShapeType="1"/>
            <a:stCxn id="158764" idx="4"/>
            <a:endCxn id="158735" idx="0"/>
          </p:cNvCxnSpPr>
          <p:nvPr/>
        </p:nvCxnSpPr>
        <p:spPr bwMode="auto">
          <a:xfrm rot="5400000">
            <a:off x="4541043" y="2012157"/>
            <a:ext cx="1547813" cy="1714500"/>
          </a:xfrm>
          <a:prstGeom prst="curvedConnector3">
            <a:avLst>
              <a:gd name="adj1" fmla="val 49231"/>
            </a:avLst>
          </a:prstGeom>
          <a:noFill/>
          <a:ln w="38100">
            <a:solidFill>
              <a:srgbClr val="33CC33"/>
            </a:solidFill>
            <a:round/>
            <a:headEnd/>
            <a:tailEnd type="triangle" w="med" len="med"/>
          </a:ln>
          <a:effectLst/>
        </p:spPr>
      </p:cxnSp>
      <p:cxnSp>
        <p:nvCxnSpPr>
          <p:cNvPr id="158767" name="AutoShape 47"/>
          <p:cNvCxnSpPr>
            <a:cxnSpLocks noChangeShapeType="1"/>
            <a:stCxn id="158765" idx="4"/>
            <a:endCxn id="158739" idx="0"/>
          </p:cNvCxnSpPr>
          <p:nvPr/>
        </p:nvCxnSpPr>
        <p:spPr bwMode="auto">
          <a:xfrm rot="5400000">
            <a:off x="5569743" y="2583657"/>
            <a:ext cx="1547813" cy="571500"/>
          </a:xfrm>
          <a:prstGeom prst="curvedConnector3">
            <a:avLst>
              <a:gd name="adj1" fmla="val 49231"/>
            </a:avLst>
          </a:prstGeom>
          <a:noFill/>
          <a:ln w="38100">
            <a:solidFill>
              <a:srgbClr val="33CC33"/>
            </a:solidFill>
            <a:round/>
            <a:headEnd/>
            <a:tailEnd type="triangle" w="med" len="med"/>
          </a:ln>
          <a:effectLst/>
        </p:spPr>
      </p:cxnSp>
      <p:graphicFrame>
        <p:nvGraphicFramePr>
          <p:cNvPr id="158768" name="Object 48"/>
          <p:cNvGraphicFramePr>
            <a:graphicFrameLocks noChangeAspect="1"/>
          </p:cNvGraphicFramePr>
          <p:nvPr/>
        </p:nvGraphicFramePr>
        <p:xfrm>
          <a:off x="4038600" y="3352800"/>
          <a:ext cx="236538" cy="381000"/>
        </p:xfrm>
        <a:graphic>
          <a:graphicData uri="http://schemas.openxmlformats.org/presentationml/2006/ole">
            <p:oleObj spid="_x0000_s158768" name="Clip" r:id="rId4" imgW="2147040" imgH="3459960" progId="MS_ClipArt_Gallery.2">
              <p:embed/>
            </p:oleObj>
          </a:graphicData>
        </a:graphic>
      </p:graphicFrame>
      <p:graphicFrame>
        <p:nvGraphicFramePr>
          <p:cNvPr id="158769" name="Object 49"/>
          <p:cNvGraphicFramePr>
            <a:graphicFrameLocks noChangeAspect="1"/>
          </p:cNvGraphicFramePr>
          <p:nvPr/>
        </p:nvGraphicFramePr>
        <p:xfrm>
          <a:off x="5638800" y="3352800"/>
          <a:ext cx="236538" cy="381000"/>
        </p:xfrm>
        <a:graphic>
          <a:graphicData uri="http://schemas.openxmlformats.org/presentationml/2006/ole">
            <p:oleObj spid="_x0000_s158769" name="Clip" r:id="rId5" imgW="2147040" imgH="3459960" progId="MS_ClipArt_Gallery.2">
              <p:embed/>
            </p:oleObj>
          </a:graphicData>
        </a:graphic>
      </p:graphicFrame>
      <p:sp>
        <p:nvSpPr>
          <p:cNvPr id="158770" name="AutoShape 50"/>
          <p:cNvSpPr>
            <a:spLocks noChangeArrowheads="1"/>
          </p:cNvSpPr>
          <p:nvPr/>
        </p:nvSpPr>
        <p:spPr bwMode="auto">
          <a:xfrm>
            <a:off x="5943600" y="457200"/>
            <a:ext cx="2971800" cy="1219200"/>
          </a:xfrm>
          <a:prstGeom prst="wedgeRoundRectCallout">
            <a:avLst>
              <a:gd name="adj1" fmla="val -19819"/>
              <a:gd name="adj2" fmla="val 74481"/>
              <a:gd name="adj3" fmla="val 16667"/>
            </a:avLst>
          </a:prstGeom>
          <a:solidFill>
            <a:srgbClr val="FFFFFF"/>
          </a:solidFill>
          <a:ln w="38100">
            <a:solidFill>
              <a:srgbClr val="33CC33"/>
            </a:solidFill>
            <a:miter lim="800000"/>
            <a:headEnd/>
            <a:tailEnd/>
          </a:ln>
          <a:effectLst/>
        </p:spPr>
        <p:txBody>
          <a:bodyPr wrap="none" anchor="ctr"/>
          <a:lstStyle/>
          <a:p>
            <a:pPr>
              <a:lnSpc>
                <a:spcPct val="80000"/>
              </a:lnSpc>
            </a:pPr>
            <a:r>
              <a:rPr lang="de-DE">
                <a:latin typeface="Times New Roman" pitchFamily="18" charset="0"/>
              </a:rPr>
              <a:t>Stellt fest, dass</a:t>
            </a:r>
          </a:p>
          <a:p>
            <a:pPr>
              <a:lnSpc>
                <a:spcPct val="80000"/>
              </a:lnSpc>
            </a:pPr>
            <a:r>
              <a:rPr lang="de-DE">
                <a:latin typeface="Times New Roman" pitchFamily="18" charset="0"/>
              </a:rPr>
              <a:t>A:10 veraltet</a:t>
            </a:r>
          </a:p>
          <a:p>
            <a:pPr>
              <a:lnSpc>
                <a:spcPct val="80000"/>
              </a:lnSpc>
            </a:pPr>
            <a:r>
              <a:rPr lang="de-DE">
                <a:latin typeface="Times New Roman" pitchFamily="18" charset="0"/>
              </a:rPr>
              <a:t>ist (kleiner Zeitstempel)</a:t>
            </a:r>
          </a:p>
          <a:p>
            <a:pPr>
              <a:lnSpc>
                <a:spcPct val="80000"/>
              </a:lnSpc>
            </a:pPr>
            <a:r>
              <a:rPr lang="de-DE">
                <a:latin typeface="Times New Roman" pitchFamily="18" charset="0"/>
              </a:rPr>
              <a:t>und liest A:15</a:t>
            </a:r>
          </a:p>
        </p:txBody>
      </p:sp>
      <p:sp>
        <p:nvSpPr>
          <p:cNvPr id="158771" name="AutoShape 51"/>
          <p:cNvSpPr>
            <a:spLocks noChangeArrowheads="1"/>
          </p:cNvSpPr>
          <p:nvPr/>
        </p:nvSpPr>
        <p:spPr bwMode="auto">
          <a:xfrm>
            <a:off x="5181600" y="4495800"/>
            <a:ext cx="3733800" cy="1905000"/>
          </a:xfrm>
          <a:prstGeom prst="wedgeRoundRectCallout">
            <a:avLst>
              <a:gd name="adj1" fmla="val 4125"/>
              <a:gd name="adj2" fmla="val -180667"/>
              <a:gd name="adj3" fmla="val 16667"/>
            </a:avLst>
          </a:prstGeom>
          <a:solidFill>
            <a:srgbClr val="FFFFFF"/>
          </a:solidFill>
          <a:ln w="38100">
            <a:solidFill>
              <a:srgbClr val="33CC33"/>
            </a:solidFill>
            <a:miter lim="800000"/>
            <a:headEnd/>
            <a:tailEnd/>
          </a:ln>
          <a:effectLst/>
        </p:spPr>
        <p:txBody>
          <a:bodyPr wrap="none" anchor="ctr"/>
          <a:lstStyle/>
          <a:p>
            <a:r>
              <a:rPr lang="de-DE" sz="2000">
                <a:latin typeface="Times New Roman" pitchFamily="18" charset="0"/>
              </a:rPr>
              <a:t>Wegen Ql+Qu &gt; Q müssen</a:t>
            </a:r>
          </a:p>
          <a:p>
            <a:r>
              <a:rPr lang="de-DE" sz="2000">
                <a:latin typeface="Times New Roman" pitchFamily="18" charset="0"/>
              </a:rPr>
              <a:t>Schreib- und Lese-Operationen </a:t>
            </a:r>
          </a:p>
          <a:p>
            <a:r>
              <a:rPr lang="de-DE" sz="2000">
                <a:latin typeface="Times New Roman" pitchFamily="18" charset="0"/>
              </a:rPr>
              <a:t>irgendwo überlappen. Deshalb</a:t>
            </a:r>
          </a:p>
          <a:p>
            <a:r>
              <a:rPr lang="de-DE" sz="2000">
                <a:latin typeface="Times New Roman" pitchFamily="18" charset="0"/>
              </a:rPr>
              <a:t>kann keine Lese-Op nur</a:t>
            </a:r>
          </a:p>
          <a:p>
            <a:r>
              <a:rPr lang="de-DE" sz="2000">
                <a:latin typeface="Times New Roman" pitchFamily="18" charset="0"/>
              </a:rPr>
              <a:t>veraltete Kopien lesen (mindestens</a:t>
            </a:r>
          </a:p>
          <a:p>
            <a:r>
              <a:rPr lang="de-DE" sz="2000">
                <a:latin typeface="Times New Roman" pitchFamily="18" charset="0"/>
              </a:rPr>
              <a:t>eine ist up-to-date)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8762"/>
                                        </p:tgtEl>
                                        <p:attrNameLst>
                                          <p:attrName>style.visibility</p:attrName>
                                        </p:attrNameLst>
                                      </p:cBhvr>
                                      <p:to>
                                        <p:strVal val="visible"/>
                                      </p:to>
                                    </p:set>
                                    <p:animEffect transition="in" filter="box(out)">
                                      <p:cBhvr>
                                        <p:cTn id="7" dur="500"/>
                                        <p:tgtEl>
                                          <p:spTgt spid="15876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58763"/>
                                        </p:tgtEl>
                                        <p:attrNameLst>
                                          <p:attrName>style.visibility</p:attrName>
                                        </p:attrNameLst>
                                      </p:cBhvr>
                                      <p:to>
                                        <p:strVal val="visible"/>
                                      </p:to>
                                    </p:set>
                                    <p:animEffect transition="in" filter="box(out)">
                                      <p:cBhvr>
                                        <p:cTn id="11" dur="500"/>
                                        <p:tgtEl>
                                          <p:spTgt spid="15876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58764"/>
                                        </p:tgtEl>
                                        <p:attrNameLst>
                                          <p:attrName>style.visibility</p:attrName>
                                        </p:attrNameLst>
                                      </p:cBhvr>
                                      <p:to>
                                        <p:strVal val="visible"/>
                                      </p:to>
                                    </p:set>
                                    <p:animEffect transition="in" filter="box(out)">
                                      <p:cBhvr>
                                        <p:cTn id="15" dur="500"/>
                                        <p:tgtEl>
                                          <p:spTgt spid="158764"/>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58765"/>
                                        </p:tgtEl>
                                        <p:attrNameLst>
                                          <p:attrName>style.visibility</p:attrName>
                                        </p:attrNameLst>
                                      </p:cBhvr>
                                      <p:to>
                                        <p:strVal val="visible"/>
                                      </p:to>
                                    </p:set>
                                    <p:animEffect transition="in" filter="box(out)">
                                      <p:cBhvr>
                                        <p:cTn id="19" dur="500"/>
                                        <p:tgtEl>
                                          <p:spTgt spid="15876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158766"/>
                                        </p:tgtEl>
                                        <p:attrNameLst>
                                          <p:attrName>style.visibility</p:attrName>
                                        </p:attrNameLst>
                                      </p:cBhvr>
                                      <p:to>
                                        <p:strVal val="visible"/>
                                      </p:to>
                                    </p:set>
                                    <p:animEffect transition="in" filter="box(out)">
                                      <p:cBhvr>
                                        <p:cTn id="23" dur="500"/>
                                        <p:tgtEl>
                                          <p:spTgt spid="158766"/>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158767"/>
                                        </p:tgtEl>
                                        <p:attrNameLst>
                                          <p:attrName>style.visibility</p:attrName>
                                        </p:attrNameLst>
                                      </p:cBhvr>
                                      <p:to>
                                        <p:strVal val="visible"/>
                                      </p:to>
                                    </p:set>
                                    <p:animEffect transition="in" filter="box(out)">
                                      <p:cBhvr>
                                        <p:cTn id="27" dur="500"/>
                                        <p:tgtEl>
                                          <p:spTgt spid="158767"/>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158768"/>
                                        </p:tgtEl>
                                        <p:attrNameLst>
                                          <p:attrName>style.visibility</p:attrName>
                                        </p:attrNameLst>
                                      </p:cBhvr>
                                      <p:to>
                                        <p:strVal val="visible"/>
                                      </p:to>
                                    </p:set>
                                    <p:animEffect transition="in" filter="box(out)">
                                      <p:cBhvr>
                                        <p:cTn id="31" dur="500"/>
                                        <p:tgtEl>
                                          <p:spTgt spid="158768"/>
                                        </p:tgtEl>
                                      </p:cBhvr>
                                    </p:animEffect>
                                  </p:childTnLst>
                                </p:cTn>
                              </p:par>
                            </p:childTnLst>
                          </p:cTn>
                        </p:par>
                        <p:par>
                          <p:cTn id="32" fill="hold">
                            <p:stCondLst>
                              <p:cond delay="3500"/>
                            </p:stCondLst>
                            <p:childTnLst>
                              <p:par>
                                <p:cTn id="33" presetID="4" presetClass="entr" presetSubtype="32" fill="hold" nodeType="afterEffect">
                                  <p:stCondLst>
                                    <p:cond delay="0"/>
                                  </p:stCondLst>
                                  <p:childTnLst>
                                    <p:set>
                                      <p:cBhvr>
                                        <p:cTn id="34" dur="1" fill="hold">
                                          <p:stCondLst>
                                            <p:cond delay="0"/>
                                          </p:stCondLst>
                                        </p:cTn>
                                        <p:tgtEl>
                                          <p:spTgt spid="158769"/>
                                        </p:tgtEl>
                                        <p:attrNameLst>
                                          <p:attrName>style.visibility</p:attrName>
                                        </p:attrNameLst>
                                      </p:cBhvr>
                                      <p:to>
                                        <p:strVal val="visible"/>
                                      </p:to>
                                    </p:set>
                                    <p:animEffect transition="in" filter="box(out)">
                                      <p:cBhvr>
                                        <p:cTn id="35" dur="500"/>
                                        <p:tgtEl>
                                          <p:spTgt spid="158769"/>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158770"/>
                                        </p:tgtEl>
                                        <p:attrNameLst>
                                          <p:attrName>style.visibility</p:attrName>
                                        </p:attrNameLst>
                                      </p:cBhvr>
                                      <p:to>
                                        <p:strVal val="visible"/>
                                      </p:to>
                                    </p:set>
                                    <p:animEffect transition="in" filter="box(out)">
                                      <p:cBhvr>
                                        <p:cTn id="39" dur="500"/>
                                        <p:tgtEl>
                                          <p:spTgt spid="15877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58771"/>
                                        </p:tgtEl>
                                        <p:attrNameLst>
                                          <p:attrName>style.visibility</p:attrName>
                                        </p:attrNameLst>
                                      </p:cBhvr>
                                      <p:to>
                                        <p:strVal val="visible"/>
                                      </p:to>
                                    </p:set>
                                    <p:anim calcmode="lin" valueType="num">
                                      <p:cBhvr additive="base">
                                        <p:cTn id="44" dur="500" fill="hold"/>
                                        <p:tgtEl>
                                          <p:spTgt spid="158771"/>
                                        </p:tgtEl>
                                        <p:attrNameLst>
                                          <p:attrName>ppt_x</p:attrName>
                                        </p:attrNameLst>
                                      </p:cBhvr>
                                      <p:tavLst>
                                        <p:tav tm="0">
                                          <p:val>
                                            <p:strVal val="0-#ppt_w/2"/>
                                          </p:val>
                                        </p:tav>
                                        <p:tav tm="100000">
                                          <p:val>
                                            <p:strVal val="#ppt_x"/>
                                          </p:val>
                                        </p:tav>
                                      </p:tavLst>
                                    </p:anim>
                                    <p:anim calcmode="lin" valueType="num">
                                      <p:cBhvr additive="base">
                                        <p:cTn id="45" dur="500" fill="hold"/>
                                        <p:tgtEl>
                                          <p:spTgt spid="158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62" grpId="0" animBg="1"/>
      <p:bldP spid="158763" grpId="0" autoUpdateAnimBg="0"/>
      <p:bldP spid="158764" grpId="0" animBg="1" autoUpdateAnimBg="0"/>
      <p:bldP spid="158765" grpId="0" animBg="1" autoUpdateAnimBg="0"/>
      <p:bldP spid="158770" grpId="0" animBg="1" autoUpdateAnimBg="0"/>
      <p:bldP spid="15877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0A6E7CD3-6A9A-437F-8120-A1869CE80068}" type="slidenum">
              <a:rPr lang="en-US"/>
              <a:pPr/>
              <a:t>38</a:t>
            </a:fld>
            <a:endParaRPr lang="en-US"/>
          </a:p>
        </p:txBody>
      </p:sp>
      <p:sp>
        <p:nvSpPr>
          <p:cNvPr id="159746" name="Rectangle 2"/>
          <p:cNvSpPr>
            <a:spLocks noGrp="1" noChangeArrowheads="1"/>
          </p:cNvSpPr>
          <p:nvPr>
            <p:ph type="title"/>
          </p:nvPr>
        </p:nvSpPr>
        <p:spPr/>
        <p:txBody>
          <a:bodyPr/>
          <a:lstStyle/>
          <a:p>
            <a:r>
              <a:rPr lang="de-DE" sz="3200"/>
              <a:t>Implementierung des Majority-Consensus-Verfahrens ohne Sperren</a:t>
            </a:r>
            <a:endParaRPr lang="de-DE"/>
          </a:p>
        </p:txBody>
      </p:sp>
      <p:sp>
        <p:nvSpPr>
          <p:cNvPr id="159747" name="Rectangle 3"/>
          <p:cNvSpPr>
            <a:spLocks noGrp="1" noChangeArrowheads="1"/>
          </p:cNvSpPr>
          <p:nvPr>
            <p:ph type="body" idx="1"/>
          </p:nvPr>
        </p:nvSpPr>
        <p:spPr/>
        <p:txBody>
          <a:bodyPr/>
          <a:lstStyle/>
          <a:p>
            <a:r>
              <a:rPr lang="de-DE"/>
              <a:t>Jedes DB-Objekt ist mit einem Zeitstempel der letzten Änderung versehen</a:t>
            </a:r>
          </a:p>
          <a:p>
            <a:r>
              <a:rPr lang="de-DE"/>
              <a:t>Ähnlich einem optimistischen Synchronisationsverfahren</a:t>
            </a:r>
          </a:p>
          <a:p>
            <a:r>
              <a:rPr lang="de-DE"/>
              <a:t>Das Two-Phase-Commit (2PC) ist „</a:t>
            </a:r>
            <a:r>
              <a:rPr lang="de-DE">
                <a:solidFill>
                  <a:srgbClr val="990099"/>
                </a:solidFill>
              </a:rPr>
              <a:t>irgendwie integriert</a:t>
            </a:r>
            <a:r>
              <a:rPr lang="de-DE"/>
              <a:t>“</a:t>
            </a:r>
          </a:p>
          <a:p>
            <a:r>
              <a:rPr lang="de-DE"/>
              <a:t>Jede Änderungs-Transaktion</a:t>
            </a:r>
          </a:p>
          <a:p>
            <a:pPr lvl="1"/>
            <a:r>
              <a:rPr lang="de-DE"/>
              <a:t>führt alle Änderungen zunächst rein lokal aus (macht diese noch nicht sichtbar)</a:t>
            </a:r>
          </a:p>
          <a:p>
            <a:pPr lvl="1"/>
            <a:r>
              <a:rPr lang="de-DE"/>
              <a:t>erstellt Liste aller Ein- und Ausgabe-Objekte mit deren Zeitstempeln</a:t>
            </a:r>
          </a:p>
          <a:p>
            <a:pPr lvl="1"/>
            <a:r>
              <a:rPr lang="de-DE"/>
              <a:t>schickt diese Liste zusammen mit ihrem eigenen Zeitstempel an alle anderen Knoten (Annahme: alles ist überall repliziert)</a:t>
            </a:r>
          </a:p>
          <a:p>
            <a:pPr lvl="1"/>
            <a:r>
              <a:rPr lang="de-DE"/>
              <a:t>Darf die Änderungen permanent machen (commit-ten) wenn die Mehrheit der Knoten (&gt; N/2) zugestimmt hat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1BE0FE84-8266-4028-8F18-C263B97EF0A7}" type="slidenum">
              <a:rPr lang="en-US"/>
              <a:pPr/>
              <a:t>39</a:t>
            </a:fld>
            <a:endParaRPr lang="en-US"/>
          </a:p>
        </p:txBody>
      </p:sp>
      <p:sp>
        <p:nvSpPr>
          <p:cNvPr id="160770" name="Rectangle 2"/>
          <p:cNvSpPr>
            <a:spLocks noGrp="1" noChangeArrowheads="1"/>
          </p:cNvSpPr>
          <p:nvPr>
            <p:ph type="title"/>
          </p:nvPr>
        </p:nvSpPr>
        <p:spPr/>
        <p:txBody>
          <a:bodyPr/>
          <a:lstStyle/>
          <a:p>
            <a:r>
              <a:rPr lang="de-DE" sz="3200"/>
              <a:t>Implementierung des Majority-Consensus-Verfahrens ohne Sperren (2)</a:t>
            </a:r>
            <a:endParaRPr lang="de-DE"/>
          </a:p>
        </p:txBody>
      </p:sp>
      <p:sp>
        <p:nvSpPr>
          <p:cNvPr id="160771" name="Rectangle 3"/>
          <p:cNvSpPr>
            <a:spLocks noGrp="1" noChangeArrowheads="1"/>
          </p:cNvSpPr>
          <p:nvPr>
            <p:ph type="body" idx="1"/>
          </p:nvPr>
        </p:nvSpPr>
        <p:spPr>
          <a:xfrm>
            <a:off x="0" y="1066800"/>
            <a:ext cx="9144000" cy="4914900"/>
          </a:xfrm>
        </p:spPr>
        <p:txBody>
          <a:bodyPr/>
          <a:lstStyle/>
          <a:p>
            <a:pPr>
              <a:lnSpc>
                <a:spcPct val="80000"/>
              </a:lnSpc>
            </a:pPr>
            <a:r>
              <a:rPr lang="de-DE"/>
              <a:t>Die Stationen sind ringförmig angeordnet</a:t>
            </a:r>
          </a:p>
          <a:p>
            <a:pPr>
              <a:lnSpc>
                <a:spcPct val="80000"/>
              </a:lnSpc>
            </a:pPr>
            <a:r>
              <a:rPr lang="de-DE"/>
              <a:t>Jeder Knoten (DB-Station) stimmt über eingehende Änderungs-Anträge wie folgt ab und reicht sein Votum zusammen mit den anderen Voten an den nächsten Knoten im Ring weiter:</a:t>
            </a:r>
          </a:p>
          <a:p>
            <a:pPr lvl="1">
              <a:lnSpc>
                <a:spcPct val="80000"/>
              </a:lnSpc>
            </a:pPr>
            <a:r>
              <a:rPr lang="de-DE"/>
              <a:t>ABGELEHNT wenn einer der übermittelten Zeitstempel veraltet ist</a:t>
            </a:r>
          </a:p>
          <a:p>
            <a:pPr lvl="1">
              <a:lnSpc>
                <a:spcPct val="80000"/>
              </a:lnSpc>
            </a:pPr>
            <a:r>
              <a:rPr lang="de-DE"/>
              <a:t>OK und markiert den Auftrag als schwebend, wenn alle übermittelten Objekt-Zeitstempel aktuell sind und der Antrag nicht in Konflikt mit einem anderen Antrag steht</a:t>
            </a:r>
          </a:p>
          <a:p>
            <a:pPr lvl="1">
              <a:lnSpc>
                <a:spcPct val="80000"/>
              </a:lnSpc>
            </a:pPr>
            <a:r>
              <a:rPr lang="de-DE"/>
              <a:t>PASSIERE wenn alle übermittelten Objekt-Zeitstempel aktuell sind aber der Antrag in Konflikt mit einem anderen Antrag höherer Priorität (aktuellerer=höherer TS) steht</a:t>
            </a:r>
          </a:p>
          <a:p>
            <a:pPr lvl="2">
              <a:lnSpc>
                <a:spcPct val="80000"/>
              </a:lnSpc>
            </a:pPr>
            <a:r>
              <a:rPr lang="de-DE"/>
              <a:t>Falls durch dieses Votum keine Mehrheit mehr erzielbar ist, stimmt er mit ABGELEHNT</a:t>
            </a:r>
          </a:p>
          <a:p>
            <a:pPr lvl="1">
              <a:lnSpc>
                <a:spcPct val="80000"/>
              </a:lnSpc>
            </a:pPr>
            <a:r>
              <a:rPr lang="de-DE"/>
              <a:t>er verzögert seine Abstimmung wenn der Antrag in Konflikt mit einem niedriger priorisierten Antrag in Konflik steht oder wenn einer der übermittelten Zeitstempel höher ist als der des korrespondierenden lokalen Objekts ist</a:t>
            </a:r>
            <a:r>
              <a:rPr lang="de-DE" sz="280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fld id="{2212347C-6FAC-41DD-B37D-0930766CE6F3}" type="slidenum">
              <a:rPr lang="en-US"/>
              <a:pPr/>
              <a:t>4</a:t>
            </a:fld>
            <a:endParaRPr lang="en-US"/>
          </a:p>
        </p:txBody>
      </p:sp>
      <p:pic>
        <p:nvPicPr>
          <p:cNvPr id="109570" name="Picture 2"/>
          <p:cNvPicPr>
            <a:picLocks noChangeAspect="1" noChangeArrowheads="1"/>
          </p:cNvPicPr>
          <p:nvPr/>
        </p:nvPicPr>
        <p:blipFill>
          <a:blip r:embed="rId3" cstate="print"/>
          <a:srcRect l="14844" t="11458" r="10156" b="16667"/>
          <a:stretch>
            <a:fillRect/>
          </a:stretch>
        </p:blipFill>
        <p:spPr bwMode="auto">
          <a:xfrm>
            <a:off x="381000" y="115888"/>
            <a:ext cx="8763000" cy="6299200"/>
          </a:xfrm>
          <a:prstGeom prst="rect">
            <a:avLst/>
          </a:prstGeom>
          <a:noFill/>
          <a:ln w="2857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F3087CB0-0A72-4B3D-A84D-5305BAD6BF1C}" type="slidenum">
              <a:rPr lang="en-US"/>
              <a:pPr/>
              <a:t>40</a:t>
            </a:fld>
            <a:endParaRPr lang="en-US"/>
          </a:p>
        </p:txBody>
      </p:sp>
      <p:sp>
        <p:nvSpPr>
          <p:cNvPr id="161794" name="Rectangle 2"/>
          <p:cNvSpPr>
            <a:spLocks noGrp="1" noChangeArrowheads="1"/>
          </p:cNvSpPr>
          <p:nvPr>
            <p:ph type="title"/>
          </p:nvPr>
        </p:nvSpPr>
        <p:spPr/>
        <p:txBody>
          <a:bodyPr/>
          <a:lstStyle/>
          <a:p>
            <a:r>
              <a:rPr lang="de-DE" sz="3200"/>
              <a:t>Majority/Consensus ohne Sperren (3)</a:t>
            </a:r>
            <a:br>
              <a:rPr lang="de-DE" sz="3200"/>
            </a:br>
            <a:r>
              <a:rPr lang="de-DE" sz="3200">
                <a:solidFill>
                  <a:srgbClr val="990099"/>
                </a:solidFill>
              </a:rPr>
              <a:t>Annahme/Ablehnung</a:t>
            </a:r>
            <a:endParaRPr lang="de-DE"/>
          </a:p>
        </p:txBody>
      </p:sp>
      <p:sp>
        <p:nvSpPr>
          <p:cNvPr id="161795" name="Rectangle 3"/>
          <p:cNvSpPr>
            <a:spLocks noGrp="1" noChangeArrowheads="1"/>
          </p:cNvSpPr>
          <p:nvPr>
            <p:ph type="body" idx="1"/>
          </p:nvPr>
        </p:nvSpPr>
        <p:spPr>
          <a:xfrm>
            <a:off x="0" y="1143000"/>
            <a:ext cx="9144000" cy="4914900"/>
          </a:xfrm>
        </p:spPr>
        <p:txBody>
          <a:bodyPr/>
          <a:lstStyle/>
          <a:p>
            <a:pPr>
              <a:lnSpc>
                <a:spcPct val="80000"/>
              </a:lnSpc>
            </a:pPr>
            <a:r>
              <a:rPr lang="de-DE"/>
              <a:t>Der Knoten, dessen Zustimmung den Ausschlag für die Mehrheit gibt, erzeugt die globale COMMIT-Meldung </a:t>
            </a:r>
          </a:p>
          <a:p>
            <a:pPr>
              <a:lnSpc>
                <a:spcPct val="80000"/>
              </a:lnSpc>
            </a:pPr>
            <a:r>
              <a:rPr lang="de-DE"/>
              <a:t>jeder Knoten, der mit ABGELEHNT stimmt, löst ein globales ABORT des Änderungsauftrags aus</a:t>
            </a:r>
          </a:p>
          <a:p>
            <a:pPr>
              <a:lnSpc>
                <a:spcPct val="80000"/>
              </a:lnSpc>
            </a:pPr>
            <a:r>
              <a:rPr lang="de-DE"/>
              <a:t>Wird eine Änderungs-Transaktion akzeptiert, werden die Änderungen bei Eintreffen eingebracht und die Objekt-Zeitstempel entsprechend aktualisiert.</a:t>
            </a:r>
          </a:p>
          <a:p>
            <a:pPr>
              <a:lnSpc>
                <a:spcPct val="80000"/>
              </a:lnSpc>
            </a:pPr>
            <a:r>
              <a:rPr lang="de-DE"/>
              <a:t>Wird eine Änderungstransaktion ABGELEHNT, so werden die verzögerten Abstimmungen je Knoten jeweils überprüft, ob jetzt eine Entscheidung möglich ist</a:t>
            </a:r>
          </a:p>
          <a:p>
            <a:pPr>
              <a:lnSpc>
                <a:spcPct val="80000"/>
              </a:lnSpc>
            </a:pPr>
            <a:r>
              <a:rPr lang="de-DE"/>
              <a:t>Bei ABLEHNUNG muss die Transaktion komplett wiederholt werden, einschließlich Objekt-Lesen (damit der jetzt aktuelle lokale Zustand der Eingabeobjekte gelesen wird)</a:t>
            </a:r>
          </a:p>
          <a:p>
            <a:pPr>
              <a:lnSpc>
                <a:spcPct val="80000"/>
              </a:lnSpc>
            </a:pPr>
            <a:r>
              <a:rPr lang="de-DE">
                <a:solidFill>
                  <a:srgbClr val="990099"/>
                </a:solidFill>
              </a:rPr>
              <a:t>Lese-Transaktionen werden wie Pseudo-Schreib-Transaktionen behandelt. Nur so kann ermittelt werden, ob das gelesene Datum das aktuellste ist. </a:t>
            </a:r>
            <a:endParaRPr lang="de-DE"/>
          </a:p>
          <a:p>
            <a:pPr>
              <a:lnSpc>
                <a:spcPct val="80000"/>
              </a:lnSpc>
            </a:pPr>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liennummernplatzhalter 4"/>
          <p:cNvSpPr>
            <a:spLocks noGrp="1"/>
          </p:cNvSpPr>
          <p:nvPr>
            <p:ph type="sldNum" sz="quarter" idx="12"/>
          </p:nvPr>
        </p:nvSpPr>
        <p:spPr/>
        <p:txBody>
          <a:bodyPr/>
          <a:lstStyle/>
          <a:p>
            <a:fld id="{9EED1D0F-AC8B-4FCD-B8DA-41FC0BEF861A}" type="slidenum">
              <a:rPr lang="en-US"/>
              <a:pPr/>
              <a:t>41</a:t>
            </a:fld>
            <a:endParaRPr lang="en-US"/>
          </a:p>
        </p:txBody>
      </p:sp>
      <p:sp>
        <p:nvSpPr>
          <p:cNvPr id="162818" name="Rectangle 2"/>
          <p:cNvSpPr>
            <a:spLocks noGrp="1" noChangeArrowheads="1"/>
          </p:cNvSpPr>
          <p:nvPr>
            <p:ph type="title"/>
          </p:nvPr>
        </p:nvSpPr>
        <p:spPr/>
        <p:txBody>
          <a:bodyPr/>
          <a:lstStyle/>
          <a:p>
            <a:r>
              <a:rPr lang="de-DE"/>
              <a:t>Beispiel des Majority/Consensus-</a:t>
            </a:r>
            <a:br>
              <a:rPr lang="de-DE"/>
            </a:br>
            <a:r>
              <a:rPr lang="de-DE"/>
              <a:t>Protokolls</a:t>
            </a:r>
          </a:p>
        </p:txBody>
      </p:sp>
      <p:grpSp>
        <p:nvGrpSpPr>
          <p:cNvPr id="162824" name="Group 8"/>
          <p:cNvGrpSpPr>
            <a:grpSpLocks/>
          </p:cNvGrpSpPr>
          <p:nvPr/>
        </p:nvGrpSpPr>
        <p:grpSpPr bwMode="auto">
          <a:xfrm>
            <a:off x="990600" y="1981200"/>
            <a:ext cx="1219200" cy="990600"/>
            <a:chOff x="864" y="1488"/>
            <a:chExt cx="768" cy="624"/>
          </a:xfrm>
        </p:grpSpPr>
        <p:sp>
          <p:nvSpPr>
            <p:cNvPr id="162821" name="AutoShape 5"/>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A</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22" name="Rectangle 6"/>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23" name="Rectangle 7"/>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25" name="Group 9"/>
          <p:cNvGrpSpPr>
            <a:grpSpLocks/>
          </p:cNvGrpSpPr>
          <p:nvPr/>
        </p:nvGrpSpPr>
        <p:grpSpPr bwMode="auto">
          <a:xfrm>
            <a:off x="1066800" y="4267200"/>
            <a:ext cx="1219200" cy="990600"/>
            <a:chOff x="864" y="1488"/>
            <a:chExt cx="768" cy="624"/>
          </a:xfrm>
        </p:grpSpPr>
        <p:sp>
          <p:nvSpPr>
            <p:cNvPr id="162826" name="AutoShape 1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B</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27" name="Rectangle 1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28" name="Rectangle 1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29" name="Group 13"/>
          <p:cNvGrpSpPr>
            <a:grpSpLocks/>
          </p:cNvGrpSpPr>
          <p:nvPr/>
        </p:nvGrpSpPr>
        <p:grpSpPr bwMode="auto">
          <a:xfrm>
            <a:off x="3124200" y="533400"/>
            <a:ext cx="1219200" cy="990600"/>
            <a:chOff x="864" y="1488"/>
            <a:chExt cx="768" cy="624"/>
          </a:xfrm>
        </p:grpSpPr>
        <p:sp>
          <p:nvSpPr>
            <p:cNvPr id="162830" name="AutoShape 1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G</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31" name="Rectangle 1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32" name="Rectangle 1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33" name="Group 17"/>
          <p:cNvGrpSpPr>
            <a:grpSpLocks/>
          </p:cNvGrpSpPr>
          <p:nvPr/>
        </p:nvGrpSpPr>
        <p:grpSpPr bwMode="auto">
          <a:xfrm>
            <a:off x="6400800" y="609600"/>
            <a:ext cx="1219200" cy="990600"/>
            <a:chOff x="864" y="1488"/>
            <a:chExt cx="768" cy="624"/>
          </a:xfrm>
        </p:grpSpPr>
        <p:sp>
          <p:nvSpPr>
            <p:cNvPr id="162834" name="AutoShape 1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F</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35" name="Rectangle 1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36" name="Rectangle 2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37" name="Group 21"/>
          <p:cNvGrpSpPr>
            <a:grpSpLocks/>
          </p:cNvGrpSpPr>
          <p:nvPr/>
        </p:nvGrpSpPr>
        <p:grpSpPr bwMode="auto">
          <a:xfrm>
            <a:off x="7620000" y="2514600"/>
            <a:ext cx="1219200" cy="990600"/>
            <a:chOff x="864" y="1488"/>
            <a:chExt cx="768" cy="624"/>
          </a:xfrm>
        </p:grpSpPr>
        <p:sp>
          <p:nvSpPr>
            <p:cNvPr id="162838" name="AutoShape 22"/>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E</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39" name="Rectangle 23"/>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40" name="Rectangle 24"/>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41" name="Group 25"/>
          <p:cNvGrpSpPr>
            <a:grpSpLocks/>
          </p:cNvGrpSpPr>
          <p:nvPr/>
        </p:nvGrpSpPr>
        <p:grpSpPr bwMode="auto">
          <a:xfrm>
            <a:off x="7315200" y="4876800"/>
            <a:ext cx="1219200" cy="990600"/>
            <a:chOff x="864" y="1488"/>
            <a:chExt cx="768" cy="624"/>
          </a:xfrm>
        </p:grpSpPr>
        <p:sp>
          <p:nvSpPr>
            <p:cNvPr id="162842" name="AutoShape 26"/>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D</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43" name="Rectangle 27"/>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44" name="Rectangle 28"/>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2845" name="Group 29"/>
          <p:cNvGrpSpPr>
            <a:grpSpLocks/>
          </p:cNvGrpSpPr>
          <p:nvPr/>
        </p:nvGrpSpPr>
        <p:grpSpPr bwMode="auto">
          <a:xfrm>
            <a:off x="3810000" y="5562600"/>
            <a:ext cx="1219200" cy="990600"/>
            <a:chOff x="864" y="1488"/>
            <a:chExt cx="768" cy="624"/>
          </a:xfrm>
        </p:grpSpPr>
        <p:sp>
          <p:nvSpPr>
            <p:cNvPr id="162846" name="AutoShape 3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C</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2847" name="Rectangle 3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2848" name="Rectangle 3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cxnSp>
        <p:nvCxnSpPr>
          <p:cNvPr id="162849" name="AutoShape 33"/>
          <p:cNvCxnSpPr>
            <a:cxnSpLocks noChangeShapeType="1"/>
            <a:stCxn id="162838" idx="1"/>
            <a:endCxn id="162834" idx="4"/>
          </p:cNvCxnSpPr>
          <p:nvPr/>
        </p:nvCxnSpPr>
        <p:spPr bwMode="auto">
          <a:xfrm rot="5400000" flipH="1">
            <a:off x="7258050" y="1504950"/>
            <a:ext cx="1371600" cy="571500"/>
          </a:xfrm>
          <a:prstGeom prst="curvedConnector2">
            <a:avLst/>
          </a:prstGeom>
          <a:noFill/>
          <a:ln w="76200">
            <a:solidFill>
              <a:srgbClr val="990099"/>
            </a:solidFill>
            <a:round/>
            <a:headEnd/>
            <a:tailEnd type="triangle" w="med" len="med"/>
          </a:ln>
          <a:effectLst/>
        </p:spPr>
      </p:cxnSp>
      <p:cxnSp>
        <p:nvCxnSpPr>
          <p:cNvPr id="162850" name="AutoShape 34"/>
          <p:cNvCxnSpPr>
            <a:cxnSpLocks noChangeShapeType="1"/>
            <a:stCxn id="162834" idx="2"/>
            <a:endCxn id="162830" idx="4"/>
          </p:cNvCxnSpPr>
          <p:nvPr/>
        </p:nvCxnSpPr>
        <p:spPr bwMode="auto">
          <a:xfrm rot="10800000">
            <a:off x="4381500" y="1028700"/>
            <a:ext cx="1981200" cy="76200"/>
          </a:xfrm>
          <a:prstGeom prst="curvedConnector3">
            <a:avLst>
              <a:gd name="adj1" fmla="val 50000"/>
            </a:avLst>
          </a:prstGeom>
          <a:noFill/>
          <a:ln w="76200">
            <a:solidFill>
              <a:srgbClr val="990099"/>
            </a:solidFill>
            <a:round/>
            <a:headEnd/>
            <a:tailEnd type="triangle" w="med" len="med"/>
          </a:ln>
          <a:effectLst/>
        </p:spPr>
      </p:cxnSp>
      <p:cxnSp>
        <p:nvCxnSpPr>
          <p:cNvPr id="162851" name="AutoShape 35"/>
          <p:cNvCxnSpPr>
            <a:cxnSpLocks noChangeShapeType="1"/>
            <a:stCxn id="162830" idx="2"/>
            <a:endCxn id="162821" idx="1"/>
          </p:cNvCxnSpPr>
          <p:nvPr/>
        </p:nvCxnSpPr>
        <p:spPr bwMode="auto">
          <a:xfrm rot="10800000" flipV="1">
            <a:off x="1600200" y="1028700"/>
            <a:ext cx="1485900" cy="914400"/>
          </a:xfrm>
          <a:prstGeom prst="curvedConnector2">
            <a:avLst/>
          </a:prstGeom>
          <a:noFill/>
          <a:ln w="76200">
            <a:solidFill>
              <a:srgbClr val="990099"/>
            </a:solidFill>
            <a:round/>
            <a:headEnd/>
            <a:tailEnd type="triangle" w="med" len="med"/>
          </a:ln>
          <a:effectLst/>
        </p:spPr>
      </p:cxnSp>
      <p:cxnSp>
        <p:nvCxnSpPr>
          <p:cNvPr id="162852" name="AutoShape 36"/>
          <p:cNvCxnSpPr>
            <a:cxnSpLocks noChangeShapeType="1"/>
            <a:stCxn id="162821" idx="3"/>
            <a:endCxn id="162826" idx="1"/>
          </p:cNvCxnSpPr>
          <p:nvPr/>
        </p:nvCxnSpPr>
        <p:spPr bwMode="auto">
          <a:xfrm rot="16200000" flipH="1">
            <a:off x="1028700" y="3581400"/>
            <a:ext cx="1219200" cy="76200"/>
          </a:xfrm>
          <a:prstGeom prst="curvedConnector3">
            <a:avLst>
              <a:gd name="adj1" fmla="val 50000"/>
            </a:avLst>
          </a:prstGeom>
          <a:noFill/>
          <a:ln w="76200">
            <a:solidFill>
              <a:srgbClr val="990099"/>
            </a:solidFill>
            <a:round/>
            <a:headEnd/>
            <a:tailEnd type="triangle" w="med" len="med"/>
          </a:ln>
          <a:effectLst/>
        </p:spPr>
      </p:cxnSp>
      <p:cxnSp>
        <p:nvCxnSpPr>
          <p:cNvPr id="162853" name="AutoShape 37"/>
          <p:cNvCxnSpPr>
            <a:cxnSpLocks noChangeShapeType="1"/>
            <a:stCxn id="162826" idx="3"/>
            <a:endCxn id="162847" idx="1"/>
          </p:cNvCxnSpPr>
          <p:nvPr/>
        </p:nvCxnSpPr>
        <p:spPr bwMode="auto">
          <a:xfrm rot="16200000" flipH="1">
            <a:off x="2259807" y="4712493"/>
            <a:ext cx="952500" cy="2119313"/>
          </a:xfrm>
          <a:prstGeom prst="curvedConnector2">
            <a:avLst/>
          </a:prstGeom>
          <a:noFill/>
          <a:ln w="76200">
            <a:solidFill>
              <a:srgbClr val="990099"/>
            </a:solidFill>
            <a:round/>
            <a:headEnd/>
            <a:tailEnd type="triangle" w="med" len="med"/>
          </a:ln>
          <a:effectLst/>
        </p:spPr>
      </p:cxnSp>
      <p:cxnSp>
        <p:nvCxnSpPr>
          <p:cNvPr id="162854" name="AutoShape 38"/>
          <p:cNvCxnSpPr>
            <a:cxnSpLocks noChangeShapeType="1"/>
            <a:stCxn id="162848" idx="3"/>
            <a:endCxn id="162842" idx="3"/>
          </p:cNvCxnSpPr>
          <p:nvPr/>
        </p:nvCxnSpPr>
        <p:spPr bwMode="auto">
          <a:xfrm flipV="1">
            <a:off x="4967288" y="5905500"/>
            <a:ext cx="2957512" cy="342900"/>
          </a:xfrm>
          <a:prstGeom prst="curvedConnector2">
            <a:avLst/>
          </a:prstGeom>
          <a:noFill/>
          <a:ln w="76200">
            <a:solidFill>
              <a:srgbClr val="990099"/>
            </a:solidFill>
            <a:round/>
            <a:headEnd/>
            <a:tailEnd type="triangle" w="med" len="med"/>
          </a:ln>
          <a:effectLst/>
        </p:spPr>
      </p:cxnSp>
      <p:cxnSp>
        <p:nvCxnSpPr>
          <p:cNvPr id="162855" name="AutoShape 39"/>
          <p:cNvCxnSpPr>
            <a:cxnSpLocks noChangeShapeType="1"/>
            <a:stCxn id="162842" idx="1"/>
            <a:endCxn id="162838" idx="3"/>
          </p:cNvCxnSpPr>
          <p:nvPr/>
        </p:nvCxnSpPr>
        <p:spPr bwMode="auto">
          <a:xfrm rot="16200000">
            <a:off x="7429500" y="4038600"/>
            <a:ext cx="1295400" cy="304800"/>
          </a:xfrm>
          <a:prstGeom prst="curvedConnector3">
            <a:avLst>
              <a:gd name="adj1" fmla="val 50000"/>
            </a:avLst>
          </a:prstGeom>
          <a:noFill/>
          <a:ln w="76200">
            <a:solidFill>
              <a:srgbClr val="990099"/>
            </a:solidFill>
            <a:round/>
            <a:headEnd/>
            <a:tailEnd type="triangle" w="med" len="med"/>
          </a:ln>
          <a:effectLst/>
        </p:spPr>
      </p:cxnSp>
      <p:sp>
        <p:nvSpPr>
          <p:cNvPr id="162856" name="AutoShape 40"/>
          <p:cNvSpPr>
            <a:spLocks noChangeArrowheads="1"/>
          </p:cNvSpPr>
          <p:nvPr/>
        </p:nvSpPr>
        <p:spPr bwMode="auto">
          <a:xfrm>
            <a:off x="3962400" y="4572000"/>
            <a:ext cx="1143000" cy="990600"/>
          </a:xfrm>
          <a:prstGeom prst="downArrowCallout">
            <a:avLst>
              <a:gd name="adj1" fmla="val 28846"/>
              <a:gd name="adj2" fmla="val 28846"/>
              <a:gd name="adj3" fmla="val 16667"/>
              <a:gd name="adj4" fmla="val 66667"/>
            </a:avLst>
          </a:prstGeom>
          <a:solidFill>
            <a:schemeClr val="accent2"/>
          </a:solidFill>
          <a:ln w="38100">
            <a:solidFill>
              <a:srgbClr val="990099"/>
            </a:solidFill>
            <a:miter lim="800000"/>
            <a:headEnd/>
            <a:tailEnd/>
          </a:ln>
          <a:effectLst/>
        </p:spPr>
        <p:txBody>
          <a:bodyPr wrap="none" anchor="ctr"/>
          <a:lstStyle/>
          <a:p>
            <a:r>
              <a:rPr lang="de-DE" sz="2000">
                <a:latin typeface="Times New Roman" pitchFamily="18" charset="0"/>
              </a:rPr>
              <a:t>T=1</a:t>
            </a:r>
          </a:p>
          <a:p>
            <a:r>
              <a:rPr lang="de-DE" sz="2000">
                <a:latin typeface="Times New Roman" pitchFamily="18" charset="0"/>
              </a:rPr>
              <a:t>update x</a:t>
            </a:r>
          </a:p>
        </p:txBody>
      </p:sp>
      <p:sp>
        <p:nvSpPr>
          <p:cNvPr id="162857" name="AutoShape 41"/>
          <p:cNvSpPr>
            <a:spLocks noChangeArrowheads="1"/>
          </p:cNvSpPr>
          <p:nvPr/>
        </p:nvSpPr>
        <p:spPr bwMode="auto">
          <a:xfrm>
            <a:off x="2209800" y="2133600"/>
            <a:ext cx="1752600" cy="762000"/>
          </a:xfrm>
          <a:prstGeom prst="leftArrowCallout">
            <a:avLst>
              <a:gd name="adj1" fmla="val 25000"/>
              <a:gd name="adj2" fmla="val 25000"/>
              <a:gd name="adj3" fmla="val 38333"/>
              <a:gd name="adj4" fmla="val 66667"/>
            </a:avLst>
          </a:prstGeom>
          <a:solidFill>
            <a:schemeClr val="accent1"/>
          </a:solidFill>
          <a:ln w="38100">
            <a:solidFill>
              <a:srgbClr val="990099"/>
            </a:solidFill>
            <a:miter lim="800000"/>
            <a:headEnd/>
            <a:tailEnd/>
          </a:ln>
          <a:effectLst/>
        </p:spPr>
        <p:txBody>
          <a:bodyPr wrap="none" anchor="ctr"/>
          <a:lstStyle/>
          <a:p>
            <a:r>
              <a:rPr lang="de-DE" sz="2000">
                <a:latin typeface="Times New Roman" pitchFamily="18" charset="0"/>
              </a:rPr>
              <a:t>T=2</a:t>
            </a:r>
          </a:p>
          <a:p>
            <a:r>
              <a:rPr lang="de-DE" sz="2000">
                <a:latin typeface="Times New Roman" pitchFamily="18" charset="0"/>
              </a:rPr>
              <a:t>update x</a:t>
            </a:r>
          </a:p>
        </p:txBody>
      </p:sp>
      <p:sp>
        <p:nvSpPr>
          <p:cNvPr id="162858" name="AutoShape 42"/>
          <p:cNvSpPr>
            <a:spLocks noChangeArrowheads="1"/>
          </p:cNvSpPr>
          <p:nvPr/>
        </p:nvSpPr>
        <p:spPr bwMode="auto">
          <a:xfrm>
            <a:off x="6172200" y="1600200"/>
            <a:ext cx="1219200" cy="914400"/>
          </a:xfrm>
          <a:prstGeom prst="upArrowCallout">
            <a:avLst>
              <a:gd name="adj1" fmla="val 33333"/>
              <a:gd name="adj2" fmla="val 33333"/>
              <a:gd name="adj3" fmla="val 16667"/>
              <a:gd name="adj4" fmla="val 66667"/>
            </a:avLst>
          </a:prstGeom>
          <a:solidFill>
            <a:srgbClr val="33CC33"/>
          </a:solidFill>
          <a:ln w="38100">
            <a:solidFill>
              <a:srgbClr val="990099"/>
            </a:solidFill>
            <a:miter lim="800000"/>
            <a:headEnd/>
            <a:tailEnd/>
          </a:ln>
          <a:effectLst/>
        </p:spPr>
        <p:txBody>
          <a:bodyPr wrap="none" anchor="ctr"/>
          <a:lstStyle/>
          <a:p>
            <a:r>
              <a:rPr lang="de-DE" sz="2000">
                <a:latin typeface="Times New Roman" pitchFamily="18" charset="0"/>
              </a:rPr>
              <a:t>T=3</a:t>
            </a:r>
          </a:p>
          <a:p>
            <a:r>
              <a:rPr lang="de-DE" sz="2000">
                <a:latin typeface="Times New Roman" pitchFamily="18" charset="0"/>
              </a:rPr>
              <a:t>update 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856"/>
                                        </p:tgtEl>
                                        <p:attrNameLst>
                                          <p:attrName>style.visibility</p:attrName>
                                        </p:attrNameLst>
                                      </p:cBhvr>
                                      <p:to>
                                        <p:strVal val="visible"/>
                                      </p:to>
                                    </p:set>
                                    <p:anim calcmode="lin" valueType="num">
                                      <p:cBhvr additive="base">
                                        <p:cTn id="7" dur="500" fill="hold"/>
                                        <p:tgtEl>
                                          <p:spTgt spid="162856"/>
                                        </p:tgtEl>
                                        <p:attrNameLst>
                                          <p:attrName>ppt_x</p:attrName>
                                        </p:attrNameLst>
                                      </p:cBhvr>
                                      <p:tavLst>
                                        <p:tav tm="0">
                                          <p:val>
                                            <p:strVal val="0-#ppt_w/2"/>
                                          </p:val>
                                        </p:tav>
                                        <p:tav tm="100000">
                                          <p:val>
                                            <p:strVal val="#ppt_x"/>
                                          </p:val>
                                        </p:tav>
                                      </p:tavLst>
                                    </p:anim>
                                    <p:anim calcmode="lin" valueType="num">
                                      <p:cBhvr additive="base">
                                        <p:cTn id="8" dur="500" fill="hold"/>
                                        <p:tgtEl>
                                          <p:spTgt spid="1628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857"/>
                                        </p:tgtEl>
                                        <p:attrNameLst>
                                          <p:attrName>style.visibility</p:attrName>
                                        </p:attrNameLst>
                                      </p:cBhvr>
                                      <p:to>
                                        <p:strVal val="visible"/>
                                      </p:to>
                                    </p:set>
                                    <p:anim calcmode="lin" valueType="num">
                                      <p:cBhvr additive="base">
                                        <p:cTn id="13" dur="500" fill="hold"/>
                                        <p:tgtEl>
                                          <p:spTgt spid="162857"/>
                                        </p:tgtEl>
                                        <p:attrNameLst>
                                          <p:attrName>ppt_x</p:attrName>
                                        </p:attrNameLst>
                                      </p:cBhvr>
                                      <p:tavLst>
                                        <p:tav tm="0">
                                          <p:val>
                                            <p:strVal val="0-#ppt_w/2"/>
                                          </p:val>
                                        </p:tav>
                                        <p:tav tm="100000">
                                          <p:val>
                                            <p:strVal val="#ppt_x"/>
                                          </p:val>
                                        </p:tav>
                                      </p:tavLst>
                                    </p:anim>
                                    <p:anim calcmode="lin" valueType="num">
                                      <p:cBhvr additive="base">
                                        <p:cTn id="14" dur="500" fill="hold"/>
                                        <p:tgtEl>
                                          <p:spTgt spid="1628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2858"/>
                                        </p:tgtEl>
                                        <p:attrNameLst>
                                          <p:attrName>style.visibility</p:attrName>
                                        </p:attrNameLst>
                                      </p:cBhvr>
                                      <p:to>
                                        <p:strVal val="visible"/>
                                      </p:to>
                                    </p:set>
                                    <p:anim calcmode="lin" valueType="num">
                                      <p:cBhvr additive="base">
                                        <p:cTn id="19" dur="500" fill="hold"/>
                                        <p:tgtEl>
                                          <p:spTgt spid="162858"/>
                                        </p:tgtEl>
                                        <p:attrNameLst>
                                          <p:attrName>ppt_x</p:attrName>
                                        </p:attrNameLst>
                                      </p:cBhvr>
                                      <p:tavLst>
                                        <p:tav tm="0">
                                          <p:val>
                                            <p:strVal val="0-#ppt_w/2"/>
                                          </p:val>
                                        </p:tav>
                                        <p:tav tm="100000">
                                          <p:val>
                                            <p:strVal val="#ppt_x"/>
                                          </p:val>
                                        </p:tav>
                                      </p:tavLst>
                                    </p:anim>
                                    <p:anim calcmode="lin" valueType="num">
                                      <p:cBhvr additive="base">
                                        <p:cTn id="20" dur="500" fill="hold"/>
                                        <p:tgtEl>
                                          <p:spTgt spid="162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animBg="1" autoUpdateAnimBg="0"/>
      <p:bldP spid="162857" grpId="0" animBg="1" autoUpdateAnimBg="0"/>
      <p:bldP spid="16285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liennummernplatzhalter 4"/>
          <p:cNvSpPr>
            <a:spLocks noGrp="1"/>
          </p:cNvSpPr>
          <p:nvPr>
            <p:ph type="sldNum" sz="quarter" idx="12"/>
          </p:nvPr>
        </p:nvSpPr>
        <p:spPr/>
        <p:txBody>
          <a:bodyPr/>
          <a:lstStyle/>
          <a:p>
            <a:fld id="{0A533D72-3935-4E13-8647-939F4366D3AB}" type="slidenum">
              <a:rPr lang="en-US"/>
              <a:pPr/>
              <a:t>42</a:t>
            </a:fld>
            <a:endParaRPr lang="en-US"/>
          </a:p>
        </p:txBody>
      </p:sp>
      <p:sp>
        <p:nvSpPr>
          <p:cNvPr id="163842" name="Rectangle 2"/>
          <p:cNvSpPr>
            <a:spLocks noGrp="1" noChangeArrowheads="1"/>
          </p:cNvSpPr>
          <p:nvPr>
            <p:ph type="title"/>
          </p:nvPr>
        </p:nvSpPr>
        <p:spPr/>
        <p:txBody>
          <a:bodyPr/>
          <a:lstStyle/>
          <a:p>
            <a:r>
              <a:rPr lang="de-DE"/>
              <a:t>Beispiel des Majority/Consensus-</a:t>
            </a:r>
            <a:br>
              <a:rPr lang="de-DE"/>
            </a:br>
            <a:r>
              <a:rPr lang="de-DE"/>
              <a:t>Protokolls</a:t>
            </a:r>
          </a:p>
        </p:txBody>
      </p:sp>
      <p:grpSp>
        <p:nvGrpSpPr>
          <p:cNvPr id="163843" name="Group 3"/>
          <p:cNvGrpSpPr>
            <a:grpSpLocks/>
          </p:cNvGrpSpPr>
          <p:nvPr/>
        </p:nvGrpSpPr>
        <p:grpSpPr bwMode="auto">
          <a:xfrm>
            <a:off x="990600" y="1981200"/>
            <a:ext cx="1219200" cy="990600"/>
            <a:chOff x="864" y="1488"/>
            <a:chExt cx="768" cy="624"/>
          </a:xfrm>
        </p:grpSpPr>
        <p:sp>
          <p:nvSpPr>
            <p:cNvPr id="163844" name="AutoShape 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A</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45" name="Rectangle 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46" name="Rectangle 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47" name="Group 7"/>
          <p:cNvGrpSpPr>
            <a:grpSpLocks/>
          </p:cNvGrpSpPr>
          <p:nvPr/>
        </p:nvGrpSpPr>
        <p:grpSpPr bwMode="auto">
          <a:xfrm>
            <a:off x="1066800" y="4267200"/>
            <a:ext cx="1219200" cy="990600"/>
            <a:chOff x="864" y="1488"/>
            <a:chExt cx="768" cy="624"/>
          </a:xfrm>
        </p:grpSpPr>
        <p:sp>
          <p:nvSpPr>
            <p:cNvPr id="163848" name="AutoShape 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B</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49" name="Rectangle 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50" name="Rectangle 1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51" name="Group 11"/>
          <p:cNvGrpSpPr>
            <a:grpSpLocks/>
          </p:cNvGrpSpPr>
          <p:nvPr/>
        </p:nvGrpSpPr>
        <p:grpSpPr bwMode="auto">
          <a:xfrm>
            <a:off x="3124200" y="533400"/>
            <a:ext cx="1219200" cy="990600"/>
            <a:chOff x="864" y="1488"/>
            <a:chExt cx="768" cy="624"/>
          </a:xfrm>
        </p:grpSpPr>
        <p:sp>
          <p:nvSpPr>
            <p:cNvPr id="163852" name="AutoShape 12"/>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G</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53" name="Rectangle 13"/>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54" name="Rectangle 14"/>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55" name="Group 15"/>
          <p:cNvGrpSpPr>
            <a:grpSpLocks/>
          </p:cNvGrpSpPr>
          <p:nvPr/>
        </p:nvGrpSpPr>
        <p:grpSpPr bwMode="auto">
          <a:xfrm>
            <a:off x="6400800" y="609600"/>
            <a:ext cx="1219200" cy="990600"/>
            <a:chOff x="864" y="1488"/>
            <a:chExt cx="768" cy="624"/>
          </a:xfrm>
        </p:grpSpPr>
        <p:sp>
          <p:nvSpPr>
            <p:cNvPr id="163856" name="AutoShape 16"/>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F</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57" name="Rectangle 17"/>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58" name="Rectangle 18"/>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59" name="Group 19"/>
          <p:cNvGrpSpPr>
            <a:grpSpLocks/>
          </p:cNvGrpSpPr>
          <p:nvPr/>
        </p:nvGrpSpPr>
        <p:grpSpPr bwMode="auto">
          <a:xfrm>
            <a:off x="7620000" y="2514600"/>
            <a:ext cx="1219200" cy="990600"/>
            <a:chOff x="864" y="1488"/>
            <a:chExt cx="768" cy="624"/>
          </a:xfrm>
        </p:grpSpPr>
        <p:sp>
          <p:nvSpPr>
            <p:cNvPr id="163860" name="AutoShape 2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E</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61" name="Rectangle 2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62" name="Rectangle 2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63" name="Group 23"/>
          <p:cNvGrpSpPr>
            <a:grpSpLocks/>
          </p:cNvGrpSpPr>
          <p:nvPr/>
        </p:nvGrpSpPr>
        <p:grpSpPr bwMode="auto">
          <a:xfrm>
            <a:off x="7315200" y="4876800"/>
            <a:ext cx="1219200" cy="990600"/>
            <a:chOff x="864" y="1488"/>
            <a:chExt cx="768" cy="624"/>
          </a:xfrm>
        </p:grpSpPr>
        <p:sp>
          <p:nvSpPr>
            <p:cNvPr id="163864" name="AutoShape 2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D</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65" name="Rectangle 2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66" name="Rectangle 2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3867" name="Group 27"/>
          <p:cNvGrpSpPr>
            <a:grpSpLocks/>
          </p:cNvGrpSpPr>
          <p:nvPr/>
        </p:nvGrpSpPr>
        <p:grpSpPr bwMode="auto">
          <a:xfrm>
            <a:off x="3810000" y="5562600"/>
            <a:ext cx="1219200" cy="990600"/>
            <a:chOff x="864" y="1488"/>
            <a:chExt cx="768" cy="624"/>
          </a:xfrm>
        </p:grpSpPr>
        <p:sp>
          <p:nvSpPr>
            <p:cNvPr id="163868" name="AutoShape 2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C</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3869" name="Rectangle 2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3870" name="Rectangle 3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cxnSp>
        <p:nvCxnSpPr>
          <p:cNvPr id="163871" name="AutoShape 31"/>
          <p:cNvCxnSpPr>
            <a:cxnSpLocks noChangeShapeType="1"/>
            <a:stCxn id="163860" idx="1"/>
            <a:endCxn id="163856" idx="4"/>
          </p:cNvCxnSpPr>
          <p:nvPr/>
        </p:nvCxnSpPr>
        <p:spPr bwMode="auto">
          <a:xfrm rot="5400000" flipH="1">
            <a:off x="7258050" y="1504950"/>
            <a:ext cx="1371600" cy="571500"/>
          </a:xfrm>
          <a:prstGeom prst="curvedConnector2">
            <a:avLst/>
          </a:prstGeom>
          <a:noFill/>
          <a:ln w="76200">
            <a:solidFill>
              <a:srgbClr val="990099"/>
            </a:solidFill>
            <a:round/>
            <a:headEnd/>
            <a:tailEnd type="triangle" w="med" len="med"/>
          </a:ln>
          <a:effectLst/>
        </p:spPr>
      </p:cxnSp>
      <p:cxnSp>
        <p:nvCxnSpPr>
          <p:cNvPr id="163872" name="AutoShape 32"/>
          <p:cNvCxnSpPr>
            <a:cxnSpLocks noChangeShapeType="1"/>
            <a:stCxn id="163856" idx="2"/>
            <a:endCxn id="163852" idx="4"/>
          </p:cNvCxnSpPr>
          <p:nvPr/>
        </p:nvCxnSpPr>
        <p:spPr bwMode="auto">
          <a:xfrm rot="10800000">
            <a:off x="4381500" y="1028700"/>
            <a:ext cx="1981200" cy="76200"/>
          </a:xfrm>
          <a:prstGeom prst="curvedConnector3">
            <a:avLst>
              <a:gd name="adj1" fmla="val 50000"/>
            </a:avLst>
          </a:prstGeom>
          <a:noFill/>
          <a:ln w="76200">
            <a:solidFill>
              <a:srgbClr val="990099"/>
            </a:solidFill>
            <a:round/>
            <a:headEnd/>
            <a:tailEnd type="triangle" w="med" len="med"/>
          </a:ln>
          <a:effectLst/>
        </p:spPr>
      </p:cxnSp>
      <p:cxnSp>
        <p:nvCxnSpPr>
          <p:cNvPr id="163873" name="AutoShape 33"/>
          <p:cNvCxnSpPr>
            <a:cxnSpLocks noChangeShapeType="1"/>
            <a:stCxn id="163852" idx="2"/>
            <a:endCxn id="163844" idx="1"/>
          </p:cNvCxnSpPr>
          <p:nvPr/>
        </p:nvCxnSpPr>
        <p:spPr bwMode="auto">
          <a:xfrm rot="10800000" flipV="1">
            <a:off x="1600200" y="1028700"/>
            <a:ext cx="1485900" cy="914400"/>
          </a:xfrm>
          <a:prstGeom prst="curvedConnector2">
            <a:avLst/>
          </a:prstGeom>
          <a:noFill/>
          <a:ln w="76200">
            <a:solidFill>
              <a:srgbClr val="990099"/>
            </a:solidFill>
            <a:round/>
            <a:headEnd/>
            <a:tailEnd type="triangle" w="med" len="med"/>
          </a:ln>
          <a:effectLst/>
        </p:spPr>
      </p:cxnSp>
      <p:cxnSp>
        <p:nvCxnSpPr>
          <p:cNvPr id="163874" name="AutoShape 34"/>
          <p:cNvCxnSpPr>
            <a:cxnSpLocks noChangeShapeType="1"/>
            <a:stCxn id="163844" idx="3"/>
            <a:endCxn id="163848" idx="1"/>
          </p:cNvCxnSpPr>
          <p:nvPr/>
        </p:nvCxnSpPr>
        <p:spPr bwMode="auto">
          <a:xfrm rot="16200000" flipH="1">
            <a:off x="1028700" y="3581400"/>
            <a:ext cx="1219200" cy="76200"/>
          </a:xfrm>
          <a:prstGeom prst="curvedConnector3">
            <a:avLst>
              <a:gd name="adj1" fmla="val 50000"/>
            </a:avLst>
          </a:prstGeom>
          <a:noFill/>
          <a:ln w="76200">
            <a:solidFill>
              <a:srgbClr val="990099"/>
            </a:solidFill>
            <a:round/>
            <a:headEnd/>
            <a:tailEnd type="triangle" w="med" len="med"/>
          </a:ln>
          <a:effectLst/>
        </p:spPr>
      </p:cxnSp>
      <p:cxnSp>
        <p:nvCxnSpPr>
          <p:cNvPr id="163875" name="AutoShape 35"/>
          <p:cNvCxnSpPr>
            <a:cxnSpLocks noChangeShapeType="1"/>
            <a:stCxn id="163848" idx="3"/>
            <a:endCxn id="163869" idx="1"/>
          </p:cNvCxnSpPr>
          <p:nvPr/>
        </p:nvCxnSpPr>
        <p:spPr bwMode="auto">
          <a:xfrm rot="16200000" flipH="1">
            <a:off x="2259807" y="4712493"/>
            <a:ext cx="952500" cy="2119313"/>
          </a:xfrm>
          <a:prstGeom prst="curvedConnector2">
            <a:avLst/>
          </a:prstGeom>
          <a:noFill/>
          <a:ln w="76200">
            <a:solidFill>
              <a:srgbClr val="990099"/>
            </a:solidFill>
            <a:round/>
            <a:headEnd/>
            <a:tailEnd type="triangle" w="med" len="med"/>
          </a:ln>
          <a:effectLst/>
        </p:spPr>
      </p:cxnSp>
      <p:cxnSp>
        <p:nvCxnSpPr>
          <p:cNvPr id="163876" name="AutoShape 36"/>
          <p:cNvCxnSpPr>
            <a:cxnSpLocks noChangeShapeType="1"/>
            <a:stCxn id="163870" idx="3"/>
            <a:endCxn id="163864" idx="3"/>
          </p:cNvCxnSpPr>
          <p:nvPr/>
        </p:nvCxnSpPr>
        <p:spPr bwMode="auto">
          <a:xfrm flipV="1">
            <a:off x="4967288" y="5905500"/>
            <a:ext cx="2957512" cy="342900"/>
          </a:xfrm>
          <a:prstGeom prst="curvedConnector2">
            <a:avLst/>
          </a:prstGeom>
          <a:noFill/>
          <a:ln w="76200">
            <a:solidFill>
              <a:srgbClr val="990099"/>
            </a:solidFill>
            <a:round/>
            <a:headEnd/>
            <a:tailEnd type="triangle" w="med" len="med"/>
          </a:ln>
          <a:effectLst/>
        </p:spPr>
      </p:cxnSp>
      <p:cxnSp>
        <p:nvCxnSpPr>
          <p:cNvPr id="163877" name="AutoShape 37"/>
          <p:cNvCxnSpPr>
            <a:cxnSpLocks noChangeShapeType="1"/>
            <a:stCxn id="163864" idx="1"/>
            <a:endCxn id="163860" idx="3"/>
          </p:cNvCxnSpPr>
          <p:nvPr/>
        </p:nvCxnSpPr>
        <p:spPr bwMode="auto">
          <a:xfrm rot="16200000">
            <a:off x="7429500" y="4038600"/>
            <a:ext cx="1295400" cy="304800"/>
          </a:xfrm>
          <a:prstGeom prst="curvedConnector3">
            <a:avLst>
              <a:gd name="adj1" fmla="val 50000"/>
            </a:avLst>
          </a:prstGeom>
          <a:noFill/>
          <a:ln w="76200">
            <a:solidFill>
              <a:srgbClr val="990099"/>
            </a:solidFill>
            <a:round/>
            <a:headEnd/>
            <a:tailEnd type="triangle" w="med" len="med"/>
          </a:ln>
          <a:effectLst/>
        </p:spPr>
      </p:cxnSp>
      <p:sp>
        <p:nvSpPr>
          <p:cNvPr id="163878" name="AutoShape 38"/>
          <p:cNvSpPr>
            <a:spLocks noChangeArrowheads="1"/>
          </p:cNvSpPr>
          <p:nvPr/>
        </p:nvSpPr>
        <p:spPr bwMode="auto">
          <a:xfrm>
            <a:off x="3962400" y="4572000"/>
            <a:ext cx="1143000" cy="990600"/>
          </a:xfrm>
          <a:prstGeom prst="downArrowCallout">
            <a:avLst>
              <a:gd name="adj1" fmla="val 28846"/>
              <a:gd name="adj2" fmla="val 28846"/>
              <a:gd name="adj3" fmla="val 16667"/>
              <a:gd name="adj4" fmla="val 66667"/>
            </a:avLst>
          </a:prstGeom>
          <a:solidFill>
            <a:schemeClr val="accent2"/>
          </a:solidFill>
          <a:ln w="38100">
            <a:solidFill>
              <a:srgbClr val="990099"/>
            </a:solidFill>
            <a:miter lim="800000"/>
            <a:headEnd/>
            <a:tailEnd/>
          </a:ln>
          <a:effectLst/>
        </p:spPr>
        <p:txBody>
          <a:bodyPr wrap="none" anchor="ctr"/>
          <a:lstStyle/>
          <a:p>
            <a:r>
              <a:rPr lang="de-DE" sz="2000">
                <a:latin typeface="Times New Roman" pitchFamily="18" charset="0"/>
              </a:rPr>
              <a:t>T=1</a:t>
            </a:r>
          </a:p>
          <a:p>
            <a:r>
              <a:rPr lang="de-DE" sz="2000">
                <a:latin typeface="Times New Roman" pitchFamily="18" charset="0"/>
              </a:rPr>
              <a:t>update x</a:t>
            </a:r>
          </a:p>
        </p:txBody>
      </p:sp>
      <p:sp>
        <p:nvSpPr>
          <p:cNvPr id="163879" name="AutoShape 39"/>
          <p:cNvSpPr>
            <a:spLocks noChangeArrowheads="1"/>
          </p:cNvSpPr>
          <p:nvPr/>
        </p:nvSpPr>
        <p:spPr bwMode="auto">
          <a:xfrm>
            <a:off x="2209800" y="2133600"/>
            <a:ext cx="1752600" cy="762000"/>
          </a:xfrm>
          <a:prstGeom prst="leftArrowCallout">
            <a:avLst>
              <a:gd name="adj1" fmla="val 25000"/>
              <a:gd name="adj2" fmla="val 25000"/>
              <a:gd name="adj3" fmla="val 38333"/>
              <a:gd name="adj4" fmla="val 66667"/>
            </a:avLst>
          </a:prstGeom>
          <a:solidFill>
            <a:schemeClr val="accent1"/>
          </a:solidFill>
          <a:ln w="38100">
            <a:solidFill>
              <a:srgbClr val="990099"/>
            </a:solidFill>
            <a:miter lim="800000"/>
            <a:headEnd/>
            <a:tailEnd/>
          </a:ln>
          <a:effectLst/>
        </p:spPr>
        <p:txBody>
          <a:bodyPr wrap="none" anchor="ctr"/>
          <a:lstStyle/>
          <a:p>
            <a:r>
              <a:rPr lang="de-DE" sz="2000">
                <a:latin typeface="Times New Roman" pitchFamily="18" charset="0"/>
              </a:rPr>
              <a:t>T=2</a:t>
            </a:r>
          </a:p>
          <a:p>
            <a:r>
              <a:rPr lang="de-DE" sz="2000">
                <a:latin typeface="Times New Roman" pitchFamily="18" charset="0"/>
              </a:rPr>
              <a:t>update x</a:t>
            </a:r>
          </a:p>
        </p:txBody>
      </p:sp>
      <p:sp>
        <p:nvSpPr>
          <p:cNvPr id="163880" name="AutoShape 40"/>
          <p:cNvSpPr>
            <a:spLocks noChangeArrowheads="1"/>
          </p:cNvSpPr>
          <p:nvPr/>
        </p:nvSpPr>
        <p:spPr bwMode="auto">
          <a:xfrm>
            <a:off x="6172200" y="1600200"/>
            <a:ext cx="1219200" cy="914400"/>
          </a:xfrm>
          <a:prstGeom prst="upArrowCallout">
            <a:avLst>
              <a:gd name="adj1" fmla="val 33333"/>
              <a:gd name="adj2" fmla="val 33333"/>
              <a:gd name="adj3" fmla="val 16667"/>
              <a:gd name="adj4" fmla="val 66667"/>
            </a:avLst>
          </a:prstGeom>
          <a:solidFill>
            <a:srgbClr val="33CC33"/>
          </a:solidFill>
          <a:ln w="38100">
            <a:solidFill>
              <a:srgbClr val="990099"/>
            </a:solidFill>
            <a:miter lim="800000"/>
            <a:headEnd/>
            <a:tailEnd/>
          </a:ln>
          <a:effectLst/>
        </p:spPr>
        <p:txBody>
          <a:bodyPr wrap="none" anchor="ctr"/>
          <a:lstStyle/>
          <a:p>
            <a:r>
              <a:rPr lang="de-DE" sz="2000">
                <a:latin typeface="Times New Roman" pitchFamily="18" charset="0"/>
              </a:rPr>
              <a:t>T=3</a:t>
            </a:r>
          </a:p>
          <a:p>
            <a:r>
              <a:rPr lang="de-DE" sz="2000">
                <a:latin typeface="Times New Roman" pitchFamily="18" charset="0"/>
              </a:rPr>
              <a:t>update x</a:t>
            </a:r>
          </a:p>
        </p:txBody>
      </p:sp>
      <p:sp>
        <p:nvSpPr>
          <p:cNvPr id="163881" name="Freeform 41"/>
          <p:cNvSpPr>
            <a:spLocks/>
          </p:cNvSpPr>
          <p:nvPr/>
        </p:nvSpPr>
        <p:spPr bwMode="auto">
          <a:xfrm>
            <a:off x="5105400" y="3124200"/>
            <a:ext cx="2362200" cy="2413000"/>
          </a:xfrm>
          <a:custGeom>
            <a:avLst/>
            <a:gdLst/>
            <a:ahLst/>
            <a:cxnLst>
              <a:cxn ang="0">
                <a:pos x="0" y="1344"/>
              </a:cxn>
              <a:cxn ang="0">
                <a:pos x="1200" y="1296"/>
              </a:cxn>
              <a:cxn ang="0">
                <a:pos x="1488" y="0"/>
              </a:cxn>
            </a:cxnLst>
            <a:rect l="0" t="0" r="r" b="b"/>
            <a:pathLst>
              <a:path w="1488" h="1520">
                <a:moveTo>
                  <a:pt x="0" y="1344"/>
                </a:moveTo>
                <a:cubicBezTo>
                  <a:pt x="476" y="1432"/>
                  <a:pt x="952" y="1520"/>
                  <a:pt x="1200" y="1296"/>
                </a:cubicBezTo>
                <a:cubicBezTo>
                  <a:pt x="1448" y="1072"/>
                  <a:pt x="1468" y="536"/>
                  <a:pt x="1488" y="0"/>
                </a:cubicBezTo>
              </a:path>
            </a:pathLst>
          </a:custGeom>
          <a:noFill/>
          <a:ln w="76200" cap="flat" cmpd="sng">
            <a:solidFill>
              <a:schemeClr val="accent2"/>
            </a:solidFill>
            <a:prstDash val="solid"/>
            <a:round/>
            <a:headEnd type="none" w="med" len="med"/>
            <a:tailEnd type="triangle" w="med" len="med"/>
          </a:ln>
          <a:effectLst/>
        </p:spPr>
        <p:txBody>
          <a:bodyPr wrap="none" anchor="ctr"/>
          <a:lstStyle/>
          <a:p>
            <a:endParaRPr lang="de-DE"/>
          </a:p>
        </p:txBody>
      </p:sp>
      <p:sp>
        <p:nvSpPr>
          <p:cNvPr id="163883" name="Freeform 43"/>
          <p:cNvSpPr>
            <a:spLocks/>
          </p:cNvSpPr>
          <p:nvPr/>
        </p:nvSpPr>
        <p:spPr bwMode="auto">
          <a:xfrm>
            <a:off x="1981200" y="1447800"/>
            <a:ext cx="4572000" cy="533400"/>
          </a:xfrm>
          <a:custGeom>
            <a:avLst/>
            <a:gdLst/>
            <a:ahLst/>
            <a:cxnLst>
              <a:cxn ang="0">
                <a:pos x="2880" y="96"/>
              </a:cxn>
              <a:cxn ang="0">
                <a:pos x="1824" y="48"/>
              </a:cxn>
              <a:cxn ang="0">
                <a:pos x="1056" y="48"/>
              </a:cxn>
              <a:cxn ang="0">
                <a:pos x="384" y="48"/>
              </a:cxn>
              <a:cxn ang="0">
                <a:pos x="0" y="336"/>
              </a:cxn>
            </a:cxnLst>
            <a:rect l="0" t="0" r="r" b="b"/>
            <a:pathLst>
              <a:path w="2880" h="336">
                <a:moveTo>
                  <a:pt x="2880" y="96"/>
                </a:moveTo>
                <a:cubicBezTo>
                  <a:pt x="2504" y="76"/>
                  <a:pt x="2128" y="56"/>
                  <a:pt x="1824" y="48"/>
                </a:cubicBezTo>
                <a:cubicBezTo>
                  <a:pt x="1520" y="40"/>
                  <a:pt x="1296" y="48"/>
                  <a:pt x="1056" y="48"/>
                </a:cubicBezTo>
                <a:cubicBezTo>
                  <a:pt x="816" y="48"/>
                  <a:pt x="560" y="0"/>
                  <a:pt x="384" y="48"/>
                </a:cubicBezTo>
                <a:cubicBezTo>
                  <a:pt x="208" y="96"/>
                  <a:pt x="104" y="216"/>
                  <a:pt x="0" y="336"/>
                </a:cubicBezTo>
              </a:path>
            </a:pathLst>
          </a:custGeom>
          <a:noFill/>
          <a:ln w="76200" cap="flat" cmpd="sng">
            <a:solidFill>
              <a:srgbClr val="33CC33"/>
            </a:solidFill>
            <a:prstDash val="solid"/>
            <a:round/>
            <a:headEnd type="none" w="med" len="med"/>
            <a:tailEnd type="triangle" w="med" len="med"/>
          </a:ln>
          <a:effectLst/>
        </p:spPr>
        <p:txBody>
          <a:bodyPr wrap="none" anchor="ctr"/>
          <a:lstStyle/>
          <a:p>
            <a:endParaRPr lang="de-DE"/>
          </a:p>
        </p:txBody>
      </p:sp>
      <p:sp>
        <p:nvSpPr>
          <p:cNvPr id="163884" name="Freeform 44"/>
          <p:cNvSpPr>
            <a:spLocks/>
          </p:cNvSpPr>
          <p:nvPr/>
        </p:nvSpPr>
        <p:spPr bwMode="auto">
          <a:xfrm>
            <a:off x="1701800" y="1282700"/>
            <a:ext cx="5880100" cy="3060700"/>
          </a:xfrm>
          <a:custGeom>
            <a:avLst/>
            <a:gdLst/>
            <a:ahLst/>
            <a:cxnLst>
              <a:cxn ang="0">
                <a:pos x="3632" y="1160"/>
              </a:cxn>
              <a:cxn ang="0">
                <a:pos x="3632" y="296"/>
              </a:cxn>
              <a:cxn ang="0">
                <a:pos x="3200" y="152"/>
              </a:cxn>
              <a:cxn ang="0">
                <a:pos x="1472" y="104"/>
              </a:cxn>
              <a:cxn ang="0">
                <a:pos x="560" y="56"/>
              </a:cxn>
              <a:cxn ang="0">
                <a:pos x="80" y="440"/>
              </a:cxn>
              <a:cxn ang="0">
                <a:pos x="80" y="1928"/>
              </a:cxn>
            </a:cxnLst>
            <a:rect l="0" t="0" r="r" b="b"/>
            <a:pathLst>
              <a:path w="3704" h="1928">
                <a:moveTo>
                  <a:pt x="3632" y="1160"/>
                </a:moveTo>
                <a:cubicBezTo>
                  <a:pt x="3668" y="812"/>
                  <a:pt x="3704" y="464"/>
                  <a:pt x="3632" y="296"/>
                </a:cubicBezTo>
                <a:cubicBezTo>
                  <a:pt x="3560" y="128"/>
                  <a:pt x="3560" y="184"/>
                  <a:pt x="3200" y="152"/>
                </a:cubicBezTo>
                <a:cubicBezTo>
                  <a:pt x="2840" y="120"/>
                  <a:pt x="1912" y="120"/>
                  <a:pt x="1472" y="104"/>
                </a:cubicBezTo>
                <a:cubicBezTo>
                  <a:pt x="1032" y="88"/>
                  <a:pt x="792" y="0"/>
                  <a:pt x="560" y="56"/>
                </a:cubicBezTo>
                <a:cubicBezTo>
                  <a:pt x="328" y="112"/>
                  <a:pt x="160" y="128"/>
                  <a:pt x="80" y="440"/>
                </a:cubicBezTo>
                <a:cubicBezTo>
                  <a:pt x="0" y="752"/>
                  <a:pt x="40" y="1340"/>
                  <a:pt x="80" y="1928"/>
                </a:cubicBezTo>
              </a:path>
            </a:pathLst>
          </a:custGeom>
          <a:noFill/>
          <a:ln w="76200" cap="flat" cmpd="sng">
            <a:solidFill>
              <a:schemeClr val="accent2"/>
            </a:solidFill>
            <a:prstDash val="sysDot"/>
            <a:round/>
            <a:headEnd type="none" w="med" len="med"/>
            <a:tailEnd type="triangle" w="med" len="med"/>
          </a:ln>
          <a:effectLst/>
        </p:spPr>
        <p:txBody>
          <a:bodyPr wrap="none" anchor="ctr"/>
          <a:lstStyle/>
          <a:p>
            <a:endParaRPr lang="de-DE"/>
          </a:p>
        </p:txBody>
      </p:sp>
      <p:sp>
        <p:nvSpPr>
          <p:cNvPr id="163885" name="Freeform 45"/>
          <p:cNvSpPr>
            <a:spLocks/>
          </p:cNvSpPr>
          <p:nvPr/>
        </p:nvSpPr>
        <p:spPr bwMode="auto">
          <a:xfrm>
            <a:off x="1905000" y="2514600"/>
            <a:ext cx="1905000" cy="3429000"/>
          </a:xfrm>
          <a:custGeom>
            <a:avLst/>
            <a:gdLst/>
            <a:ahLst/>
            <a:cxnLst>
              <a:cxn ang="0">
                <a:pos x="240" y="0"/>
              </a:cxn>
              <a:cxn ang="0">
                <a:pos x="96" y="240"/>
              </a:cxn>
              <a:cxn ang="0">
                <a:pos x="48" y="1200"/>
              </a:cxn>
              <a:cxn ang="0">
                <a:pos x="192" y="1824"/>
              </a:cxn>
              <a:cxn ang="0">
                <a:pos x="1200" y="2160"/>
              </a:cxn>
            </a:cxnLst>
            <a:rect l="0" t="0" r="r" b="b"/>
            <a:pathLst>
              <a:path w="1200" h="2160">
                <a:moveTo>
                  <a:pt x="240" y="0"/>
                </a:moveTo>
                <a:cubicBezTo>
                  <a:pt x="184" y="20"/>
                  <a:pt x="128" y="40"/>
                  <a:pt x="96" y="240"/>
                </a:cubicBezTo>
                <a:cubicBezTo>
                  <a:pt x="64" y="440"/>
                  <a:pt x="32" y="936"/>
                  <a:pt x="48" y="1200"/>
                </a:cubicBezTo>
                <a:cubicBezTo>
                  <a:pt x="64" y="1464"/>
                  <a:pt x="0" y="1664"/>
                  <a:pt x="192" y="1824"/>
                </a:cubicBezTo>
                <a:cubicBezTo>
                  <a:pt x="384" y="1984"/>
                  <a:pt x="792" y="2072"/>
                  <a:pt x="1200" y="2160"/>
                </a:cubicBezTo>
              </a:path>
            </a:pathLst>
          </a:custGeom>
          <a:noFill/>
          <a:ln w="76200" cap="flat" cmpd="sng">
            <a:solidFill>
              <a:schemeClr val="accent1"/>
            </a:solidFill>
            <a:prstDash val="solid"/>
            <a:round/>
            <a:headEnd type="none" w="med" len="med"/>
            <a:tailEnd type="triangle" w="med" len="me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liennummernplatzhalter 4"/>
          <p:cNvSpPr>
            <a:spLocks noGrp="1"/>
          </p:cNvSpPr>
          <p:nvPr>
            <p:ph type="sldNum" sz="quarter" idx="12"/>
          </p:nvPr>
        </p:nvSpPr>
        <p:spPr/>
        <p:txBody>
          <a:bodyPr/>
          <a:lstStyle/>
          <a:p>
            <a:fld id="{3952677C-D6FF-427F-8C67-02460633B7F2}" type="slidenum">
              <a:rPr lang="en-US"/>
              <a:pPr/>
              <a:t>43</a:t>
            </a:fld>
            <a:endParaRPr lang="en-US"/>
          </a:p>
        </p:txBody>
      </p:sp>
      <p:sp>
        <p:nvSpPr>
          <p:cNvPr id="164866" name="Rectangle 2"/>
          <p:cNvSpPr>
            <a:spLocks noGrp="1" noChangeArrowheads="1"/>
          </p:cNvSpPr>
          <p:nvPr>
            <p:ph type="title"/>
          </p:nvPr>
        </p:nvSpPr>
        <p:spPr/>
        <p:txBody>
          <a:bodyPr/>
          <a:lstStyle/>
          <a:p>
            <a:r>
              <a:rPr lang="de-DE"/>
              <a:t>Beispiel des Majority/Consensus-</a:t>
            </a:r>
            <a:br>
              <a:rPr lang="de-DE"/>
            </a:br>
            <a:r>
              <a:rPr lang="de-DE"/>
              <a:t>Protokolls</a:t>
            </a:r>
          </a:p>
        </p:txBody>
      </p:sp>
      <p:grpSp>
        <p:nvGrpSpPr>
          <p:cNvPr id="164867" name="Group 3"/>
          <p:cNvGrpSpPr>
            <a:grpSpLocks/>
          </p:cNvGrpSpPr>
          <p:nvPr/>
        </p:nvGrpSpPr>
        <p:grpSpPr bwMode="auto">
          <a:xfrm>
            <a:off x="990600" y="1981200"/>
            <a:ext cx="1219200" cy="990600"/>
            <a:chOff x="864" y="1488"/>
            <a:chExt cx="768" cy="624"/>
          </a:xfrm>
        </p:grpSpPr>
        <p:sp>
          <p:nvSpPr>
            <p:cNvPr id="164868" name="AutoShape 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A</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69" name="Rectangle 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70" name="Rectangle 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71" name="Group 7"/>
          <p:cNvGrpSpPr>
            <a:grpSpLocks/>
          </p:cNvGrpSpPr>
          <p:nvPr/>
        </p:nvGrpSpPr>
        <p:grpSpPr bwMode="auto">
          <a:xfrm>
            <a:off x="1066800" y="4267200"/>
            <a:ext cx="1219200" cy="990600"/>
            <a:chOff x="864" y="1488"/>
            <a:chExt cx="768" cy="624"/>
          </a:xfrm>
        </p:grpSpPr>
        <p:sp>
          <p:nvSpPr>
            <p:cNvPr id="164872" name="AutoShape 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B</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73" name="Rectangle 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74" name="Rectangle 1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75" name="Group 11"/>
          <p:cNvGrpSpPr>
            <a:grpSpLocks/>
          </p:cNvGrpSpPr>
          <p:nvPr/>
        </p:nvGrpSpPr>
        <p:grpSpPr bwMode="auto">
          <a:xfrm>
            <a:off x="3124200" y="533400"/>
            <a:ext cx="1219200" cy="990600"/>
            <a:chOff x="864" y="1488"/>
            <a:chExt cx="768" cy="624"/>
          </a:xfrm>
        </p:grpSpPr>
        <p:sp>
          <p:nvSpPr>
            <p:cNvPr id="164876" name="AutoShape 12"/>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G</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77" name="Rectangle 13"/>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78" name="Rectangle 14"/>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79" name="Group 15"/>
          <p:cNvGrpSpPr>
            <a:grpSpLocks/>
          </p:cNvGrpSpPr>
          <p:nvPr/>
        </p:nvGrpSpPr>
        <p:grpSpPr bwMode="auto">
          <a:xfrm>
            <a:off x="6400800" y="609600"/>
            <a:ext cx="1219200" cy="990600"/>
            <a:chOff x="864" y="1488"/>
            <a:chExt cx="768" cy="624"/>
          </a:xfrm>
        </p:grpSpPr>
        <p:sp>
          <p:nvSpPr>
            <p:cNvPr id="164880" name="AutoShape 16"/>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F</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81" name="Rectangle 17"/>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82" name="Rectangle 18"/>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83" name="Group 19"/>
          <p:cNvGrpSpPr>
            <a:grpSpLocks/>
          </p:cNvGrpSpPr>
          <p:nvPr/>
        </p:nvGrpSpPr>
        <p:grpSpPr bwMode="auto">
          <a:xfrm>
            <a:off x="7620000" y="2514600"/>
            <a:ext cx="1219200" cy="990600"/>
            <a:chOff x="864" y="1488"/>
            <a:chExt cx="768" cy="624"/>
          </a:xfrm>
        </p:grpSpPr>
        <p:sp>
          <p:nvSpPr>
            <p:cNvPr id="164884" name="AutoShape 2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E</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85" name="Rectangle 2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86" name="Rectangle 2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87" name="Group 23"/>
          <p:cNvGrpSpPr>
            <a:grpSpLocks/>
          </p:cNvGrpSpPr>
          <p:nvPr/>
        </p:nvGrpSpPr>
        <p:grpSpPr bwMode="auto">
          <a:xfrm>
            <a:off x="7315200" y="4876800"/>
            <a:ext cx="1219200" cy="990600"/>
            <a:chOff x="864" y="1488"/>
            <a:chExt cx="768" cy="624"/>
          </a:xfrm>
        </p:grpSpPr>
        <p:sp>
          <p:nvSpPr>
            <p:cNvPr id="164888" name="AutoShape 2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D</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89" name="Rectangle 2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90" name="Rectangle 2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4891" name="Group 27"/>
          <p:cNvGrpSpPr>
            <a:grpSpLocks/>
          </p:cNvGrpSpPr>
          <p:nvPr/>
        </p:nvGrpSpPr>
        <p:grpSpPr bwMode="auto">
          <a:xfrm>
            <a:off x="3810000" y="5562600"/>
            <a:ext cx="1219200" cy="990600"/>
            <a:chOff x="864" y="1488"/>
            <a:chExt cx="768" cy="624"/>
          </a:xfrm>
        </p:grpSpPr>
        <p:sp>
          <p:nvSpPr>
            <p:cNvPr id="164892" name="AutoShape 2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C</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4893" name="Rectangle 2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4894" name="Rectangle 3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cxnSp>
        <p:nvCxnSpPr>
          <p:cNvPr id="164895" name="AutoShape 31"/>
          <p:cNvCxnSpPr>
            <a:cxnSpLocks noChangeShapeType="1"/>
            <a:stCxn id="164884" idx="1"/>
            <a:endCxn id="164880" idx="4"/>
          </p:cNvCxnSpPr>
          <p:nvPr/>
        </p:nvCxnSpPr>
        <p:spPr bwMode="auto">
          <a:xfrm rot="5400000" flipH="1">
            <a:off x="7258050" y="1504950"/>
            <a:ext cx="1371600" cy="571500"/>
          </a:xfrm>
          <a:prstGeom prst="curvedConnector2">
            <a:avLst/>
          </a:prstGeom>
          <a:noFill/>
          <a:ln w="76200">
            <a:solidFill>
              <a:srgbClr val="990099"/>
            </a:solidFill>
            <a:round/>
            <a:headEnd/>
            <a:tailEnd type="triangle" w="med" len="med"/>
          </a:ln>
          <a:effectLst/>
        </p:spPr>
      </p:cxnSp>
      <p:cxnSp>
        <p:nvCxnSpPr>
          <p:cNvPr id="164896" name="AutoShape 32"/>
          <p:cNvCxnSpPr>
            <a:cxnSpLocks noChangeShapeType="1"/>
            <a:stCxn id="164880" idx="2"/>
            <a:endCxn id="164876" idx="4"/>
          </p:cNvCxnSpPr>
          <p:nvPr/>
        </p:nvCxnSpPr>
        <p:spPr bwMode="auto">
          <a:xfrm rot="10800000">
            <a:off x="4381500" y="1028700"/>
            <a:ext cx="1981200" cy="76200"/>
          </a:xfrm>
          <a:prstGeom prst="curvedConnector3">
            <a:avLst>
              <a:gd name="adj1" fmla="val 50000"/>
            </a:avLst>
          </a:prstGeom>
          <a:noFill/>
          <a:ln w="76200">
            <a:solidFill>
              <a:srgbClr val="990099"/>
            </a:solidFill>
            <a:round/>
            <a:headEnd/>
            <a:tailEnd type="triangle" w="med" len="med"/>
          </a:ln>
          <a:effectLst/>
        </p:spPr>
      </p:cxnSp>
      <p:cxnSp>
        <p:nvCxnSpPr>
          <p:cNvPr id="164897" name="AutoShape 33"/>
          <p:cNvCxnSpPr>
            <a:cxnSpLocks noChangeShapeType="1"/>
            <a:stCxn id="164876" idx="2"/>
            <a:endCxn id="164868" idx="1"/>
          </p:cNvCxnSpPr>
          <p:nvPr/>
        </p:nvCxnSpPr>
        <p:spPr bwMode="auto">
          <a:xfrm rot="10800000" flipV="1">
            <a:off x="1600200" y="1028700"/>
            <a:ext cx="1485900" cy="914400"/>
          </a:xfrm>
          <a:prstGeom prst="curvedConnector2">
            <a:avLst/>
          </a:prstGeom>
          <a:noFill/>
          <a:ln w="76200">
            <a:solidFill>
              <a:srgbClr val="990099"/>
            </a:solidFill>
            <a:round/>
            <a:headEnd/>
            <a:tailEnd type="triangle" w="med" len="med"/>
          </a:ln>
          <a:effectLst/>
        </p:spPr>
      </p:cxnSp>
      <p:cxnSp>
        <p:nvCxnSpPr>
          <p:cNvPr id="164898" name="AutoShape 34"/>
          <p:cNvCxnSpPr>
            <a:cxnSpLocks noChangeShapeType="1"/>
            <a:stCxn id="164868" idx="3"/>
            <a:endCxn id="164872" idx="1"/>
          </p:cNvCxnSpPr>
          <p:nvPr/>
        </p:nvCxnSpPr>
        <p:spPr bwMode="auto">
          <a:xfrm rot="16200000" flipH="1">
            <a:off x="1028700" y="3581400"/>
            <a:ext cx="1219200" cy="76200"/>
          </a:xfrm>
          <a:prstGeom prst="curvedConnector3">
            <a:avLst>
              <a:gd name="adj1" fmla="val 50000"/>
            </a:avLst>
          </a:prstGeom>
          <a:noFill/>
          <a:ln w="76200">
            <a:solidFill>
              <a:srgbClr val="990099"/>
            </a:solidFill>
            <a:round/>
            <a:headEnd/>
            <a:tailEnd type="triangle" w="med" len="med"/>
          </a:ln>
          <a:effectLst/>
        </p:spPr>
      </p:cxnSp>
      <p:cxnSp>
        <p:nvCxnSpPr>
          <p:cNvPr id="164899" name="AutoShape 35"/>
          <p:cNvCxnSpPr>
            <a:cxnSpLocks noChangeShapeType="1"/>
            <a:stCxn id="164872" idx="3"/>
            <a:endCxn id="164893" idx="1"/>
          </p:cNvCxnSpPr>
          <p:nvPr/>
        </p:nvCxnSpPr>
        <p:spPr bwMode="auto">
          <a:xfrm rot="16200000" flipH="1">
            <a:off x="2259807" y="4712493"/>
            <a:ext cx="952500" cy="2119313"/>
          </a:xfrm>
          <a:prstGeom prst="curvedConnector2">
            <a:avLst/>
          </a:prstGeom>
          <a:noFill/>
          <a:ln w="76200">
            <a:solidFill>
              <a:srgbClr val="990099"/>
            </a:solidFill>
            <a:round/>
            <a:headEnd/>
            <a:tailEnd type="triangle" w="med" len="med"/>
          </a:ln>
          <a:effectLst/>
        </p:spPr>
      </p:cxnSp>
      <p:cxnSp>
        <p:nvCxnSpPr>
          <p:cNvPr id="164900" name="AutoShape 36"/>
          <p:cNvCxnSpPr>
            <a:cxnSpLocks noChangeShapeType="1"/>
            <a:stCxn id="164894" idx="3"/>
            <a:endCxn id="164888" idx="3"/>
          </p:cNvCxnSpPr>
          <p:nvPr/>
        </p:nvCxnSpPr>
        <p:spPr bwMode="auto">
          <a:xfrm flipV="1">
            <a:off x="4967288" y="5905500"/>
            <a:ext cx="2957512" cy="342900"/>
          </a:xfrm>
          <a:prstGeom prst="curvedConnector2">
            <a:avLst/>
          </a:prstGeom>
          <a:noFill/>
          <a:ln w="76200">
            <a:solidFill>
              <a:srgbClr val="990099"/>
            </a:solidFill>
            <a:round/>
            <a:headEnd/>
            <a:tailEnd type="triangle" w="med" len="med"/>
          </a:ln>
          <a:effectLst/>
        </p:spPr>
      </p:cxnSp>
      <p:cxnSp>
        <p:nvCxnSpPr>
          <p:cNvPr id="164901" name="AutoShape 37"/>
          <p:cNvCxnSpPr>
            <a:cxnSpLocks noChangeShapeType="1"/>
            <a:stCxn id="164888" idx="1"/>
            <a:endCxn id="164884" idx="3"/>
          </p:cNvCxnSpPr>
          <p:nvPr/>
        </p:nvCxnSpPr>
        <p:spPr bwMode="auto">
          <a:xfrm rot="16200000">
            <a:off x="7429500" y="4038600"/>
            <a:ext cx="1295400" cy="304800"/>
          </a:xfrm>
          <a:prstGeom prst="curvedConnector3">
            <a:avLst>
              <a:gd name="adj1" fmla="val 50000"/>
            </a:avLst>
          </a:prstGeom>
          <a:noFill/>
          <a:ln w="76200">
            <a:solidFill>
              <a:srgbClr val="990099"/>
            </a:solidFill>
            <a:round/>
            <a:headEnd/>
            <a:tailEnd type="triangle" w="med" len="med"/>
          </a:ln>
          <a:effectLst/>
        </p:spPr>
      </p:cxnSp>
      <p:sp>
        <p:nvSpPr>
          <p:cNvPr id="164902" name="AutoShape 38"/>
          <p:cNvSpPr>
            <a:spLocks noChangeArrowheads="1"/>
          </p:cNvSpPr>
          <p:nvPr/>
        </p:nvSpPr>
        <p:spPr bwMode="auto">
          <a:xfrm>
            <a:off x="3962400" y="4572000"/>
            <a:ext cx="1143000" cy="990600"/>
          </a:xfrm>
          <a:prstGeom prst="downArrowCallout">
            <a:avLst>
              <a:gd name="adj1" fmla="val 28846"/>
              <a:gd name="adj2" fmla="val 28846"/>
              <a:gd name="adj3" fmla="val 16667"/>
              <a:gd name="adj4" fmla="val 66667"/>
            </a:avLst>
          </a:prstGeom>
          <a:solidFill>
            <a:schemeClr val="accent2"/>
          </a:solidFill>
          <a:ln w="38100">
            <a:solidFill>
              <a:srgbClr val="990099"/>
            </a:solidFill>
            <a:miter lim="800000"/>
            <a:headEnd/>
            <a:tailEnd/>
          </a:ln>
          <a:effectLst/>
        </p:spPr>
        <p:txBody>
          <a:bodyPr wrap="none" anchor="ctr"/>
          <a:lstStyle/>
          <a:p>
            <a:r>
              <a:rPr lang="de-DE" sz="2000">
                <a:latin typeface="Times New Roman" pitchFamily="18" charset="0"/>
              </a:rPr>
              <a:t>T=1</a:t>
            </a:r>
          </a:p>
          <a:p>
            <a:r>
              <a:rPr lang="de-DE" sz="2000">
                <a:latin typeface="Times New Roman" pitchFamily="18" charset="0"/>
              </a:rPr>
              <a:t>update x</a:t>
            </a:r>
          </a:p>
        </p:txBody>
      </p:sp>
      <p:sp>
        <p:nvSpPr>
          <p:cNvPr id="164903" name="AutoShape 39"/>
          <p:cNvSpPr>
            <a:spLocks noChangeArrowheads="1"/>
          </p:cNvSpPr>
          <p:nvPr/>
        </p:nvSpPr>
        <p:spPr bwMode="auto">
          <a:xfrm>
            <a:off x="2209800" y="2133600"/>
            <a:ext cx="1752600" cy="762000"/>
          </a:xfrm>
          <a:prstGeom prst="leftArrowCallout">
            <a:avLst>
              <a:gd name="adj1" fmla="val 25000"/>
              <a:gd name="adj2" fmla="val 25000"/>
              <a:gd name="adj3" fmla="val 38333"/>
              <a:gd name="adj4" fmla="val 66667"/>
            </a:avLst>
          </a:prstGeom>
          <a:solidFill>
            <a:schemeClr val="accent1"/>
          </a:solidFill>
          <a:ln w="38100">
            <a:solidFill>
              <a:srgbClr val="990099"/>
            </a:solidFill>
            <a:miter lim="800000"/>
            <a:headEnd/>
            <a:tailEnd/>
          </a:ln>
          <a:effectLst/>
        </p:spPr>
        <p:txBody>
          <a:bodyPr wrap="none" anchor="ctr"/>
          <a:lstStyle/>
          <a:p>
            <a:r>
              <a:rPr lang="de-DE" sz="2000">
                <a:latin typeface="Times New Roman" pitchFamily="18" charset="0"/>
              </a:rPr>
              <a:t>T=2</a:t>
            </a:r>
          </a:p>
          <a:p>
            <a:r>
              <a:rPr lang="de-DE" sz="2000">
                <a:latin typeface="Times New Roman" pitchFamily="18" charset="0"/>
              </a:rPr>
              <a:t>update x</a:t>
            </a:r>
          </a:p>
        </p:txBody>
      </p:sp>
      <p:sp>
        <p:nvSpPr>
          <p:cNvPr id="164904" name="AutoShape 40"/>
          <p:cNvSpPr>
            <a:spLocks noChangeArrowheads="1"/>
          </p:cNvSpPr>
          <p:nvPr/>
        </p:nvSpPr>
        <p:spPr bwMode="auto">
          <a:xfrm>
            <a:off x="6172200" y="1600200"/>
            <a:ext cx="1219200" cy="914400"/>
          </a:xfrm>
          <a:prstGeom prst="upArrowCallout">
            <a:avLst>
              <a:gd name="adj1" fmla="val 33333"/>
              <a:gd name="adj2" fmla="val 33333"/>
              <a:gd name="adj3" fmla="val 16667"/>
              <a:gd name="adj4" fmla="val 66667"/>
            </a:avLst>
          </a:prstGeom>
          <a:solidFill>
            <a:srgbClr val="33CC33"/>
          </a:solidFill>
          <a:ln w="38100">
            <a:solidFill>
              <a:srgbClr val="990099"/>
            </a:solidFill>
            <a:miter lim="800000"/>
            <a:headEnd/>
            <a:tailEnd/>
          </a:ln>
          <a:effectLst/>
        </p:spPr>
        <p:txBody>
          <a:bodyPr wrap="none" anchor="ctr"/>
          <a:lstStyle/>
          <a:p>
            <a:r>
              <a:rPr lang="de-DE" sz="2000">
                <a:latin typeface="Times New Roman" pitchFamily="18" charset="0"/>
              </a:rPr>
              <a:t>T=3</a:t>
            </a:r>
          </a:p>
          <a:p>
            <a:r>
              <a:rPr lang="de-DE" sz="2000">
                <a:latin typeface="Times New Roman" pitchFamily="18" charset="0"/>
              </a:rPr>
              <a:t>update x</a:t>
            </a:r>
          </a:p>
        </p:txBody>
      </p:sp>
      <p:sp>
        <p:nvSpPr>
          <p:cNvPr id="164905" name="Freeform 41"/>
          <p:cNvSpPr>
            <a:spLocks/>
          </p:cNvSpPr>
          <p:nvPr/>
        </p:nvSpPr>
        <p:spPr bwMode="auto">
          <a:xfrm>
            <a:off x="5105400" y="3124200"/>
            <a:ext cx="2362200" cy="2413000"/>
          </a:xfrm>
          <a:custGeom>
            <a:avLst/>
            <a:gdLst/>
            <a:ahLst/>
            <a:cxnLst>
              <a:cxn ang="0">
                <a:pos x="0" y="1344"/>
              </a:cxn>
              <a:cxn ang="0">
                <a:pos x="1200" y="1296"/>
              </a:cxn>
              <a:cxn ang="0">
                <a:pos x="1488" y="0"/>
              </a:cxn>
            </a:cxnLst>
            <a:rect l="0" t="0" r="r" b="b"/>
            <a:pathLst>
              <a:path w="1488" h="1520">
                <a:moveTo>
                  <a:pt x="0" y="1344"/>
                </a:moveTo>
                <a:cubicBezTo>
                  <a:pt x="476" y="1432"/>
                  <a:pt x="952" y="1520"/>
                  <a:pt x="1200" y="1296"/>
                </a:cubicBezTo>
                <a:cubicBezTo>
                  <a:pt x="1448" y="1072"/>
                  <a:pt x="1468" y="536"/>
                  <a:pt x="1488" y="0"/>
                </a:cubicBezTo>
              </a:path>
            </a:pathLst>
          </a:custGeom>
          <a:noFill/>
          <a:ln w="76200" cap="flat" cmpd="sng">
            <a:solidFill>
              <a:schemeClr val="accent2"/>
            </a:solidFill>
            <a:prstDash val="solid"/>
            <a:round/>
            <a:headEnd type="none" w="med" len="med"/>
            <a:tailEnd type="triangle" w="med" len="med"/>
          </a:ln>
          <a:effectLst/>
        </p:spPr>
        <p:txBody>
          <a:bodyPr wrap="none" anchor="ctr"/>
          <a:lstStyle/>
          <a:p>
            <a:endParaRPr lang="de-DE"/>
          </a:p>
        </p:txBody>
      </p:sp>
      <p:sp>
        <p:nvSpPr>
          <p:cNvPr id="164906" name="Freeform 42"/>
          <p:cNvSpPr>
            <a:spLocks/>
          </p:cNvSpPr>
          <p:nvPr/>
        </p:nvSpPr>
        <p:spPr bwMode="auto">
          <a:xfrm>
            <a:off x="1981200" y="1447800"/>
            <a:ext cx="4572000" cy="533400"/>
          </a:xfrm>
          <a:custGeom>
            <a:avLst/>
            <a:gdLst/>
            <a:ahLst/>
            <a:cxnLst>
              <a:cxn ang="0">
                <a:pos x="2880" y="96"/>
              </a:cxn>
              <a:cxn ang="0">
                <a:pos x="1824" y="48"/>
              </a:cxn>
              <a:cxn ang="0">
                <a:pos x="1056" y="48"/>
              </a:cxn>
              <a:cxn ang="0">
                <a:pos x="384" y="48"/>
              </a:cxn>
              <a:cxn ang="0">
                <a:pos x="0" y="336"/>
              </a:cxn>
            </a:cxnLst>
            <a:rect l="0" t="0" r="r" b="b"/>
            <a:pathLst>
              <a:path w="2880" h="336">
                <a:moveTo>
                  <a:pt x="2880" y="96"/>
                </a:moveTo>
                <a:cubicBezTo>
                  <a:pt x="2504" y="76"/>
                  <a:pt x="2128" y="56"/>
                  <a:pt x="1824" y="48"/>
                </a:cubicBezTo>
                <a:cubicBezTo>
                  <a:pt x="1520" y="40"/>
                  <a:pt x="1296" y="48"/>
                  <a:pt x="1056" y="48"/>
                </a:cubicBezTo>
                <a:cubicBezTo>
                  <a:pt x="816" y="48"/>
                  <a:pt x="560" y="0"/>
                  <a:pt x="384" y="48"/>
                </a:cubicBezTo>
                <a:cubicBezTo>
                  <a:pt x="208" y="96"/>
                  <a:pt x="104" y="216"/>
                  <a:pt x="0" y="336"/>
                </a:cubicBezTo>
              </a:path>
            </a:pathLst>
          </a:custGeom>
          <a:noFill/>
          <a:ln w="76200" cap="flat" cmpd="sng">
            <a:solidFill>
              <a:srgbClr val="33CC33"/>
            </a:solidFill>
            <a:prstDash val="solid"/>
            <a:round/>
            <a:headEnd type="none" w="med" len="med"/>
            <a:tailEnd type="triangle" w="med" len="med"/>
          </a:ln>
          <a:effectLst/>
        </p:spPr>
        <p:txBody>
          <a:bodyPr wrap="none" anchor="ctr"/>
          <a:lstStyle/>
          <a:p>
            <a:endParaRPr lang="de-DE"/>
          </a:p>
        </p:txBody>
      </p:sp>
      <p:sp>
        <p:nvSpPr>
          <p:cNvPr id="164907" name="Freeform 43"/>
          <p:cNvSpPr>
            <a:spLocks/>
          </p:cNvSpPr>
          <p:nvPr/>
        </p:nvSpPr>
        <p:spPr bwMode="auto">
          <a:xfrm>
            <a:off x="1701800" y="1282700"/>
            <a:ext cx="5880100" cy="3060700"/>
          </a:xfrm>
          <a:custGeom>
            <a:avLst/>
            <a:gdLst/>
            <a:ahLst/>
            <a:cxnLst>
              <a:cxn ang="0">
                <a:pos x="3632" y="1160"/>
              </a:cxn>
              <a:cxn ang="0">
                <a:pos x="3632" y="296"/>
              </a:cxn>
              <a:cxn ang="0">
                <a:pos x="3200" y="152"/>
              </a:cxn>
              <a:cxn ang="0">
                <a:pos x="1472" y="104"/>
              </a:cxn>
              <a:cxn ang="0">
                <a:pos x="560" y="56"/>
              </a:cxn>
              <a:cxn ang="0">
                <a:pos x="80" y="440"/>
              </a:cxn>
              <a:cxn ang="0">
                <a:pos x="80" y="1928"/>
              </a:cxn>
            </a:cxnLst>
            <a:rect l="0" t="0" r="r" b="b"/>
            <a:pathLst>
              <a:path w="3704" h="1928">
                <a:moveTo>
                  <a:pt x="3632" y="1160"/>
                </a:moveTo>
                <a:cubicBezTo>
                  <a:pt x="3668" y="812"/>
                  <a:pt x="3704" y="464"/>
                  <a:pt x="3632" y="296"/>
                </a:cubicBezTo>
                <a:cubicBezTo>
                  <a:pt x="3560" y="128"/>
                  <a:pt x="3560" y="184"/>
                  <a:pt x="3200" y="152"/>
                </a:cubicBezTo>
                <a:cubicBezTo>
                  <a:pt x="2840" y="120"/>
                  <a:pt x="1912" y="120"/>
                  <a:pt x="1472" y="104"/>
                </a:cubicBezTo>
                <a:cubicBezTo>
                  <a:pt x="1032" y="88"/>
                  <a:pt x="792" y="0"/>
                  <a:pt x="560" y="56"/>
                </a:cubicBezTo>
                <a:cubicBezTo>
                  <a:pt x="328" y="112"/>
                  <a:pt x="160" y="128"/>
                  <a:pt x="80" y="440"/>
                </a:cubicBezTo>
                <a:cubicBezTo>
                  <a:pt x="0" y="752"/>
                  <a:pt x="40" y="1340"/>
                  <a:pt x="80" y="1928"/>
                </a:cubicBezTo>
              </a:path>
            </a:pathLst>
          </a:custGeom>
          <a:noFill/>
          <a:ln w="76200" cap="flat" cmpd="sng">
            <a:solidFill>
              <a:schemeClr val="accent2"/>
            </a:solidFill>
            <a:prstDash val="sysDot"/>
            <a:round/>
            <a:headEnd type="none" w="med" len="med"/>
            <a:tailEnd type="triangle" w="med" len="med"/>
          </a:ln>
          <a:effectLst/>
        </p:spPr>
        <p:txBody>
          <a:bodyPr wrap="none" anchor="ctr"/>
          <a:lstStyle/>
          <a:p>
            <a:endParaRPr lang="de-DE"/>
          </a:p>
        </p:txBody>
      </p:sp>
      <p:sp>
        <p:nvSpPr>
          <p:cNvPr id="164908" name="Freeform 44"/>
          <p:cNvSpPr>
            <a:spLocks/>
          </p:cNvSpPr>
          <p:nvPr/>
        </p:nvSpPr>
        <p:spPr bwMode="auto">
          <a:xfrm>
            <a:off x="1905000" y="2514600"/>
            <a:ext cx="1905000" cy="3429000"/>
          </a:xfrm>
          <a:custGeom>
            <a:avLst/>
            <a:gdLst/>
            <a:ahLst/>
            <a:cxnLst>
              <a:cxn ang="0">
                <a:pos x="240" y="0"/>
              </a:cxn>
              <a:cxn ang="0">
                <a:pos x="96" y="240"/>
              </a:cxn>
              <a:cxn ang="0">
                <a:pos x="48" y="1200"/>
              </a:cxn>
              <a:cxn ang="0">
                <a:pos x="192" y="1824"/>
              </a:cxn>
              <a:cxn ang="0">
                <a:pos x="1200" y="2160"/>
              </a:cxn>
            </a:cxnLst>
            <a:rect l="0" t="0" r="r" b="b"/>
            <a:pathLst>
              <a:path w="1200" h="2160">
                <a:moveTo>
                  <a:pt x="240" y="0"/>
                </a:moveTo>
                <a:cubicBezTo>
                  <a:pt x="184" y="20"/>
                  <a:pt x="128" y="40"/>
                  <a:pt x="96" y="240"/>
                </a:cubicBezTo>
                <a:cubicBezTo>
                  <a:pt x="64" y="440"/>
                  <a:pt x="32" y="936"/>
                  <a:pt x="48" y="1200"/>
                </a:cubicBezTo>
                <a:cubicBezTo>
                  <a:pt x="64" y="1464"/>
                  <a:pt x="0" y="1664"/>
                  <a:pt x="192" y="1824"/>
                </a:cubicBezTo>
                <a:cubicBezTo>
                  <a:pt x="384" y="1984"/>
                  <a:pt x="792" y="2072"/>
                  <a:pt x="1200" y="2160"/>
                </a:cubicBezTo>
              </a:path>
            </a:pathLst>
          </a:custGeom>
          <a:noFill/>
          <a:ln w="76200" cap="flat" cmpd="sng">
            <a:solidFill>
              <a:schemeClr val="accent1"/>
            </a:solidFill>
            <a:prstDash val="solid"/>
            <a:round/>
            <a:headEnd type="none" w="med" len="med"/>
            <a:tailEnd type="triangle" w="med" len="med"/>
          </a:ln>
          <a:effectLst/>
        </p:spPr>
        <p:txBody>
          <a:bodyPr wrap="none" anchor="ctr"/>
          <a:lstStyle/>
          <a:p>
            <a:endParaRPr lang="de-DE"/>
          </a:p>
        </p:txBody>
      </p:sp>
      <p:sp>
        <p:nvSpPr>
          <p:cNvPr id="164909" name="Rectangle 45"/>
          <p:cNvSpPr>
            <a:spLocks noChangeArrowheads="1"/>
          </p:cNvSpPr>
          <p:nvPr/>
        </p:nvSpPr>
        <p:spPr bwMode="auto">
          <a:xfrm>
            <a:off x="2286000" y="4495800"/>
            <a:ext cx="990600" cy="685800"/>
          </a:xfrm>
          <a:prstGeom prst="rect">
            <a:avLst/>
          </a:prstGeom>
          <a:solidFill>
            <a:schemeClr val="accent2"/>
          </a:solidFill>
          <a:ln w="38100">
            <a:solidFill>
              <a:srgbClr val="990099"/>
            </a:solidFill>
            <a:miter lim="800000"/>
            <a:headEnd/>
            <a:tailEnd/>
          </a:ln>
          <a:effectLst/>
        </p:spPr>
        <p:txBody>
          <a:bodyPr wrap="none" anchor="ctr"/>
          <a:lstStyle/>
          <a:p>
            <a:r>
              <a:rPr lang="de-DE">
                <a:latin typeface="Times New Roman" pitchFamily="18" charset="0"/>
              </a:rPr>
              <a:t>Abort </a:t>
            </a:r>
          </a:p>
          <a:p>
            <a:r>
              <a:rPr lang="de-DE">
                <a:latin typeface="Times New Roman" pitchFamily="18" charset="0"/>
              </a:rPr>
              <a:t>T1</a:t>
            </a:r>
          </a:p>
        </p:txBody>
      </p:sp>
      <p:sp>
        <p:nvSpPr>
          <p:cNvPr id="164910" name="Line 46"/>
          <p:cNvSpPr>
            <a:spLocks noChangeShapeType="1"/>
          </p:cNvSpPr>
          <p:nvPr/>
        </p:nvSpPr>
        <p:spPr bwMode="auto">
          <a:xfrm flipH="1" flipV="1">
            <a:off x="2209800" y="2971800"/>
            <a:ext cx="533400" cy="15240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1" name="Line 47"/>
          <p:cNvSpPr>
            <a:spLocks noChangeShapeType="1"/>
          </p:cNvSpPr>
          <p:nvPr/>
        </p:nvSpPr>
        <p:spPr bwMode="auto">
          <a:xfrm flipV="1">
            <a:off x="2895600" y="1524000"/>
            <a:ext cx="685800" cy="29718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2" name="Line 48"/>
          <p:cNvSpPr>
            <a:spLocks noChangeShapeType="1"/>
          </p:cNvSpPr>
          <p:nvPr/>
        </p:nvSpPr>
        <p:spPr bwMode="auto">
          <a:xfrm flipV="1">
            <a:off x="3124200" y="1524000"/>
            <a:ext cx="3429000" cy="29718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3" name="Line 49"/>
          <p:cNvSpPr>
            <a:spLocks noChangeShapeType="1"/>
          </p:cNvSpPr>
          <p:nvPr/>
        </p:nvSpPr>
        <p:spPr bwMode="auto">
          <a:xfrm flipV="1">
            <a:off x="3276600" y="2971800"/>
            <a:ext cx="4343400" cy="17526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4" name="Line 50"/>
          <p:cNvSpPr>
            <a:spLocks noChangeShapeType="1"/>
          </p:cNvSpPr>
          <p:nvPr/>
        </p:nvSpPr>
        <p:spPr bwMode="auto">
          <a:xfrm>
            <a:off x="3276600" y="5029200"/>
            <a:ext cx="4038600" cy="4572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5" name="Line 51"/>
          <p:cNvSpPr>
            <a:spLocks noChangeShapeType="1"/>
          </p:cNvSpPr>
          <p:nvPr/>
        </p:nvSpPr>
        <p:spPr bwMode="auto">
          <a:xfrm>
            <a:off x="2971800" y="5181600"/>
            <a:ext cx="914400" cy="5334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4916" name="AutoShape 52"/>
          <p:cNvSpPr>
            <a:spLocks noChangeArrowheads="1"/>
          </p:cNvSpPr>
          <p:nvPr/>
        </p:nvSpPr>
        <p:spPr bwMode="auto">
          <a:xfrm>
            <a:off x="228600" y="5486400"/>
            <a:ext cx="1905000" cy="1066800"/>
          </a:xfrm>
          <a:prstGeom prst="wedgeRoundRectCallout">
            <a:avLst>
              <a:gd name="adj1" fmla="val 10417"/>
              <a:gd name="adj2" fmla="val -77977"/>
              <a:gd name="adj3" fmla="val 16667"/>
            </a:avLst>
          </a:prstGeom>
          <a:solidFill>
            <a:schemeClr val="accent2"/>
          </a:solidFill>
          <a:ln w="38100">
            <a:solidFill>
              <a:srgbClr val="990099"/>
            </a:solidFill>
            <a:miter lim="800000"/>
            <a:headEnd/>
            <a:tailEnd/>
          </a:ln>
          <a:effectLst/>
        </p:spPr>
        <p:txBody>
          <a:bodyPr wrap="none" anchor="ctr"/>
          <a:lstStyle/>
          <a:p>
            <a:r>
              <a:rPr lang="de-DE">
                <a:latin typeface="Times New Roman" pitchFamily="18" charset="0"/>
              </a:rPr>
              <a:t>T1 kann keine</a:t>
            </a:r>
          </a:p>
          <a:p>
            <a:r>
              <a:rPr lang="de-DE">
                <a:latin typeface="Times New Roman" pitchFamily="18" charset="0"/>
              </a:rPr>
              <a:t>Mehrheit mehr </a:t>
            </a:r>
          </a:p>
          <a:p>
            <a:r>
              <a:rPr lang="de-DE">
                <a:latin typeface="Times New Roman" pitchFamily="18" charset="0"/>
              </a:rPr>
              <a:t>erzielen</a:t>
            </a:r>
          </a:p>
        </p:txBody>
      </p:sp>
      <p:sp>
        <p:nvSpPr>
          <p:cNvPr id="164917" name="AutoShape 53"/>
          <p:cNvSpPr>
            <a:spLocks noChangeArrowheads="1"/>
          </p:cNvSpPr>
          <p:nvPr/>
        </p:nvSpPr>
        <p:spPr bwMode="auto">
          <a:xfrm>
            <a:off x="0" y="3048000"/>
            <a:ext cx="1295400" cy="990600"/>
          </a:xfrm>
          <a:prstGeom prst="wedgeRoundRectCallout">
            <a:avLst>
              <a:gd name="adj1" fmla="val 88481"/>
              <a:gd name="adj2" fmla="val -4968"/>
              <a:gd name="adj3" fmla="val 16667"/>
            </a:avLst>
          </a:prstGeom>
          <a:solidFill>
            <a:schemeClr val="accent2"/>
          </a:solidFill>
          <a:ln w="38100">
            <a:solidFill>
              <a:srgbClr val="990099"/>
            </a:solidFill>
            <a:miter lim="800000"/>
            <a:headEnd/>
            <a:tailEnd/>
          </a:ln>
          <a:effectLst/>
        </p:spPr>
        <p:txBody>
          <a:bodyPr wrap="none" anchor="ctr"/>
          <a:lstStyle/>
          <a:p>
            <a:pPr>
              <a:lnSpc>
                <a:spcPct val="80000"/>
              </a:lnSpc>
            </a:pPr>
            <a:r>
              <a:rPr lang="de-DE" sz="2000">
                <a:latin typeface="Times New Roman" pitchFamily="18" charset="0"/>
              </a:rPr>
              <a:t>Gestrichelte</a:t>
            </a:r>
          </a:p>
          <a:p>
            <a:pPr>
              <a:lnSpc>
                <a:spcPct val="80000"/>
              </a:lnSpc>
            </a:pPr>
            <a:r>
              <a:rPr lang="de-DE" sz="2000">
                <a:latin typeface="Times New Roman" pitchFamily="18" charset="0"/>
              </a:rPr>
              <a:t>Linie: </a:t>
            </a:r>
          </a:p>
          <a:p>
            <a:pPr>
              <a:lnSpc>
                <a:spcPct val="80000"/>
              </a:lnSpc>
            </a:pPr>
            <a:r>
              <a:rPr lang="de-DE" sz="2000">
                <a:latin typeface="Times New Roman" pitchFamily="18" charset="0"/>
              </a:rPr>
              <a:t>PASSIERE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liennummernplatzhalter 4"/>
          <p:cNvSpPr>
            <a:spLocks noGrp="1"/>
          </p:cNvSpPr>
          <p:nvPr>
            <p:ph type="sldNum" sz="quarter" idx="12"/>
          </p:nvPr>
        </p:nvSpPr>
        <p:spPr/>
        <p:txBody>
          <a:bodyPr/>
          <a:lstStyle/>
          <a:p>
            <a:fld id="{311D07A6-9D8E-4D8D-B828-133E36A4A5B0}" type="slidenum">
              <a:rPr lang="en-US"/>
              <a:pPr/>
              <a:t>44</a:t>
            </a:fld>
            <a:endParaRPr lang="en-US"/>
          </a:p>
        </p:txBody>
      </p:sp>
      <p:sp>
        <p:nvSpPr>
          <p:cNvPr id="165890" name="Rectangle 2"/>
          <p:cNvSpPr>
            <a:spLocks noGrp="1" noChangeArrowheads="1"/>
          </p:cNvSpPr>
          <p:nvPr>
            <p:ph type="title"/>
          </p:nvPr>
        </p:nvSpPr>
        <p:spPr/>
        <p:txBody>
          <a:bodyPr/>
          <a:lstStyle/>
          <a:p>
            <a:r>
              <a:rPr lang="de-DE"/>
              <a:t>Beispiel des Majority/Consensus-</a:t>
            </a:r>
            <a:br>
              <a:rPr lang="de-DE"/>
            </a:br>
            <a:r>
              <a:rPr lang="de-DE"/>
              <a:t>Protokolls</a:t>
            </a:r>
          </a:p>
        </p:txBody>
      </p:sp>
      <p:grpSp>
        <p:nvGrpSpPr>
          <p:cNvPr id="165891" name="Group 3"/>
          <p:cNvGrpSpPr>
            <a:grpSpLocks/>
          </p:cNvGrpSpPr>
          <p:nvPr/>
        </p:nvGrpSpPr>
        <p:grpSpPr bwMode="auto">
          <a:xfrm>
            <a:off x="990600" y="1981200"/>
            <a:ext cx="1219200" cy="990600"/>
            <a:chOff x="864" y="1488"/>
            <a:chExt cx="768" cy="624"/>
          </a:xfrm>
        </p:grpSpPr>
        <p:sp>
          <p:nvSpPr>
            <p:cNvPr id="165892" name="AutoShape 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A</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893" name="Rectangle 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894" name="Rectangle 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895" name="Group 7"/>
          <p:cNvGrpSpPr>
            <a:grpSpLocks/>
          </p:cNvGrpSpPr>
          <p:nvPr/>
        </p:nvGrpSpPr>
        <p:grpSpPr bwMode="auto">
          <a:xfrm>
            <a:off x="1066800" y="4267200"/>
            <a:ext cx="1219200" cy="990600"/>
            <a:chOff x="864" y="1488"/>
            <a:chExt cx="768" cy="624"/>
          </a:xfrm>
        </p:grpSpPr>
        <p:sp>
          <p:nvSpPr>
            <p:cNvPr id="165896" name="AutoShape 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B</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897" name="Rectangle 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898" name="Rectangle 1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899" name="Group 11"/>
          <p:cNvGrpSpPr>
            <a:grpSpLocks/>
          </p:cNvGrpSpPr>
          <p:nvPr/>
        </p:nvGrpSpPr>
        <p:grpSpPr bwMode="auto">
          <a:xfrm>
            <a:off x="3124200" y="533400"/>
            <a:ext cx="1219200" cy="990600"/>
            <a:chOff x="864" y="1488"/>
            <a:chExt cx="768" cy="624"/>
          </a:xfrm>
        </p:grpSpPr>
        <p:sp>
          <p:nvSpPr>
            <p:cNvPr id="165900" name="AutoShape 12"/>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G</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901" name="Rectangle 13"/>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902" name="Rectangle 14"/>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903" name="Group 15"/>
          <p:cNvGrpSpPr>
            <a:grpSpLocks/>
          </p:cNvGrpSpPr>
          <p:nvPr/>
        </p:nvGrpSpPr>
        <p:grpSpPr bwMode="auto">
          <a:xfrm>
            <a:off x="6400800" y="609600"/>
            <a:ext cx="1219200" cy="990600"/>
            <a:chOff x="864" y="1488"/>
            <a:chExt cx="768" cy="624"/>
          </a:xfrm>
        </p:grpSpPr>
        <p:sp>
          <p:nvSpPr>
            <p:cNvPr id="165904" name="AutoShape 16"/>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F</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905" name="Rectangle 17"/>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906" name="Rectangle 18"/>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907" name="Group 19"/>
          <p:cNvGrpSpPr>
            <a:grpSpLocks/>
          </p:cNvGrpSpPr>
          <p:nvPr/>
        </p:nvGrpSpPr>
        <p:grpSpPr bwMode="auto">
          <a:xfrm>
            <a:off x="7620000" y="2514600"/>
            <a:ext cx="1219200" cy="990600"/>
            <a:chOff x="864" y="1488"/>
            <a:chExt cx="768" cy="624"/>
          </a:xfrm>
        </p:grpSpPr>
        <p:sp>
          <p:nvSpPr>
            <p:cNvPr id="165908" name="AutoShape 2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E</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909" name="Rectangle 2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910" name="Rectangle 2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911" name="Group 23"/>
          <p:cNvGrpSpPr>
            <a:grpSpLocks/>
          </p:cNvGrpSpPr>
          <p:nvPr/>
        </p:nvGrpSpPr>
        <p:grpSpPr bwMode="auto">
          <a:xfrm>
            <a:off x="7315200" y="4876800"/>
            <a:ext cx="1219200" cy="990600"/>
            <a:chOff x="864" y="1488"/>
            <a:chExt cx="768" cy="624"/>
          </a:xfrm>
        </p:grpSpPr>
        <p:sp>
          <p:nvSpPr>
            <p:cNvPr id="165912" name="AutoShape 2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D</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913" name="Rectangle 2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914" name="Rectangle 2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5915" name="Group 27"/>
          <p:cNvGrpSpPr>
            <a:grpSpLocks/>
          </p:cNvGrpSpPr>
          <p:nvPr/>
        </p:nvGrpSpPr>
        <p:grpSpPr bwMode="auto">
          <a:xfrm>
            <a:off x="3810000" y="5562600"/>
            <a:ext cx="1219200" cy="990600"/>
            <a:chOff x="864" y="1488"/>
            <a:chExt cx="768" cy="624"/>
          </a:xfrm>
        </p:grpSpPr>
        <p:sp>
          <p:nvSpPr>
            <p:cNvPr id="165916" name="AutoShape 2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C</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5917" name="Rectangle 2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5918" name="Rectangle 3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cxnSp>
        <p:nvCxnSpPr>
          <p:cNvPr id="165919" name="AutoShape 31"/>
          <p:cNvCxnSpPr>
            <a:cxnSpLocks noChangeShapeType="1"/>
            <a:stCxn id="165908" idx="1"/>
            <a:endCxn id="165904" idx="4"/>
          </p:cNvCxnSpPr>
          <p:nvPr/>
        </p:nvCxnSpPr>
        <p:spPr bwMode="auto">
          <a:xfrm rot="5400000" flipH="1">
            <a:off x="7258050" y="1504950"/>
            <a:ext cx="1371600" cy="571500"/>
          </a:xfrm>
          <a:prstGeom prst="curvedConnector2">
            <a:avLst/>
          </a:prstGeom>
          <a:noFill/>
          <a:ln w="76200">
            <a:solidFill>
              <a:srgbClr val="990099"/>
            </a:solidFill>
            <a:round/>
            <a:headEnd/>
            <a:tailEnd type="triangle" w="med" len="med"/>
          </a:ln>
          <a:effectLst/>
        </p:spPr>
      </p:cxnSp>
      <p:cxnSp>
        <p:nvCxnSpPr>
          <p:cNvPr id="165920" name="AutoShape 32"/>
          <p:cNvCxnSpPr>
            <a:cxnSpLocks noChangeShapeType="1"/>
            <a:stCxn id="165904" idx="2"/>
            <a:endCxn id="165900" idx="4"/>
          </p:cNvCxnSpPr>
          <p:nvPr/>
        </p:nvCxnSpPr>
        <p:spPr bwMode="auto">
          <a:xfrm rot="10800000">
            <a:off x="4381500" y="1028700"/>
            <a:ext cx="1981200" cy="76200"/>
          </a:xfrm>
          <a:prstGeom prst="curvedConnector3">
            <a:avLst>
              <a:gd name="adj1" fmla="val 50000"/>
            </a:avLst>
          </a:prstGeom>
          <a:noFill/>
          <a:ln w="76200">
            <a:solidFill>
              <a:srgbClr val="990099"/>
            </a:solidFill>
            <a:round/>
            <a:headEnd/>
            <a:tailEnd type="triangle" w="med" len="med"/>
          </a:ln>
          <a:effectLst/>
        </p:spPr>
      </p:cxnSp>
      <p:cxnSp>
        <p:nvCxnSpPr>
          <p:cNvPr id="165921" name="AutoShape 33"/>
          <p:cNvCxnSpPr>
            <a:cxnSpLocks noChangeShapeType="1"/>
            <a:stCxn id="165900" idx="2"/>
            <a:endCxn id="165892" idx="1"/>
          </p:cNvCxnSpPr>
          <p:nvPr/>
        </p:nvCxnSpPr>
        <p:spPr bwMode="auto">
          <a:xfrm rot="10800000" flipV="1">
            <a:off x="1600200" y="1028700"/>
            <a:ext cx="1485900" cy="914400"/>
          </a:xfrm>
          <a:prstGeom prst="curvedConnector2">
            <a:avLst/>
          </a:prstGeom>
          <a:noFill/>
          <a:ln w="76200">
            <a:solidFill>
              <a:srgbClr val="990099"/>
            </a:solidFill>
            <a:round/>
            <a:headEnd/>
            <a:tailEnd type="triangle" w="med" len="med"/>
          </a:ln>
          <a:effectLst/>
        </p:spPr>
      </p:cxnSp>
      <p:cxnSp>
        <p:nvCxnSpPr>
          <p:cNvPr id="165922" name="AutoShape 34"/>
          <p:cNvCxnSpPr>
            <a:cxnSpLocks noChangeShapeType="1"/>
            <a:stCxn id="165892" idx="3"/>
            <a:endCxn id="165896" idx="1"/>
          </p:cNvCxnSpPr>
          <p:nvPr/>
        </p:nvCxnSpPr>
        <p:spPr bwMode="auto">
          <a:xfrm rot="16200000" flipH="1">
            <a:off x="1028700" y="3581400"/>
            <a:ext cx="1219200" cy="76200"/>
          </a:xfrm>
          <a:prstGeom prst="curvedConnector3">
            <a:avLst>
              <a:gd name="adj1" fmla="val 50000"/>
            </a:avLst>
          </a:prstGeom>
          <a:noFill/>
          <a:ln w="76200">
            <a:solidFill>
              <a:srgbClr val="990099"/>
            </a:solidFill>
            <a:round/>
            <a:headEnd/>
            <a:tailEnd type="triangle" w="med" len="med"/>
          </a:ln>
          <a:effectLst/>
        </p:spPr>
      </p:cxnSp>
      <p:cxnSp>
        <p:nvCxnSpPr>
          <p:cNvPr id="165923" name="AutoShape 35"/>
          <p:cNvCxnSpPr>
            <a:cxnSpLocks noChangeShapeType="1"/>
            <a:stCxn id="165896" idx="3"/>
            <a:endCxn id="165917" idx="1"/>
          </p:cNvCxnSpPr>
          <p:nvPr/>
        </p:nvCxnSpPr>
        <p:spPr bwMode="auto">
          <a:xfrm rot="16200000" flipH="1">
            <a:off x="2259807" y="4712493"/>
            <a:ext cx="952500" cy="2119313"/>
          </a:xfrm>
          <a:prstGeom prst="curvedConnector2">
            <a:avLst/>
          </a:prstGeom>
          <a:noFill/>
          <a:ln w="76200">
            <a:solidFill>
              <a:srgbClr val="990099"/>
            </a:solidFill>
            <a:round/>
            <a:headEnd/>
            <a:tailEnd type="triangle" w="med" len="med"/>
          </a:ln>
          <a:effectLst/>
        </p:spPr>
      </p:cxnSp>
      <p:cxnSp>
        <p:nvCxnSpPr>
          <p:cNvPr id="165924" name="AutoShape 36"/>
          <p:cNvCxnSpPr>
            <a:cxnSpLocks noChangeShapeType="1"/>
            <a:stCxn id="165918" idx="3"/>
            <a:endCxn id="165912" idx="3"/>
          </p:cNvCxnSpPr>
          <p:nvPr/>
        </p:nvCxnSpPr>
        <p:spPr bwMode="auto">
          <a:xfrm flipV="1">
            <a:off x="4967288" y="5905500"/>
            <a:ext cx="2957512" cy="342900"/>
          </a:xfrm>
          <a:prstGeom prst="curvedConnector2">
            <a:avLst/>
          </a:prstGeom>
          <a:noFill/>
          <a:ln w="76200">
            <a:solidFill>
              <a:srgbClr val="990099"/>
            </a:solidFill>
            <a:round/>
            <a:headEnd/>
            <a:tailEnd type="triangle" w="med" len="med"/>
          </a:ln>
          <a:effectLst/>
        </p:spPr>
      </p:cxnSp>
      <p:cxnSp>
        <p:nvCxnSpPr>
          <p:cNvPr id="165925" name="AutoShape 37"/>
          <p:cNvCxnSpPr>
            <a:cxnSpLocks noChangeShapeType="1"/>
            <a:stCxn id="165912" idx="1"/>
            <a:endCxn id="165908" idx="3"/>
          </p:cNvCxnSpPr>
          <p:nvPr/>
        </p:nvCxnSpPr>
        <p:spPr bwMode="auto">
          <a:xfrm rot="16200000">
            <a:off x="7429500" y="4038600"/>
            <a:ext cx="1295400" cy="304800"/>
          </a:xfrm>
          <a:prstGeom prst="curvedConnector3">
            <a:avLst>
              <a:gd name="adj1" fmla="val 50000"/>
            </a:avLst>
          </a:prstGeom>
          <a:noFill/>
          <a:ln w="76200">
            <a:solidFill>
              <a:srgbClr val="990099"/>
            </a:solidFill>
            <a:round/>
            <a:headEnd/>
            <a:tailEnd type="triangle" w="med" len="med"/>
          </a:ln>
          <a:effectLst/>
        </p:spPr>
      </p:cxnSp>
      <p:sp>
        <p:nvSpPr>
          <p:cNvPr id="165927" name="AutoShape 39"/>
          <p:cNvSpPr>
            <a:spLocks noChangeArrowheads="1"/>
          </p:cNvSpPr>
          <p:nvPr/>
        </p:nvSpPr>
        <p:spPr bwMode="auto">
          <a:xfrm>
            <a:off x="2209800" y="2133600"/>
            <a:ext cx="1752600" cy="762000"/>
          </a:xfrm>
          <a:prstGeom prst="leftArrowCallout">
            <a:avLst>
              <a:gd name="adj1" fmla="val 25000"/>
              <a:gd name="adj2" fmla="val 25000"/>
              <a:gd name="adj3" fmla="val 38333"/>
              <a:gd name="adj4" fmla="val 66667"/>
            </a:avLst>
          </a:prstGeom>
          <a:solidFill>
            <a:schemeClr val="accent1"/>
          </a:solidFill>
          <a:ln w="38100">
            <a:solidFill>
              <a:srgbClr val="990099"/>
            </a:solidFill>
            <a:miter lim="800000"/>
            <a:headEnd/>
            <a:tailEnd/>
          </a:ln>
          <a:effectLst/>
        </p:spPr>
        <p:txBody>
          <a:bodyPr wrap="none" anchor="ctr"/>
          <a:lstStyle/>
          <a:p>
            <a:r>
              <a:rPr lang="de-DE" sz="2000">
                <a:latin typeface="Times New Roman" pitchFamily="18" charset="0"/>
              </a:rPr>
              <a:t>T=2</a:t>
            </a:r>
          </a:p>
          <a:p>
            <a:r>
              <a:rPr lang="de-DE" sz="2000">
                <a:latin typeface="Times New Roman" pitchFamily="18" charset="0"/>
              </a:rPr>
              <a:t>update x</a:t>
            </a:r>
          </a:p>
        </p:txBody>
      </p:sp>
      <p:sp>
        <p:nvSpPr>
          <p:cNvPr id="165928" name="AutoShape 40"/>
          <p:cNvSpPr>
            <a:spLocks noChangeArrowheads="1"/>
          </p:cNvSpPr>
          <p:nvPr/>
        </p:nvSpPr>
        <p:spPr bwMode="auto">
          <a:xfrm>
            <a:off x="6172200" y="1600200"/>
            <a:ext cx="1219200" cy="914400"/>
          </a:xfrm>
          <a:prstGeom prst="upArrowCallout">
            <a:avLst>
              <a:gd name="adj1" fmla="val 33333"/>
              <a:gd name="adj2" fmla="val 33333"/>
              <a:gd name="adj3" fmla="val 16667"/>
              <a:gd name="adj4" fmla="val 66667"/>
            </a:avLst>
          </a:prstGeom>
          <a:solidFill>
            <a:srgbClr val="33CC33"/>
          </a:solidFill>
          <a:ln w="38100">
            <a:solidFill>
              <a:srgbClr val="990099"/>
            </a:solidFill>
            <a:miter lim="800000"/>
            <a:headEnd/>
            <a:tailEnd/>
          </a:ln>
          <a:effectLst/>
        </p:spPr>
        <p:txBody>
          <a:bodyPr wrap="none" anchor="ctr"/>
          <a:lstStyle/>
          <a:p>
            <a:r>
              <a:rPr lang="de-DE" sz="2000">
                <a:latin typeface="Times New Roman" pitchFamily="18" charset="0"/>
              </a:rPr>
              <a:t>T=3</a:t>
            </a:r>
          </a:p>
          <a:p>
            <a:r>
              <a:rPr lang="de-DE" sz="2000">
                <a:latin typeface="Times New Roman" pitchFamily="18" charset="0"/>
              </a:rPr>
              <a:t>update x</a:t>
            </a:r>
          </a:p>
        </p:txBody>
      </p:sp>
      <p:sp>
        <p:nvSpPr>
          <p:cNvPr id="165930" name="Freeform 42"/>
          <p:cNvSpPr>
            <a:spLocks/>
          </p:cNvSpPr>
          <p:nvPr/>
        </p:nvSpPr>
        <p:spPr bwMode="auto">
          <a:xfrm>
            <a:off x="1981200" y="1447800"/>
            <a:ext cx="4572000" cy="533400"/>
          </a:xfrm>
          <a:custGeom>
            <a:avLst/>
            <a:gdLst/>
            <a:ahLst/>
            <a:cxnLst>
              <a:cxn ang="0">
                <a:pos x="2880" y="96"/>
              </a:cxn>
              <a:cxn ang="0">
                <a:pos x="1824" y="48"/>
              </a:cxn>
              <a:cxn ang="0">
                <a:pos x="1056" y="48"/>
              </a:cxn>
              <a:cxn ang="0">
                <a:pos x="384" y="48"/>
              </a:cxn>
              <a:cxn ang="0">
                <a:pos x="0" y="336"/>
              </a:cxn>
            </a:cxnLst>
            <a:rect l="0" t="0" r="r" b="b"/>
            <a:pathLst>
              <a:path w="2880" h="336">
                <a:moveTo>
                  <a:pt x="2880" y="96"/>
                </a:moveTo>
                <a:cubicBezTo>
                  <a:pt x="2504" y="76"/>
                  <a:pt x="2128" y="56"/>
                  <a:pt x="1824" y="48"/>
                </a:cubicBezTo>
                <a:cubicBezTo>
                  <a:pt x="1520" y="40"/>
                  <a:pt x="1296" y="48"/>
                  <a:pt x="1056" y="48"/>
                </a:cubicBezTo>
                <a:cubicBezTo>
                  <a:pt x="816" y="48"/>
                  <a:pt x="560" y="0"/>
                  <a:pt x="384" y="48"/>
                </a:cubicBezTo>
                <a:cubicBezTo>
                  <a:pt x="208" y="96"/>
                  <a:pt x="104" y="216"/>
                  <a:pt x="0" y="336"/>
                </a:cubicBezTo>
              </a:path>
            </a:pathLst>
          </a:custGeom>
          <a:noFill/>
          <a:ln w="76200" cap="flat" cmpd="sng">
            <a:solidFill>
              <a:srgbClr val="33CC33"/>
            </a:solidFill>
            <a:prstDash val="solid"/>
            <a:round/>
            <a:headEnd type="none" w="med" len="med"/>
            <a:tailEnd type="triangle" w="med" len="med"/>
          </a:ln>
          <a:effectLst/>
        </p:spPr>
        <p:txBody>
          <a:bodyPr wrap="none" anchor="ctr"/>
          <a:lstStyle/>
          <a:p>
            <a:endParaRPr lang="de-DE"/>
          </a:p>
        </p:txBody>
      </p:sp>
      <p:sp>
        <p:nvSpPr>
          <p:cNvPr id="165932" name="Freeform 44"/>
          <p:cNvSpPr>
            <a:spLocks/>
          </p:cNvSpPr>
          <p:nvPr/>
        </p:nvSpPr>
        <p:spPr bwMode="auto">
          <a:xfrm>
            <a:off x="1905000" y="2514600"/>
            <a:ext cx="1905000" cy="3429000"/>
          </a:xfrm>
          <a:custGeom>
            <a:avLst/>
            <a:gdLst/>
            <a:ahLst/>
            <a:cxnLst>
              <a:cxn ang="0">
                <a:pos x="240" y="0"/>
              </a:cxn>
              <a:cxn ang="0">
                <a:pos x="96" y="240"/>
              </a:cxn>
              <a:cxn ang="0">
                <a:pos x="48" y="1200"/>
              </a:cxn>
              <a:cxn ang="0">
                <a:pos x="192" y="1824"/>
              </a:cxn>
              <a:cxn ang="0">
                <a:pos x="1200" y="2160"/>
              </a:cxn>
            </a:cxnLst>
            <a:rect l="0" t="0" r="r" b="b"/>
            <a:pathLst>
              <a:path w="1200" h="2160">
                <a:moveTo>
                  <a:pt x="240" y="0"/>
                </a:moveTo>
                <a:cubicBezTo>
                  <a:pt x="184" y="20"/>
                  <a:pt x="128" y="40"/>
                  <a:pt x="96" y="240"/>
                </a:cubicBezTo>
                <a:cubicBezTo>
                  <a:pt x="64" y="440"/>
                  <a:pt x="32" y="936"/>
                  <a:pt x="48" y="1200"/>
                </a:cubicBezTo>
                <a:cubicBezTo>
                  <a:pt x="64" y="1464"/>
                  <a:pt x="0" y="1664"/>
                  <a:pt x="192" y="1824"/>
                </a:cubicBezTo>
                <a:cubicBezTo>
                  <a:pt x="384" y="1984"/>
                  <a:pt x="792" y="2072"/>
                  <a:pt x="1200" y="2160"/>
                </a:cubicBezTo>
              </a:path>
            </a:pathLst>
          </a:custGeom>
          <a:noFill/>
          <a:ln w="76200" cap="flat" cmpd="sng">
            <a:solidFill>
              <a:schemeClr val="accent1"/>
            </a:solidFill>
            <a:prstDash val="solid"/>
            <a:round/>
            <a:headEnd type="none" w="med" len="med"/>
            <a:tailEnd type="triangle" w="med" len="med"/>
          </a:ln>
          <a:effectLst/>
        </p:spPr>
        <p:txBody>
          <a:bodyPr wrap="none" anchor="ctr"/>
          <a:lstStyle/>
          <a:p>
            <a:endParaRPr lang="de-DE"/>
          </a:p>
        </p:txBody>
      </p:sp>
      <p:sp>
        <p:nvSpPr>
          <p:cNvPr id="165933" name="Freeform 45"/>
          <p:cNvSpPr>
            <a:spLocks/>
          </p:cNvSpPr>
          <p:nvPr/>
        </p:nvSpPr>
        <p:spPr bwMode="auto">
          <a:xfrm>
            <a:off x="3886200" y="5715000"/>
            <a:ext cx="3898900" cy="317500"/>
          </a:xfrm>
          <a:custGeom>
            <a:avLst/>
            <a:gdLst/>
            <a:ahLst/>
            <a:cxnLst>
              <a:cxn ang="0">
                <a:pos x="0" y="144"/>
              </a:cxn>
              <a:cxn ang="0">
                <a:pos x="912" y="192"/>
              </a:cxn>
              <a:cxn ang="0">
                <a:pos x="2208" y="96"/>
              </a:cxn>
              <a:cxn ang="0">
                <a:pos x="2400" y="0"/>
              </a:cxn>
            </a:cxnLst>
            <a:rect l="0" t="0" r="r" b="b"/>
            <a:pathLst>
              <a:path w="2456" h="200">
                <a:moveTo>
                  <a:pt x="0" y="144"/>
                </a:moveTo>
                <a:cubicBezTo>
                  <a:pt x="272" y="172"/>
                  <a:pt x="544" y="200"/>
                  <a:pt x="912" y="192"/>
                </a:cubicBezTo>
                <a:cubicBezTo>
                  <a:pt x="1280" y="184"/>
                  <a:pt x="1960" y="128"/>
                  <a:pt x="2208" y="96"/>
                </a:cubicBezTo>
                <a:cubicBezTo>
                  <a:pt x="2456" y="64"/>
                  <a:pt x="2428" y="32"/>
                  <a:pt x="2400" y="0"/>
                </a:cubicBezTo>
              </a:path>
            </a:pathLst>
          </a:custGeom>
          <a:noFill/>
          <a:ln w="76200" cap="flat" cmpd="sng">
            <a:solidFill>
              <a:schemeClr val="accent1"/>
            </a:solidFill>
            <a:prstDash val="solid"/>
            <a:round/>
            <a:headEnd type="none" w="med" len="med"/>
            <a:tailEnd type="triangle" w="med" len="med"/>
          </a:ln>
          <a:effectLst/>
        </p:spPr>
        <p:txBody>
          <a:bodyPr wrap="none" anchor="ctr"/>
          <a:lstStyle/>
          <a:p>
            <a:endParaRPr lang="de-DE"/>
          </a:p>
        </p:txBody>
      </p:sp>
      <p:sp>
        <p:nvSpPr>
          <p:cNvPr id="165934" name="Rectangle 46"/>
          <p:cNvSpPr>
            <a:spLocks noChangeArrowheads="1"/>
          </p:cNvSpPr>
          <p:nvPr/>
        </p:nvSpPr>
        <p:spPr bwMode="auto">
          <a:xfrm>
            <a:off x="6019800" y="4876800"/>
            <a:ext cx="1143000" cy="838200"/>
          </a:xfrm>
          <a:prstGeom prst="rect">
            <a:avLst/>
          </a:prstGeom>
          <a:solidFill>
            <a:schemeClr val="accent1"/>
          </a:solidFill>
          <a:ln w="38100">
            <a:solidFill>
              <a:srgbClr val="990099"/>
            </a:solidFill>
            <a:miter lim="800000"/>
            <a:headEnd/>
            <a:tailEnd/>
          </a:ln>
          <a:effectLst/>
        </p:spPr>
        <p:txBody>
          <a:bodyPr wrap="none" anchor="ctr"/>
          <a:lstStyle/>
          <a:p>
            <a:r>
              <a:rPr lang="de-DE">
                <a:latin typeface="Times New Roman" pitchFamily="18" charset="0"/>
              </a:rPr>
              <a:t>Commit</a:t>
            </a:r>
          </a:p>
          <a:p>
            <a:r>
              <a:rPr lang="de-DE">
                <a:latin typeface="Times New Roman" pitchFamily="18" charset="0"/>
              </a:rPr>
              <a:t>T2</a:t>
            </a:r>
          </a:p>
        </p:txBody>
      </p:sp>
      <p:sp>
        <p:nvSpPr>
          <p:cNvPr id="165935" name="Line 47"/>
          <p:cNvSpPr>
            <a:spLocks noChangeShapeType="1"/>
          </p:cNvSpPr>
          <p:nvPr/>
        </p:nvSpPr>
        <p:spPr bwMode="auto">
          <a:xfrm flipV="1">
            <a:off x="6858000" y="3505200"/>
            <a:ext cx="990600" cy="13716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5936" name="Line 48"/>
          <p:cNvSpPr>
            <a:spLocks noChangeShapeType="1"/>
          </p:cNvSpPr>
          <p:nvPr/>
        </p:nvSpPr>
        <p:spPr bwMode="auto">
          <a:xfrm flipV="1">
            <a:off x="6553200" y="1600200"/>
            <a:ext cx="457200" cy="32766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5937" name="Line 49"/>
          <p:cNvSpPr>
            <a:spLocks noChangeShapeType="1"/>
          </p:cNvSpPr>
          <p:nvPr/>
        </p:nvSpPr>
        <p:spPr bwMode="auto">
          <a:xfrm flipH="1" flipV="1">
            <a:off x="4038600" y="1447800"/>
            <a:ext cx="2133600" cy="34290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5938" name="Line 50"/>
          <p:cNvSpPr>
            <a:spLocks noChangeShapeType="1"/>
          </p:cNvSpPr>
          <p:nvPr/>
        </p:nvSpPr>
        <p:spPr bwMode="auto">
          <a:xfrm flipH="1" flipV="1">
            <a:off x="2133600" y="2819400"/>
            <a:ext cx="3886200" cy="24384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5939" name="Line 51"/>
          <p:cNvSpPr>
            <a:spLocks noChangeShapeType="1"/>
          </p:cNvSpPr>
          <p:nvPr/>
        </p:nvSpPr>
        <p:spPr bwMode="auto">
          <a:xfrm flipH="1" flipV="1">
            <a:off x="2286000" y="4953000"/>
            <a:ext cx="3733800" cy="457200"/>
          </a:xfrm>
          <a:prstGeom prst="line">
            <a:avLst/>
          </a:prstGeom>
          <a:noFill/>
          <a:ln w="38100">
            <a:solidFill>
              <a:srgbClr val="990099"/>
            </a:solidFill>
            <a:round/>
            <a:headEnd/>
            <a:tailEnd type="triangle" w="med" len="med"/>
          </a:ln>
          <a:effectLst/>
        </p:spPr>
        <p:txBody>
          <a:bodyPr wrap="none" anchor="ctr"/>
          <a:lstStyle/>
          <a:p>
            <a:endParaRPr lang="de-DE"/>
          </a:p>
        </p:txBody>
      </p:sp>
      <p:sp>
        <p:nvSpPr>
          <p:cNvPr id="165940" name="Line 52"/>
          <p:cNvSpPr>
            <a:spLocks noChangeShapeType="1"/>
          </p:cNvSpPr>
          <p:nvPr/>
        </p:nvSpPr>
        <p:spPr bwMode="auto">
          <a:xfrm flipH="1">
            <a:off x="5029200" y="5638800"/>
            <a:ext cx="990600" cy="304800"/>
          </a:xfrm>
          <a:prstGeom prst="line">
            <a:avLst/>
          </a:prstGeom>
          <a:noFill/>
          <a:ln w="38100">
            <a:solidFill>
              <a:srgbClr val="990099"/>
            </a:solidFill>
            <a:round/>
            <a:headEnd/>
            <a:tailEnd type="triangle" w="med" len="me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liennummernplatzhalter 4"/>
          <p:cNvSpPr>
            <a:spLocks noGrp="1"/>
          </p:cNvSpPr>
          <p:nvPr>
            <p:ph type="sldNum" sz="quarter" idx="12"/>
          </p:nvPr>
        </p:nvSpPr>
        <p:spPr/>
        <p:txBody>
          <a:bodyPr/>
          <a:lstStyle/>
          <a:p>
            <a:fld id="{5A902F93-F19E-4196-82C2-00F8D16378B3}" type="slidenum">
              <a:rPr lang="en-US"/>
              <a:pPr/>
              <a:t>45</a:t>
            </a:fld>
            <a:endParaRPr lang="en-US"/>
          </a:p>
        </p:txBody>
      </p:sp>
      <p:sp>
        <p:nvSpPr>
          <p:cNvPr id="166914" name="Rectangle 2"/>
          <p:cNvSpPr>
            <a:spLocks noGrp="1" noChangeArrowheads="1"/>
          </p:cNvSpPr>
          <p:nvPr>
            <p:ph type="title"/>
          </p:nvPr>
        </p:nvSpPr>
        <p:spPr/>
        <p:txBody>
          <a:bodyPr/>
          <a:lstStyle/>
          <a:p>
            <a:r>
              <a:rPr lang="de-DE"/>
              <a:t>Beispiel des Majority/Consensus-</a:t>
            </a:r>
            <a:br>
              <a:rPr lang="de-DE"/>
            </a:br>
            <a:r>
              <a:rPr lang="de-DE"/>
              <a:t>Protokolls</a:t>
            </a:r>
          </a:p>
        </p:txBody>
      </p:sp>
      <p:grpSp>
        <p:nvGrpSpPr>
          <p:cNvPr id="166915" name="Group 3"/>
          <p:cNvGrpSpPr>
            <a:grpSpLocks/>
          </p:cNvGrpSpPr>
          <p:nvPr/>
        </p:nvGrpSpPr>
        <p:grpSpPr bwMode="auto">
          <a:xfrm>
            <a:off x="990600" y="1981200"/>
            <a:ext cx="1219200" cy="990600"/>
            <a:chOff x="864" y="1488"/>
            <a:chExt cx="768" cy="624"/>
          </a:xfrm>
        </p:grpSpPr>
        <p:sp>
          <p:nvSpPr>
            <p:cNvPr id="166916" name="AutoShape 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A</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17" name="Rectangle 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18" name="Rectangle 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grpSp>
        <p:nvGrpSpPr>
          <p:cNvPr id="166919" name="Group 7"/>
          <p:cNvGrpSpPr>
            <a:grpSpLocks/>
          </p:cNvGrpSpPr>
          <p:nvPr/>
        </p:nvGrpSpPr>
        <p:grpSpPr bwMode="auto">
          <a:xfrm>
            <a:off x="1066800" y="4267200"/>
            <a:ext cx="1219200" cy="990600"/>
            <a:chOff x="864" y="1488"/>
            <a:chExt cx="768" cy="624"/>
          </a:xfrm>
        </p:grpSpPr>
        <p:sp>
          <p:nvSpPr>
            <p:cNvPr id="166920" name="AutoShape 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B</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21" name="Rectangle 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22" name="Rectangle 1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grpSp>
        <p:nvGrpSpPr>
          <p:cNvPr id="166923" name="Group 11"/>
          <p:cNvGrpSpPr>
            <a:grpSpLocks/>
          </p:cNvGrpSpPr>
          <p:nvPr/>
        </p:nvGrpSpPr>
        <p:grpSpPr bwMode="auto">
          <a:xfrm>
            <a:off x="3124200" y="533400"/>
            <a:ext cx="1219200" cy="990600"/>
            <a:chOff x="864" y="1488"/>
            <a:chExt cx="768" cy="624"/>
          </a:xfrm>
        </p:grpSpPr>
        <p:sp>
          <p:nvSpPr>
            <p:cNvPr id="166924" name="AutoShape 12"/>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G</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25" name="Rectangle 13"/>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26" name="Rectangle 14"/>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grpSp>
        <p:nvGrpSpPr>
          <p:cNvPr id="166927" name="Group 15"/>
          <p:cNvGrpSpPr>
            <a:grpSpLocks/>
          </p:cNvGrpSpPr>
          <p:nvPr/>
        </p:nvGrpSpPr>
        <p:grpSpPr bwMode="auto">
          <a:xfrm>
            <a:off x="6400800" y="609600"/>
            <a:ext cx="1219200" cy="990600"/>
            <a:chOff x="864" y="1488"/>
            <a:chExt cx="768" cy="624"/>
          </a:xfrm>
        </p:grpSpPr>
        <p:sp>
          <p:nvSpPr>
            <p:cNvPr id="166928" name="AutoShape 16"/>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F</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29" name="Rectangle 17"/>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30" name="Rectangle 18"/>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grpSp>
        <p:nvGrpSpPr>
          <p:cNvPr id="166931" name="Group 19"/>
          <p:cNvGrpSpPr>
            <a:grpSpLocks/>
          </p:cNvGrpSpPr>
          <p:nvPr/>
        </p:nvGrpSpPr>
        <p:grpSpPr bwMode="auto">
          <a:xfrm>
            <a:off x="7620000" y="2514600"/>
            <a:ext cx="1219200" cy="990600"/>
            <a:chOff x="864" y="1488"/>
            <a:chExt cx="768" cy="624"/>
          </a:xfrm>
        </p:grpSpPr>
        <p:sp>
          <p:nvSpPr>
            <p:cNvPr id="166932" name="AutoShape 20"/>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E</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33" name="Rectangle 21"/>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34" name="Rectangle 22"/>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grpSp>
        <p:nvGrpSpPr>
          <p:cNvPr id="166935" name="Group 23"/>
          <p:cNvGrpSpPr>
            <a:grpSpLocks/>
          </p:cNvGrpSpPr>
          <p:nvPr/>
        </p:nvGrpSpPr>
        <p:grpSpPr bwMode="auto">
          <a:xfrm>
            <a:off x="7315200" y="4876800"/>
            <a:ext cx="1219200" cy="990600"/>
            <a:chOff x="864" y="1488"/>
            <a:chExt cx="768" cy="624"/>
          </a:xfrm>
        </p:grpSpPr>
        <p:sp>
          <p:nvSpPr>
            <p:cNvPr id="166936" name="AutoShape 24"/>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D</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37" name="Rectangle 25"/>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10</a:t>
              </a:r>
            </a:p>
          </p:txBody>
        </p:sp>
        <p:sp>
          <p:nvSpPr>
            <p:cNvPr id="166938" name="Rectangle 26"/>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0</a:t>
              </a:r>
            </a:p>
          </p:txBody>
        </p:sp>
      </p:grpSp>
      <p:grpSp>
        <p:nvGrpSpPr>
          <p:cNvPr id="166939" name="Group 27"/>
          <p:cNvGrpSpPr>
            <a:grpSpLocks/>
          </p:cNvGrpSpPr>
          <p:nvPr/>
        </p:nvGrpSpPr>
        <p:grpSpPr bwMode="auto">
          <a:xfrm>
            <a:off x="3810000" y="5562600"/>
            <a:ext cx="1219200" cy="990600"/>
            <a:chOff x="864" y="1488"/>
            <a:chExt cx="768" cy="624"/>
          </a:xfrm>
        </p:grpSpPr>
        <p:sp>
          <p:nvSpPr>
            <p:cNvPr id="166940" name="AutoShape 28"/>
            <p:cNvSpPr>
              <a:spLocks noChangeArrowheads="1"/>
            </p:cNvSpPr>
            <p:nvPr/>
          </p:nvSpPr>
          <p:spPr bwMode="auto">
            <a:xfrm>
              <a:off x="864" y="1488"/>
              <a:ext cx="768" cy="624"/>
            </a:xfrm>
            <a:prstGeom prst="can">
              <a:avLst>
                <a:gd name="adj" fmla="val 35579"/>
              </a:avLst>
            </a:prstGeom>
            <a:solidFill>
              <a:srgbClr val="FFFFFF"/>
            </a:solidFill>
            <a:ln w="76200">
              <a:solidFill>
                <a:schemeClr val="tx1"/>
              </a:solidFill>
              <a:round/>
              <a:headEnd/>
              <a:tailEnd/>
            </a:ln>
            <a:effectLst/>
          </p:spPr>
          <p:txBody>
            <a:bodyPr wrap="none" anchor="ctr"/>
            <a:lstStyle/>
            <a:p>
              <a:pPr>
                <a:lnSpc>
                  <a:spcPct val="70000"/>
                </a:lnSpc>
              </a:pPr>
              <a:r>
                <a:rPr lang="de-DE">
                  <a:latin typeface="Times New Roman" pitchFamily="18" charset="0"/>
                </a:rPr>
                <a:t>C</a:t>
              </a:r>
            </a:p>
            <a:p>
              <a:pPr>
                <a:lnSpc>
                  <a:spcPct val="70000"/>
                </a:lnSpc>
              </a:pPr>
              <a:r>
                <a:rPr lang="de-DE">
                  <a:latin typeface="Times New Roman" pitchFamily="18" charset="0"/>
                </a:rPr>
                <a:t>  </a:t>
              </a:r>
            </a:p>
            <a:p>
              <a:pPr>
                <a:lnSpc>
                  <a:spcPct val="70000"/>
                </a:lnSpc>
              </a:pPr>
              <a:endParaRPr lang="de-DE">
                <a:latin typeface="Times New Roman" pitchFamily="18" charset="0"/>
              </a:endParaRPr>
            </a:p>
            <a:p>
              <a:pPr>
                <a:lnSpc>
                  <a:spcPct val="70000"/>
                </a:lnSpc>
              </a:pPr>
              <a:endParaRPr lang="de-DE">
                <a:latin typeface="Times New Roman" pitchFamily="18" charset="0"/>
              </a:endParaRPr>
            </a:p>
          </p:txBody>
        </p:sp>
        <p:sp>
          <p:nvSpPr>
            <p:cNvPr id="166941" name="Rectangle 29"/>
            <p:cNvSpPr>
              <a:spLocks noChangeArrowheads="1"/>
            </p:cNvSpPr>
            <p:nvPr/>
          </p:nvSpPr>
          <p:spPr bwMode="auto">
            <a:xfrm>
              <a:off x="864" y="1824"/>
              <a:ext cx="528" cy="192"/>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x: 12</a:t>
              </a:r>
            </a:p>
          </p:txBody>
        </p:sp>
        <p:sp>
          <p:nvSpPr>
            <p:cNvPr id="166942" name="Rectangle 30"/>
            <p:cNvSpPr>
              <a:spLocks noChangeArrowheads="1"/>
            </p:cNvSpPr>
            <p:nvPr/>
          </p:nvSpPr>
          <p:spPr bwMode="auto">
            <a:xfrm>
              <a:off x="1392" y="1824"/>
              <a:ext cx="192" cy="192"/>
            </a:xfrm>
            <a:prstGeom prst="rect">
              <a:avLst/>
            </a:prstGeom>
            <a:solidFill>
              <a:srgbClr val="FFFFFF"/>
            </a:solidFill>
            <a:ln w="28575">
              <a:solidFill>
                <a:srgbClr val="33CC33"/>
              </a:solidFill>
              <a:miter lim="800000"/>
              <a:headEnd/>
              <a:tailEnd/>
            </a:ln>
            <a:effectLst/>
          </p:spPr>
          <p:txBody>
            <a:bodyPr wrap="none" anchor="ctr"/>
            <a:lstStyle/>
            <a:p>
              <a:r>
                <a:rPr lang="de-DE">
                  <a:latin typeface="Times New Roman" pitchFamily="18" charset="0"/>
                </a:rPr>
                <a:t>2</a:t>
              </a:r>
            </a:p>
          </p:txBody>
        </p:sp>
      </p:grpSp>
      <p:cxnSp>
        <p:nvCxnSpPr>
          <p:cNvPr id="166943" name="AutoShape 31"/>
          <p:cNvCxnSpPr>
            <a:cxnSpLocks noChangeShapeType="1"/>
            <a:stCxn id="166932" idx="1"/>
            <a:endCxn id="166928" idx="4"/>
          </p:cNvCxnSpPr>
          <p:nvPr/>
        </p:nvCxnSpPr>
        <p:spPr bwMode="auto">
          <a:xfrm rot="5400000" flipH="1">
            <a:off x="7258050" y="1504950"/>
            <a:ext cx="1371600" cy="571500"/>
          </a:xfrm>
          <a:prstGeom prst="curvedConnector2">
            <a:avLst/>
          </a:prstGeom>
          <a:noFill/>
          <a:ln w="76200">
            <a:solidFill>
              <a:srgbClr val="990099"/>
            </a:solidFill>
            <a:round/>
            <a:headEnd/>
            <a:tailEnd type="triangle" w="med" len="med"/>
          </a:ln>
          <a:effectLst/>
        </p:spPr>
      </p:cxnSp>
      <p:cxnSp>
        <p:nvCxnSpPr>
          <p:cNvPr id="166944" name="AutoShape 32"/>
          <p:cNvCxnSpPr>
            <a:cxnSpLocks noChangeShapeType="1"/>
            <a:stCxn id="166928" idx="2"/>
            <a:endCxn id="166924" idx="4"/>
          </p:cNvCxnSpPr>
          <p:nvPr/>
        </p:nvCxnSpPr>
        <p:spPr bwMode="auto">
          <a:xfrm rot="10800000">
            <a:off x="4381500" y="1028700"/>
            <a:ext cx="1981200" cy="76200"/>
          </a:xfrm>
          <a:prstGeom prst="curvedConnector3">
            <a:avLst>
              <a:gd name="adj1" fmla="val 50000"/>
            </a:avLst>
          </a:prstGeom>
          <a:noFill/>
          <a:ln w="76200">
            <a:solidFill>
              <a:srgbClr val="990099"/>
            </a:solidFill>
            <a:round/>
            <a:headEnd/>
            <a:tailEnd type="triangle" w="med" len="med"/>
          </a:ln>
          <a:effectLst/>
        </p:spPr>
      </p:cxnSp>
      <p:cxnSp>
        <p:nvCxnSpPr>
          <p:cNvPr id="166945" name="AutoShape 33"/>
          <p:cNvCxnSpPr>
            <a:cxnSpLocks noChangeShapeType="1"/>
            <a:stCxn id="166924" idx="2"/>
            <a:endCxn id="166916" idx="1"/>
          </p:cNvCxnSpPr>
          <p:nvPr/>
        </p:nvCxnSpPr>
        <p:spPr bwMode="auto">
          <a:xfrm rot="10800000" flipV="1">
            <a:off x="1600200" y="1028700"/>
            <a:ext cx="1485900" cy="914400"/>
          </a:xfrm>
          <a:prstGeom prst="curvedConnector2">
            <a:avLst/>
          </a:prstGeom>
          <a:noFill/>
          <a:ln w="76200">
            <a:solidFill>
              <a:srgbClr val="990099"/>
            </a:solidFill>
            <a:round/>
            <a:headEnd/>
            <a:tailEnd type="triangle" w="med" len="med"/>
          </a:ln>
          <a:effectLst/>
        </p:spPr>
      </p:cxnSp>
      <p:cxnSp>
        <p:nvCxnSpPr>
          <p:cNvPr id="166946" name="AutoShape 34"/>
          <p:cNvCxnSpPr>
            <a:cxnSpLocks noChangeShapeType="1"/>
            <a:stCxn id="166916" idx="3"/>
            <a:endCxn id="166920" idx="1"/>
          </p:cNvCxnSpPr>
          <p:nvPr/>
        </p:nvCxnSpPr>
        <p:spPr bwMode="auto">
          <a:xfrm rot="16200000" flipH="1">
            <a:off x="1028700" y="3581400"/>
            <a:ext cx="1219200" cy="76200"/>
          </a:xfrm>
          <a:prstGeom prst="curvedConnector3">
            <a:avLst>
              <a:gd name="adj1" fmla="val 50000"/>
            </a:avLst>
          </a:prstGeom>
          <a:noFill/>
          <a:ln w="76200">
            <a:solidFill>
              <a:srgbClr val="990099"/>
            </a:solidFill>
            <a:round/>
            <a:headEnd/>
            <a:tailEnd type="triangle" w="med" len="med"/>
          </a:ln>
          <a:effectLst/>
        </p:spPr>
      </p:cxnSp>
      <p:cxnSp>
        <p:nvCxnSpPr>
          <p:cNvPr id="166947" name="AutoShape 35"/>
          <p:cNvCxnSpPr>
            <a:cxnSpLocks noChangeShapeType="1"/>
            <a:stCxn id="166920" idx="3"/>
            <a:endCxn id="166941" idx="1"/>
          </p:cNvCxnSpPr>
          <p:nvPr/>
        </p:nvCxnSpPr>
        <p:spPr bwMode="auto">
          <a:xfrm rot="16200000" flipH="1">
            <a:off x="2259807" y="4712493"/>
            <a:ext cx="952500" cy="2119313"/>
          </a:xfrm>
          <a:prstGeom prst="curvedConnector2">
            <a:avLst/>
          </a:prstGeom>
          <a:noFill/>
          <a:ln w="76200">
            <a:solidFill>
              <a:srgbClr val="990099"/>
            </a:solidFill>
            <a:round/>
            <a:headEnd/>
            <a:tailEnd type="triangle" w="med" len="med"/>
          </a:ln>
          <a:effectLst/>
        </p:spPr>
      </p:cxnSp>
      <p:cxnSp>
        <p:nvCxnSpPr>
          <p:cNvPr id="166948" name="AutoShape 36"/>
          <p:cNvCxnSpPr>
            <a:cxnSpLocks noChangeShapeType="1"/>
            <a:stCxn id="166942" idx="3"/>
            <a:endCxn id="166936" idx="3"/>
          </p:cNvCxnSpPr>
          <p:nvPr/>
        </p:nvCxnSpPr>
        <p:spPr bwMode="auto">
          <a:xfrm flipV="1">
            <a:off x="4967288" y="5905500"/>
            <a:ext cx="2957512" cy="342900"/>
          </a:xfrm>
          <a:prstGeom prst="curvedConnector2">
            <a:avLst/>
          </a:prstGeom>
          <a:noFill/>
          <a:ln w="76200">
            <a:solidFill>
              <a:srgbClr val="990099"/>
            </a:solidFill>
            <a:round/>
            <a:headEnd/>
            <a:tailEnd type="triangle" w="med" len="med"/>
          </a:ln>
          <a:effectLst/>
        </p:spPr>
      </p:cxnSp>
      <p:cxnSp>
        <p:nvCxnSpPr>
          <p:cNvPr id="166949" name="AutoShape 37"/>
          <p:cNvCxnSpPr>
            <a:cxnSpLocks noChangeShapeType="1"/>
            <a:stCxn id="166936" idx="1"/>
            <a:endCxn id="166932" idx="3"/>
          </p:cNvCxnSpPr>
          <p:nvPr/>
        </p:nvCxnSpPr>
        <p:spPr bwMode="auto">
          <a:xfrm rot="16200000">
            <a:off x="7429500" y="4038600"/>
            <a:ext cx="1295400" cy="304800"/>
          </a:xfrm>
          <a:prstGeom prst="curvedConnector3">
            <a:avLst>
              <a:gd name="adj1" fmla="val 50000"/>
            </a:avLst>
          </a:prstGeom>
          <a:noFill/>
          <a:ln w="76200">
            <a:solidFill>
              <a:srgbClr val="990099"/>
            </a:solidFill>
            <a:round/>
            <a:headEnd/>
            <a:tailEnd type="triangle" w="med" len="med"/>
          </a:ln>
          <a:effectLst/>
        </p:spPr>
      </p:cxnSp>
      <p:sp>
        <p:nvSpPr>
          <p:cNvPr id="166950" name="AutoShape 38"/>
          <p:cNvSpPr>
            <a:spLocks noChangeArrowheads="1"/>
          </p:cNvSpPr>
          <p:nvPr/>
        </p:nvSpPr>
        <p:spPr bwMode="auto">
          <a:xfrm>
            <a:off x="2209800" y="2133600"/>
            <a:ext cx="1752600" cy="762000"/>
          </a:xfrm>
          <a:prstGeom prst="leftArrowCallout">
            <a:avLst>
              <a:gd name="adj1" fmla="val 25000"/>
              <a:gd name="adj2" fmla="val 25000"/>
              <a:gd name="adj3" fmla="val 38333"/>
              <a:gd name="adj4" fmla="val 66667"/>
            </a:avLst>
          </a:prstGeom>
          <a:solidFill>
            <a:schemeClr val="accent1"/>
          </a:solidFill>
          <a:ln w="38100">
            <a:solidFill>
              <a:srgbClr val="990099"/>
            </a:solidFill>
            <a:miter lim="800000"/>
            <a:headEnd/>
            <a:tailEnd/>
          </a:ln>
          <a:effectLst/>
        </p:spPr>
        <p:txBody>
          <a:bodyPr wrap="none" anchor="ctr"/>
          <a:lstStyle/>
          <a:p>
            <a:pPr>
              <a:lnSpc>
                <a:spcPct val="80000"/>
              </a:lnSpc>
            </a:pPr>
            <a:r>
              <a:rPr lang="de-DE" sz="2000">
                <a:latin typeface="Times New Roman" pitchFamily="18" charset="0"/>
              </a:rPr>
              <a:t>T=2</a:t>
            </a:r>
          </a:p>
          <a:p>
            <a:pPr>
              <a:lnSpc>
                <a:spcPct val="80000"/>
              </a:lnSpc>
            </a:pPr>
            <a:r>
              <a:rPr lang="de-DE" sz="2000">
                <a:latin typeface="Times New Roman" pitchFamily="18" charset="0"/>
              </a:rPr>
              <a:t>update x </a:t>
            </a:r>
          </a:p>
          <a:p>
            <a:pPr>
              <a:lnSpc>
                <a:spcPct val="80000"/>
              </a:lnSpc>
            </a:pPr>
            <a:r>
              <a:rPr lang="de-DE" sz="2000">
                <a:latin typeface="Times New Roman" pitchFamily="18" charset="0"/>
              </a:rPr>
              <a:t>x=12</a:t>
            </a:r>
          </a:p>
        </p:txBody>
      </p:sp>
      <p:sp>
        <p:nvSpPr>
          <p:cNvPr id="166951" name="AutoShape 39"/>
          <p:cNvSpPr>
            <a:spLocks noChangeArrowheads="1"/>
          </p:cNvSpPr>
          <p:nvPr/>
        </p:nvSpPr>
        <p:spPr bwMode="auto">
          <a:xfrm>
            <a:off x="6172200" y="1600200"/>
            <a:ext cx="1219200" cy="914400"/>
          </a:xfrm>
          <a:prstGeom prst="upArrowCallout">
            <a:avLst>
              <a:gd name="adj1" fmla="val 33333"/>
              <a:gd name="adj2" fmla="val 33333"/>
              <a:gd name="adj3" fmla="val 16667"/>
              <a:gd name="adj4" fmla="val 66667"/>
            </a:avLst>
          </a:prstGeom>
          <a:solidFill>
            <a:srgbClr val="33CC33"/>
          </a:solidFill>
          <a:ln w="38100">
            <a:solidFill>
              <a:srgbClr val="990099"/>
            </a:solidFill>
            <a:miter lim="800000"/>
            <a:headEnd/>
            <a:tailEnd/>
          </a:ln>
          <a:effectLst/>
        </p:spPr>
        <p:txBody>
          <a:bodyPr wrap="none" anchor="ctr"/>
          <a:lstStyle/>
          <a:p>
            <a:r>
              <a:rPr lang="de-DE" sz="2000">
                <a:latin typeface="Times New Roman" pitchFamily="18" charset="0"/>
              </a:rPr>
              <a:t>T=3</a:t>
            </a:r>
          </a:p>
          <a:p>
            <a:r>
              <a:rPr lang="de-DE" sz="2000">
                <a:latin typeface="Times New Roman" pitchFamily="18" charset="0"/>
              </a:rPr>
              <a:t>update x</a:t>
            </a:r>
          </a:p>
        </p:txBody>
      </p:sp>
      <p:sp>
        <p:nvSpPr>
          <p:cNvPr id="166952" name="Freeform 40"/>
          <p:cNvSpPr>
            <a:spLocks/>
          </p:cNvSpPr>
          <p:nvPr/>
        </p:nvSpPr>
        <p:spPr bwMode="auto">
          <a:xfrm>
            <a:off x="1981200" y="1447800"/>
            <a:ext cx="4572000" cy="533400"/>
          </a:xfrm>
          <a:custGeom>
            <a:avLst/>
            <a:gdLst/>
            <a:ahLst/>
            <a:cxnLst>
              <a:cxn ang="0">
                <a:pos x="2880" y="96"/>
              </a:cxn>
              <a:cxn ang="0">
                <a:pos x="1824" y="48"/>
              </a:cxn>
              <a:cxn ang="0">
                <a:pos x="1056" y="48"/>
              </a:cxn>
              <a:cxn ang="0">
                <a:pos x="384" y="48"/>
              </a:cxn>
              <a:cxn ang="0">
                <a:pos x="0" y="336"/>
              </a:cxn>
            </a:cxnLst>
            <a:rect l="0" t="0" r="r" b="b"/>
            <a:pathLst>
              <a:path w="2880" h="336">
                <a:moveTo>
                  <a:pt x="2880" y="96"/>
                </a:moveTo>
                <a:cubicBezTo>
                  <a:pt x="2504" y="76"/>
                  <a:pt x="2128" y="56"/>
                  <a:pt x="1824" y="48"/>
                </a:cubicBezTo>
                <a:cubicBezTo>
                  <a:pt x="1520" y="40"/>
                  <a:pt x="1296" y="48"/>
                  <a:pt x="1056" y="48"/>
                </a:cubicBezTo>
                <a:cubicBezTo>
                  <a:pt x="816" y="48"/>
                  <a:pt x="560" y="0"/>
                  <a:pt x="384" y="48"/>
                </a:cubicBezTo>
                <a:cubicBezTo>
                  <a:pt x="208" y="96"/>
                  <a:pt x="104" y="216"/>
                  <a:pt x="0" y="336"/>
                </a:cubicBezTo>
              </a:path>
            </a:pathLst>
          </a:custGeom>
          <a:noFill/>
          <a:ln w="76200" cap="flat" cmpd="sng">
            <a:solidFill>
              <a:srgbClr val="33CC33"/>
            </a:solidFill>
            <a:prstDash val="solid"/>
            <a:round/>
            <a:headEnd type="none" w="med" len="med"/>
            <a:tailEnd type="triangle" w="med" len="med"/>
          </a:ln>
          <a:effectLst/>
        </p:spPr>
        <p:txBody>
          <a:bodyPr wrap="none" anchor="ctr"/>
          <a:lstStyle/>
          <a:p>
            <a:endParaRPr lang="de-DE"/>
          </a:p>
        </p:txBody>
      </p:sp>
      <p:sp>
        <p:nvSpPr>
          <p:cNvPr id="166962" name="Line 50"/>
          <p:cNvSpPr>
            <a:spLocks noChangeShapeType="1"/>
          </p:cNvSpPr>
          <p:nvPr/>
        </p:nvSpPr>
        <p:spPr bwMode="auto">
          <a:xfrm flipH="1">
            <a:off x="2057400" y="2895600"/>
            <a:ext cx="1066800" cy="1371600"/>
          </a:xfrm>
          <a:prstGeom prst="line">
            <a:avLst/>
          </a:prstGeom>
          <a:noFill/>
          <a:ln w="38100">
            <a:solidFill>
              <a:schemeClr val="accent1"/>
            </a:solidFill>
            <a:round/>
            <a:headEnd/>
            <a:tailEnd type="triangle" w="med" len="med"/>
          </a:ln>
          <a:effectLst/>
        </p:spPr>
        <p:txBody>
          <a:bodyPr wrap="none" anchor="ctr"/>
          <a:lstStyle/>
          <a:p>
            <a:endParaRPr lang="de-DE"/>
          </a:p>
        </p:txBody>
      </p:sp>
      <p:sp>
        <p:nvSpPr>
          <p:cNvPr id="166963" name="Line 51"/>
          <p:cNvSpPr>
            <a:spLocks noChangeShapeType="1"/>
          </p:cNvSpPr>
          <p:nvPr/>
        </p:nvSpPr>
        <p:spPr bwMode="auto">
          <a:xfrm>
            <a:off x="3429000" y="2895600"/>
            <a:ext cx="533400" cy="2667000"/>
          </a:xfrm>
          <a:prstGeom prst="line">
            <a:avLst/>
          </a:prstGeom>
          <a:noFill/>
          <a:ln w="38100">
            <a:solidFill>
              <a:schemeClr val="accent1"/>
            </a:solidFill>
            <a:round/>
            <a:headEnd/>
            <a:tailEnd type="triangle" w="med" len="med"/>
          </a:ln>
          <a:effectLst/>
        </p:spPr>
        <p:txBody>
          <a:bodyPr wrap="none" anchor="ctr"/>
          <a:lstStyle/>
          <a:p>
            <a:endParaRPr lang="de-DE"/>
          </a:p>
        </p:txBody>
      </p:sp>
      <p:sp>
        <p:nvSpPr>
          <p:cNvPr id="166964" name="Line 52"/>
          <p:cNvSpPr>
            <a:spLocks noChangeShapeType="1"/>
          </p:cNvSpPr>
          <p:nvPr/>
        </p:nvSpPr>
        <p:spPr bwMode="auto">
          <a:xfrm>
            <a:off x="3810000" y="2895600"/>
            <a:ext cx="3505200" cy="2057400"/>
          </a:xfrm>
          <a:prstGeom prst="line">
            <a:avLst/>
          </a:prstGeom>
          <a:noFill/>
          <a:ln w="38100" cap="rnd">
            <a:solidFill>
              <a:schemeClr val="accent1"/>
            </a:solidFill>
            <a:prstDash val="sysDot"/>
            <a:round/>
            <a:headEnd/>
            <a:tailEnd type="triangle" w="med" len="med"/>
          </a:ln>
          <a:effectLst/>
        </p:spPr>
        <p:txBody>
          <a:bodyPr wrap="none" anchor="ctr"/>
          <a:lstStyle/>
          <a:p>
            <a:endParaRPr lang="de-DE"/>
          </a:p>
        </p:txBody>
      </p:sp>
      <p:sp>
        <p:nvSpPr>
          <p:cNvPr id="166965" name="Line 53"/>
          <p:cNvSpPr>
            <a:spLocks noChangeShapeType="1"/>
          </p:cNvSpPr>
          <p:nvPr/>
        </p:nvSpPr>
        <p:spPr bwMode="auto">
          <a:xfrm>
            <a:off x="3962400" y="2743200"/>
            <a:ext cx="3657600" cy="381000"/>
          </a:xfrm>
          <a:prstGeom prst="line">
            <a:avLst/>
          </a:prstGeom>
          <a:noFill/>
          <a:ln w="38100">
            <a:solidFill>
              <a:schemeClr val="accent1"/>
            </a:solidFill>
            <a:round/>
            <a:headEnd/>
            <a:tailEnd type="triangle" w="med" len="med"/>
          </a:ln>
          <a:effectLst/>
        </p:spPr>
        <p:txBody>
          <a:bodyPr wrap="none" anchor="ctr"/>
          <a:lstStyle/>
          <a:p>
            <a:endParaRPr lang="de-DE"/>
          </a:p>
        </p:txBody>
      </p:sp>
      <p:sp>
        <p:nvSpPr>
          <p:cNvPr id="166966" name="Line 54"/>
          <p:cNvSpPr>
            <a:spLocks noChangeShapeType="1"/>
          </p:cNvSpPr>
          <p:nvPr/>
        </p:nvSpPr>
        <p:spPr bwMode="auto">
          <a:xfrm flipV="1">
            <a:off x="3962400" y="1524000"/>
            <a:ext cx="2438400" cy="990600"/>
          </a:xfrm>
          <a:prstGeom prst="line">
            <a:avLst/>
          </a:prstGeom>
          <a:noFill/>
          <a:ln w="38100">
            <a:solidFill>
              <a:schemeClr val="accent1"/>
            </a:solidFill>
            <a:round/>
            <a:headEnd/>
            <a:tailEnd type="triangle" w="med" len="med"/>
          </a:ln>
          <a:effectLst/>
        </p:spPr>
        <p:txBody>
          <a:bodyPr wrap="none" anchor="ctr"/>
          <a:lstStyle/>
          <a:p>
            <a:endParaRPr lang="de-DE"/>
          </a:p>
        </p:txBody>
      </p:sp>
      <p:sp>
        <p:nvSpPr>
          <p:cNvPr id="166967" name="Line 55"/>
          <p:cNvSpPr>
            <a:spLocks noChangeShapeType="1"/>
          </p:cNvSpPr>
          <p:nvPr/>
        </p:nvSpPr>
        <p:spPr bwMode="auto">
          <a:xfrm flipV="1">
            <a:off x="3581400" y="1524000"/>
            <a:ext cx="76200" cy="609600"/>
          </a:xfrm>
          <a:prstGeom prst="line">
            <a:avLst/>
          </a:prstGeom>
          <a:noFill/>
          <a:ln w="38100">
            <a:solidFill>
              <a:schemeClr val="accent1"/>
            </a:solidFill>
            <a:round/>
            <a:headEnd/>
            <a:tailEnd type="triangle" w="med" len="med"/>
          </a:ln>
          <a:effectLst/>
        </p:spPr>
        <p:txBody>
          <a:bodyPr wrap="none" anchor="ctr"/>
          <a:lstStyle/>
          <a:p>
            <a:endParaRPr lang="de-DE"/>
          </a:p>
        </p:txBody>
      </p:sp>
      <p:graphicFrame>
        <p:nvGraphicFramePr>
          <p:cNvPr id="166968" name="Object 56"/>
          <p:cNvGraphicFramePr>
            <a:graphicFrameLocks noChangeAspect="1"/>
          </p:cNvGraphicFramePr>
          <p:nvPr/>
        </p:nvGraphicFramePr>
        <p:xfrm>
          <a:off x="7391400" y="4800600"/>
          <a:ext cx="1065213" cy="746125"/>
        </p:xfrm>
        <a:graphic>
          <a:graphicData uri="http://schemas.openxmlformats.org/presentationml/2006/ole">
            <p:oleObj spid="_x0000_s166968" name="Clip" r:id="rId4" imgW="1520280" imgH="1065600" progId="MS_ClipArt_Gallery.2">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liennummernplatzhalter 5"/>
          <p:cNvSpPr>
            <a:spLocks noGrp="1"/>
          </p:cNvSpPr>
          <p:nvPr>
            <p:ph type="sldNum" sz="quarter" idx="12"/>
          </p:nvPr>
        </p:nvSpPr>
        <p:spPr/>
        <p:txBody>
          <a:bodyPr/>
          <a:lstStyle/>
          <a:p>
            <a:fld id="{1E8DBC46-3DAC-41E7-BD47-AC55D8D00146}" type="slidenum">
              <a:rPr lang="en-US"/>
              <a:pPr/>
              <a:t>46</a:t>
            </a:fld>
            <a:endParaRPr lang="en-US"/>
          </a:p>
        </p:txBody>
      </p:sp>
      <p:sp>
        <p:nvSpPr>
          <p:cNvPr id="167938" name="Rectangle 2"/>
          <p:cNvSpPr>
            <a:spLocks noGrp="1" noChangeArrowheads="1"/>
          </p:cNvSpPr>
          <p:nvPr>
            <p:ph type="title"/>
          </p:nvPr>
        </p:nvSpPr>
        <p:spPr/>
        <p:txBody>
          <a:bodyPr/>
          <a:lstStyle/>
          <a:p>
            <a:r>
              <a:rPr lang="de-DE"/>
              <a:t>Tree Quorum</a:t>
            </a:r>
            <a:br>
              <a:rPr lang="de-DE"/>
            </a:br>
            <a:r>
              <a:rPr lang="de-DE" sz="2000"/>
              <a:t>weniger Stimmen nötig, um Exklusivität zu gewährleisten</a:t>
            </a:r>
            <a:endParaRPr lang="de-DE"/>
          </a:p>
        </p:txBody>
      </p:sp>
      <p:grpSp>
        <p:nvGrpSpPr>
          <p:cNvPr id="167965" name="Group 29"/>
          <p:cNvGrpSpPr>
            <a:grpSpLocks/>
          </p:cNvGrpSpPr>
          <p:nvPr/>
        </p:nvGrpSpPr>
        <p:grpSpPr bwMode="auto">
          <a:xfrm>
            <a:off x="990600" y="1066800"/>
            <a:ext cx="6934200" cy="1981200"/>
            <a:chOff x="576" y="960"/>
            <a:chExt cx="4368" cy="1248"/>
          </a:xfrm>
        </p:grpSpPr>
        <p:sp>
          <p:nvSpPr>
            <p:cNvPr id="167939" name="Oval 3"/>
            <p:cNvSpPr>
              <a:spLocks noChangeArrowheads="1"/>
            </p:cNvSpPr>
            <p:nvPr/>
          </p:nvSpPr>
          <p:spPr bwMode="auto">
            <a:xfrm>
              <a:off x="2592" y="960"/>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a:t>
              </a:r>
            </a:p>
          </p:txBody>
        </p:sp>
        <p:sp>
          <p:nvSpPr>
            <p:cNvPr id="167940" name="Oval 4"/>
            <p:cNvSpPr>
              <a:spLocks noChangeArrowheads="1"/>
            </p:cNvSpPr>
            <p:nvPr/>
          </p:nvSpPr>
          <p:spPr bwMode="auto">
            <a:xfrm>
              <a:off x="1680" y="148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2</a:t>
              </a:r>
            </a:p>
          </p:txBody>
        </p:sp>
        <p:sp>
          <p:nvSpPr>
            <p:cNvPr id="167941" name="Oval 5"/>
            <p:cNvSpPr>
              <a:spLocks noChangeArrowheads="1"/>
            </p:cNvSpPr>
            <p:nvPr/>
          </p:nvSpPr>
          <p:spPr bwMode="auto">
            <a:xfrm>
              <a:off x="576"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5</a:t>
              </a:r>
            </a:p>
          </p:txBody>
        </p:sp>
        <p:sp>
          <p:nvSpPr>
            <p:cNvPr id="167942" name="Oval 6"/>
            <p:cNvSpPr>
              <a:spLocks noChangeArrowheads="1"/>
            </p:cNvSpPr>
            <p:nvPr/>
          </p:nvSpPr>
          <p:spPr bwMode="auto">
            <a:xfrm>
              <a:off x="2640" y="148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3</a:t>
              </a:r>
            </a:p>
          </p:txBody>
        </p:sp>
        <p:sp>
          <p:nvSpPr>
            <p:cNvPr id="167943" name="Oval 7"/>
            <p:cNvSpPr>
              <a:spLocks noChangeArrowheads="1"/>
            </p:cNvSpPr>
            <p:nvPr/>
          </p:nvSpPr>
          <p:spPr bwMode="auto">
            <a:xfrm>
              <a:off x="3600" y="148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4</a:t>
              </a:r>
            </a:p>
          </p:txBody>
        </p:sp>
        <p:sp>
          <p:nvSpPr>
            <p:cNvPr id="167944" name="Oval 8"/>
            <p:cNvSpPr>
              <a:spLocks noChangeArrowheads="1"/>
            </p:cNvSpPr>
            <p:nvPr/>
          </p:nvSpPr>
          <p:spPr bwMode="auto">
            <a:xfrm>
              <a:off x="2256"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8</a:t>
              </a:r>
            </a:p>
          </p:txBody>
        </p:sp>
        <p:sp>
          <p:nvSpPr>
            <p:cNvPr id="167945" name="Oval 9"/>
            <p:cNvSpPr>
              <a:spLocks noChangeArrowheads="1"/>
            </p:cNvSpPr>
            <p:nvPr/>
          </p:nvSpPr>
          <p:spPr bwMode="auto">
            <a:xfrm>
              <a:off x="1056"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6</a:t>
              </a:r>
            </a:p>
          </p:txBody>
        </p:sp>
        <p:sp>
          <p:nvSpPr>
            <p:cNvPr id="167946" name="Oval 10"/>
            <p:cNvSpPr>
              <a:spLocks noChangeArrowheads="1"/>
            </p:cNvSpPr>
            <p:nvPr/>
          </p:nvSpPr>
          <p:spPr bwMode="auto">
            <a:xfrm>
              <a:off x="1488"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7</a:t>
              </a:r>
            </a:p>
          </p:txBody>
        </p:sp>
        <p:sp>
          <p:nvSpPr>
            <p:cNvPr id="167947" name="Oval 11"/>
            <p:cNvSpPr>
              <a:spLocks noChangeArrowheads="1"/>
            </p:cNvSpPr>
            <p:nvPr/>
          </p:nvSpPr>
          <p:spPr bwMode="auto">
            <a:xfrm>
              <a:off x="3744"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11</a:t>
              </a:r>
            </a:p>
          </p:txBody>
        </p:sp>
        <p:sp>
          <p:nvSpPr>
            <p:cNvPr id="167948" name="Oval 12"/>
            <p:cNvSpPr>
              <a:spLocks noChangeArrowheads="1"/>
            </p:cNvSpPr>
            <p:nvPr/>
          </p:nvSpPr>
          <p:spPr bwMode="auto">
            <a:xfrm>
              <a:off x="2688"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9</a:t>
              </a:r>
            </a:p>
          </p:txBody>
        </p:sp>
        <p:sp>
          <p:nvSpPr>
            <p:cNvPr id="167949" name="Oval 13"/>
            <p:cNvSpPr>
              <a:spLocks noChangeArrowheads="1"/>
            </p:cNvSpPr>
            <p:nvPr/>
          </p:nvSpPr>
          <p:spPr bwMode="auto">
            <a:xfrm>
              <a:off x="3120"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10</a:t>
              </a:r>
            </a:p>
          </p:txBody>
        </p:sp>
        <p:sp>
          <p:nvSpPr>
            <p:cNvPr id="167950" name="Oval 14"/>
            <p:cNvSpPr>
              <a:spLocks noChangeArrowheads="1"/>
            </p:cNvSpPr>
            <p:nvPr/>
          </p:nvSpPr>
          <p:spPr bwMode="auto">
            <a:xfrm>
              <a:off x="4224"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12</a:t>
              </a:r>
            </a:p>
          </p:txBody>
        </p:sp>
        <p:sp>
          <p:nvSpPr>
            <p:cNvPr id="167951" name="Oval 15"/>
            <p:cNvSpPr>
              <a:spLocks noChangeArrowheads="1"/>
            </p:cNvSpPr>
            <p:nvPr/>
          </p:nvSpPr>
          <p:spPr bwMode="auto">
            <a:xfrm>
              <a:off x="4656" y="1968"/>
              <a:ext cx="288" cy="240"/>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13</a:t>
              </a:r>
            </a:p>
          </p:txBody>
        </p:sp>
        <p:cxnSp>
          <p:nvCxnSpPr>
            <p:cNvPr id="167952" name="AutoShape 16"/>
            <p:cNvCxnSpPr>
              <a:cxnSpLocks noChangeShapeType="1"/>
              <a:stCxn id="167939" idx="3"/>
              <a:endCxn id="167940" idx="7"/>
            </p:cNvCxnSpPr>
            <p:nvPr/>
          </p:nvCxnSpPr>
          <p:spPr bwMode="auto">
            <a:xfrm flipH="1">
              <a:off x="1926" y="1177"/>
              <a:ext cx="708" cy="334"/>
            </a:xfrm>
            <a:prstGeom prst="straightConnector1">
              <a:avLst/>
            </a:prstGeom>
            <a:noFill/>
            <a:ln w="38100">
              <a:solidFill>
                <a:schemeClr val="accent1"/>
              </a:solidFill>
              <a:round/>
              <a:headEnd/>
              <a:tailEnd/>
            </a:ln>
            <a:effectLst/>
          </p:spPr>
        </p:cxnSp>
        <p:cxnSp>
          <p:nvCxnSpPr>
            <p:cNvPr id="167953" name="AutoShape 17"/>
            <p:cNvCxnSpPr>
              <a:cxnSpLocks noChangeShapeType="1"/>
              <a:stCxn id="167939" idx="4"/>
              <a:endCxn id="167942" idx="0"/>
            </p:cNvCxnSpPr>
            <p:nvPr/>
          </p:nvCxnSpPr>
          <p:spPr bwMode="auto">
            <a:xfrm>
              <a:off x="2736" y="1212"/>
              <a:ext cx="48" cy="264"/>
            </a:xfrm>
            <a:prstGeom prst="straightConnector1">
              <a:avLst/>
            </a:prstGeom>
            <a:noFill/>
            <a:ln w="38100">
              <a:solidFill>
                <a:schemeClr val="accent1"/>
              </a:solidFill>
              <a:round/>
              <a:headEnd/>
              <a:tailEnd/>
            </a:ln>
            <a:effectLst/>
          </p:spPr>
        </p:cxnSp>
        <p:cxnSp>
          <p:nvCxnSpPr>
            <p:cNvPr id="167954" name="AutoShape 18"/>
            <p:cNvCxnSpPr>
              <a:cxnSpLocks noChangeShapeType="1"/>
              <a:stCxn id="167939" idx="5"/>
              <a:endCxn id="167943" idx="1"/>
            </p:cNvCxnSpPr>
            <p:nvPr/>
          </p:nvCxnSpPr>
          <p:spPr bwMode="auto">
            <a:xfrm>
              <a:off x="2838" y="1177"/>
              <a:ext cx="804" cy="334"/>
            </a:xfrm>
            <a:prstGeom prst="straightConnector1">
              <a:avLst/>
            </a:prstGeom>
            <a:noFill/>
            <a:ln w="38100">
              <a:solidFill>
                <a:schemeClr val="accent1"/>
              </a:solidFill>
              <a:round/>
              <a:headEnd/>
              <a:tailEnd/>
            </a:ln>
            <a:effectLst/>
          </p:spPr>
        </p:cxnSp>
        <p:cxnSp>
          <p:nvCxnSpPr>
            <p:cNvPr id="167955" name="AutoShape 19"/>
            <p:cNvCxnSpPr>
              <a:cxnSpLocks noChangeShapeType="1"/>
              <a:stCxn id="167940" idx="2"/>
              <a:endCxn id="167941" idx="7"/>
            </p:cNvCxnSpPr>
            <p:nvPr/>
          </p:nvCxnSpPr>
          <p:spPr bwMode="auto">
            <a:xfrm flipH="1">
              <a:off x="822" y="1608"/>
              <a:ext cx="846" cy="383"/>
            </a:xfrm>
            <a:prstGeom prst="straightConnector1">
              <a:avLst/>
            </a:prstGeom>
            <a:noFill/>
            <a:ln w="38100">
              <a:solidFill>
                <a:schemeClr val="accent1"/>
              </a:solidFill>
              <a:round/>
              <a:headEnd/>
              <a:tailEnd/>
            </a:ln>
            <a:effectLst/>
          </p:spPr>
        </p:cxnSp>
        <p:cxnSp>
          <p:nvCxnSpPr>
            <p:cNvPr id="167956" name="AutoShape 20"/>
            <p:cNvCxnSpPr>
              <a:cxnSpLocks noChangeShapeType="1"/>
              <a:stCxn id="167940" idx="3"/>
              <a:endCxn id="167945" idx="7"/>
            </p:cNvCxnSpPr>
            <p:nvPr/>
          </p:nvCxnSpPr>
          <p:spPr bwMode="auto">
            <a:xfrm flipH="1">
              <a:off x="1302" y="1705"/>
              <a:ext cx="420" cy="286"/>
            </a:xfrm>
            <a:prstGeom prst="straightConnector1">
              <a:avLst/>
            </a:prstGeom>
            <a:noFill/>
            <a:ln w="38100">
              <a:solidFill>
                <a:schemeClr val="accent1"/>
              </a:solidFill>
              <a:round/>
              <a:headEnd/>
              <a:tailEnd/>
            </a:ln>
            <a:effectLst/>
          </p:spPr>
        </p:cxnSp>
        <p:cxnSp>
          <p:nvCxnSpPr>
            <p:cNvPr id="167957" name="AutoShape 21"/>
            <p:cNvCxnSpPr>
              <a:cxnSpLocks noChangeShapeType="1"/>
              <a:stCxn id="167940" idx="4"/>
              <a:endCxn id="167946" idx="7"/>
            </p:cNvCxnSpPr>
            <p:nvPr/>
          </p:nvCxnSpPr>
          <p:spPr bwMode="auto">
            <a:xfrm flipH="1">
              <a:off x="1734" y="1740"/>
              <a:ext cx="90" cy="251"/>
            </a:xfrm>
            <a:prstGeom prst="straightConnector1">
              <a:avLst/>
            </a:prstGeom>
            <a:noFill/>
            <a:ln w="38100">
              <a:solidFill>
                <a:schemeClr val="accent1"/>
              </a:solidFill>
              <a:round/>
              <a:headEnd/>
              <a:tailEnd/>
            </a:ln>
            <a:effectLst/>
          </p:spPr>
        </p:cxnSp>
        <p:cxnSp>
          <p:nvCxnSpPr>
            <p:cNvPr id="167958" name="AutoShape 22"/>
            <p:cNvCxnSpPr>
              <a:cxnSpLocks noChangeShapeType="1"/>
              <a:stCxn id="167942" idx="3"/>
              <a:endCxn id="167944" idx="0"/>
            </p:cNvCxnSpPr>
            <p:nvPr/>
          </p:nvCxnSpPr>
          <p:spPr bwMode="auto">
            <a:xfrm flipH="1">
              <a:off x="2400" y="1705"/>
              <a:ext cx="282" cy="251"/>
            </a:xfrm>
            <a:prstGeom prst="straightConnector1">
              <a:avLst/>
            </a:prstGeom>
            <a:noFill/>
            <a:ln w="38100">
              <a:solidFill>
                <a:schemeClr val="accent1"/>
              </a:solidFill>
              <a:round/>
              <a:headEnd/>
              <a:tailEnd/>
            </a:ln>
            <a:effectLst/>
          </p:spPr>
        </p:cxnSp>
        <p:cxnSp>
          <p:nvCxnSpPr>
            <p:cNvPr id="167959" name="AutoShape 23"/>
            <p:cNvCxnSpPr>
              <a:cxnSpLocks noChangeShapeType="1"/>
              <a:stCxn id="167942" idx="4"/>
              <a:endCxn id="167948" idx="0"/>
            </p:cNvCxnSpPr>
            <p:nvPr/>
          </p:nvCxnSpPr>
          <p:spPr bwMode="auto">
            <a:xfrm>
              <a:off x="2784" y="1740"/>
              <a:ext cx="48" cy="216"/>
            </a:xfrm>
            <a:prstGeom prst="straightConnector1">
              <a:avLst/>
            </a:prstGeom>
            <a:noFill/>
            <a:ln w="38100">
              <a:solidFill>
                <a:schemeClr val="accent1"/>
              </a:solidFill>
              <a:round/>
              <a:headEnd/>
              <a:tailEnd/>
            </a:ln>
            <a:effectLst/>
          </p:spPr>
        </p:cxnSp>
        <p:cxnSp>
          <p:nvCxnSpPr>
            <p:cNvPr id="167960" name="AutoShape 24"/>
            <p:cNvCxnSpPr>
              <a:cxnSpLocks noChangeShapeType="1"/>
              <a:stCxn id="167942" idx="5"/>
              <a:endCxn id="167949" idx="1"/>
            </p:cNvCxnSpPr>
            <p:nvPr/>
          </p:nvCxnSpPr>
          <p:spPr bwMode="auto">
            <a:xfrm>
              <a:off x="2886" y="1705"/>
              <a:ext cx="276" cy="286"/>
            </a:xfrm>
            <a:prstGeom prst="straightConnector1">
              <a:avLst/>
            </a:prstGeom>
            <a:noFill/>
            <a:ln w="38100">
              <a:solidFill>
                <a:schemeClr val="accent1"/>
              </a:solidFill>
              <a:round/>
              <a:headEnd/>
              <a:tailEnd/>
            </a:ln>
            <a:effectLst/>
          </p:spPr>
        </p:cxnSp>
        <p:cxnSp>
          <p:nvCxnSpPr>
            <p:cNvPr id="167961" name="AutoShape 25"/>
            <p:cNvCxnSpPr>
              <a:cxnSpLocks noChangeShapeType="1"/>
              <a:stCxn id="167943" idx="4"/>
              <a:endCxn id="167947" idx="0"/>
            </p:cNvCxnSpPr>
            <p:nvPr/>
          </p:nvCxnSpPr>
          <p:spPr bwMode="auto">
            <a:xfrm>
              <a:off x="3744" y="1740"/>
              <a:ext cx="144" cy="216"/>
            </a:xfrm>
            <a:prstGeom prst="straightConnector1">
              <a:avLst/>
            </a:prstGeom>
            <a:noFill/>
            <a:ln w="38100">
              <a:solidFill>
                <a:schemeClr val="accent1"/>
              </a:solidFill>
              <a:round/>
              <a:headEnd/>
              <a:tailEnd/>
            </a:ln>
            <a:effectLst/>
          </p:spPr>
        </p:cxnSp>
        <p:cxnSp>
          <p:nvCxnSpPr>
            <p:cNvPr id="167962" name="AutoShape 26"/>
            <p:cNvCxnSpPr>
              <a:cxnSpLocks noChangeShapeType="1"/>
              <a:stCxn id="167943" idx="5"/>
              <a:endCxn id="167950" idx="1"/>
            </p:cNvCxnSpPr>
            <p:nvPr/>
          </p:nvCxnSpPr>
          <p:spPr bwMode="auto">
            <a:xfrm>
              <a:off x="3846" y="1705"/>
              <a:ext cx="420" cy="286"/>
            </a:xfrm>
            <a:prstGeom prst="straightConnector1">
              <a:avLst/>
            </a:prstGeom>
            <a:noFill/>
            <a:ln w="38100">
              <a:solidFill>
                <a:schemeClr val="accent1"/>
              </a:solidFill>
              <a:round/>
              <a:headEnd/>
              <a:tailEnd/>
            </a:ln>
            <a:effectLst/>
          </p:spPr>
        </p:cxnSp>
        <p:cxnSp>
          <p:nvCxnSpPr>
            <p:cNvPr id="167963" name="AutoShape 27"/>
            <p:cNvCxnSpPr>
              <a:cxnSpLocks noChangeShapeType="1"/>
              <a:stCxn id="167943" idx="6"/>
              <a:endCxn id="167951" idx="1"/>
            </p:cNvCxnSpPr>
            <p:nvPr/>
          </p:nvCxnSpPr>
          <p:spPr bwMode="auto">
            <a:xfrm>
              <a:off x="3900" y="1608"/>
              <a:ext cx="798" cy="383"/>
            </a:xfrm>
            <a:prstGeom prst="straightConnector1">
              <a:avLst/>
            </a:prstGeom>
            <a:noFill/>
            <a:ln w="38100">
              <a:solidFill>
                <a:schemeClr val="accent1"/>
              </a:solidFill>
              <a:round/>
              <a:headEnd/>
              <a:tailEnd/>
            </a:ln>
            <a:effectLst/>
          </p:spPr>
        </p:cxnSp>
      </p:grpSp>
      <p:sp>
        <p:nvSpPr>
          <p:cNvPr id="167964" name="Rectangle 28"/>
          <p:cNvSpPr>
            <a:spLocks noGrp="1" noChangeArrowheads="1"/>
          </p:cNvSpPr>
          <p:nvPr>
            <p:ph type="body" idx="1"/>
          </p:nvPr>
        </p:nvSpPr>
        <p:spPr>
          <a:xfrm>
            <a:off x="0" y="3317875"/>
            <a:ext cx="9144000" cy="3540125"/>
          </a:xfrm>
        </p:spPr>
        <p:txBody>
          <a:bodyPr/>
          <a:lstStyle/>
          <a:p>
            <a:r>
              <a:rPr lang="de-DE"/>
              <a:t>Quorum q=(l,w)</a:t>
            </a:r>
          </a:p>
          <a:p>
            <a:pPr lvl="1"/>
            <a:r>
              <a:rPr lang="de-DE"/>
              <a:t>sammle in l Ebenen jeweils mindestens w Stimmen je Teilbaumebene</a:t>
            </a:r>
          </a:p>
          <a:p>
            <a:pPr lvl="1"/>
            <a:r>
              <a:rPr lang="de-DE"/>
              <a:t>wenn eine Ebene (Wurzel zB) weniger als w Stimmen hat, sammle alle</a:t>
            </a:r>
          </a:p>
          <a:p>
            <a:pPr lvl="1"/>
            <a:r>
              <a:rPr lang="de-DE"/>
              <a:t>muss so gewählt werden, dass keine 2 Quoren gelichzeitig erzielbar sind</a:t>
            </a:r>
          </a:p>
          <a:p>
            <a:r>
              <a:rPr lang="de-DE"/>
              <a:t>Beispiel q=(2,2) wäre erfüllt mit</a:t>
            </a:r>
          </a:p>
          <a:p>
            <a:pPr lvl="1"/>
            <a:r>
              <a:rPr lang="de-DE" sz="2000"/>
              <a:t>{1,2,3} oder {1,2,4} oder {2,3,5,7,8,9} oder {3,4,8,10,11,12}</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oliennummernplatzhalter 4"/>
          <p:cNvSpPr>
            <a:spLocks noGrp="1"/>
          </p:cNvSpPr>
          <p:nvPr>
            <p:ph type="sldNum" sz="quarter" idx="12"/>
          </p:nvPr>
        </p:nvSpPr>
        <p:spPr/>
        <p:txBody>
          <a:bodyPr/>
          <a:lstStyle/>
          <a:p>
            <a:fld id="{BA98DFA0-F093-4079-B458-F6B50DBDFECA}" type="slidenum">
              <a:rPr lang="en-US"/>
              <a:pPr/>
              <a:t>47</a:t>
            </a:fld>
            <a:endParaRPr lang="en-US"/>
          </a:p>
        </p:txBody>
      </p:sp>
      <p:sp>
        <p:nvSpPr>
          <p:cNvPr id="169986" name="Rectangle 2"/>
          <p:cNvSpPr>
            <a:spLocks noGrp="1" noChangeArrowheads="1"/>
          </p:cNvSpPr>
          <p:nvPr>
            <p:ph type="title"/>
          </p:nvPr>
        </p:nvSpPr>
        <p:spPr/>
        <p:txBody>
          <a:bodyPr/>
          <a:lstStyle/>
          <a:p>
            <a:r>
              <a:rPr lang="de-DE"/>
              <a:t>Beispiel-Quoren</a:t>
            </a:r>
          </a:p>
        </p:txBody>
      </p:sp>
      <p:sp>
        <p:nvSpPr>
          <p:cNvPr id="169988" name="Oval 4"/>
          <p:cNvSpPr>
            <a:spLocks noChangeArrowheads="1"/>
          </p:cNvSpPr>
          <p:nvPr/>
        </p:nvSpPr>
        <p:spPr bwMode="auto">
          <a:xfrm>
            <a:off x="2074863" y="1524000"/>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a:t>
            </a:r>
          </a:p>
        </p:txBody>
      </p:sp>
      <p:sp>
        <p:nvSpPr>
          <p:cNvPr id="169989" name="Oval 5"/>
          <p:cNvSpPr>
            <a:spLocks noChangeArrowheads="1"/>
          </p:cNvSpPr>
          <p:nvPr/>
        </p:nvSpPr>
        <p:spPr bwMode="auto">
          <a:xfrm>
            <a:off x="1136650" y="22971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2</a:t>
            </a:r>
          </a:p>
        </p:txBody>
      </p:sp>
      <p:sp>
        <p:nvSpPr>
          <p:cNvPr id="169990" name="Oval 6"/>
          <p:cNvSpPr>
            <a:spLocks noChangeArrowheads="1"/>
          </p:cNvSpPr>
          <p:nvPr/>
        </p:nvSpPr>
        <p:spPr bwMode="auto">
          <a:xfrm>
            <a:off x="0" y="30003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5</a:t>
            </a:r>
          </a:p>
        </p:txBody>
      </p:sp>
      <p:sp>
        <p:nvSpPr>
          <p:cNvPr id="169991" name="Oval 7"/>
          <p:cNvSpPr>
            <a:spLocks noChangeArrowheads="1"/>
          </p:cNvSpPr>
          <p:nvPr/>
        </p:nvSpPr>
        <p:spPr bwMode="auto">
          <a:xfrm>
            <a:off x="2124075" y="22971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3</a:t>
            </a:r>
          </a:p>
        </p:txBody>
      </p:sp>
      <p:sp>
        <p:nvSpPr>
          <p:cNvPr id="169992" name="Oval 8"/>
          <p:cNvSpPr>
            <a:spLocks noChangeArrowheads="1"/>
          </p:cNvSpPr>
          <p:nvPr/>
        </p:nvSpPr>
        <p:spPr bwMode="auto">
          <a:xfrm>
            <a:off x="3113088" y="2297113"/>
            <a:ext cx="295275"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4</a:t>
            </a:r>
          </a:p>
        </p:txBody>
      </p:sp>
      <p:sp>
        <p:nvSpPr>
          <p:cNvPr id="169993" name="Oval 9"/>
          <p:cNvSpPr>
            <a:spLocks noChangeArrowheads="1"/>
          </p:cNvSpPr>
          <p:nvPr/>
        </p:nvSpPr>
        <p:spPr bwMode="auto">
          <a:xfrm>
            <a:off x="17287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8</a:t>
            </a:r>
          </a:p>
        </p:txBody>
      </p:sp>
      <p:sp>
        <p:nvSpPr>
          <p:cNvPr id="169994" name="Oval 10"/>
          <p:cNvSpPr>
            <a:spLocks noChangeArrowheads="1"/>
          </p:cNvSpPr>
          <p:nvPr/>
        </p:nvSpPr>
        <p:spPr bwMode="auto">
          <a:xfrm>
            <a:off x="493713"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6</a:t>
            </a:r>
          </a:p>
        </p:txBody>
      </p:sp>
      <p:sp>
        <p:nvSpPr>
          <p:cNvPr id="169995" name="Oval 11"/>
          <p:cNvSpPr>
            <a:spLocks noChangeArrowheads="1"/>
          </p:cNvSpPr>
          <p:nvPr/>
        </p:nvSpPr>
        <p:spPr bwMode="auto">
          <a:xfrm>
            <a:off x="938213"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7</a:t>
            </a:r>
          </a:p>
        </p:txBody>
      </p:sp>
      <p:sp>
        <p:nvSpPr>
          <p:cNvPr id="169996" name="Oval 12"/>
          <p:cNvSpPr>
            <a:spLocks noChangeArrowheads="1"/>
          </p:cNvSpPr>
          <p:nvPr/>
        </p:nvSpPr>
        <p:spPr bwMode="auto">
          <a:xfrm>
            <a:off x="3260725" y="30003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11</a:t>
            </a:r>
          </a:p>
        </p:txBody>
      </p:sp>
      <p:sp>
        <p:nvSpPr>
          <p:cNvPr id="169997" name="Oval 13"/>
          <p:cNvSpPr>
            <a:spLocks noChangeArrowheads="1"/>
          </p:cNvSpPr>
          <p:nvPr/>
        </p:nvSpPr>
        <p:spPr bwMode="auto">
          <a:xfrm>
            <a:off x="21732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9</a:t>
            </a:r>
          </a:p>
        </p:txBody>
      </p:sp>
      <p:sp>
        <p:nvSpPr>
          <p:cNvPr id="169998" name="Oval 14"/>
          <p:cNvSpPr>
            <a:spLocks noChangeArrowheads="1"/>
          </p:cNvSpPr>
          <p:nvPr/>
        </p:nvSpPr>
        <p:spPr bwMode="auto">
          <a:xfrm>
            <a:off x="26177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10</a:t>
            </a:r>
          </a:p>
        </p:txBody>
      </p:sp>
      <p:sp>
        <p:nvSpPr>
          <p:cNvPr id="169999" name="Oval 15"/>
          <p:cNvSpPr>
            <a:spLocks noChangeArrowheads="1"/>
          </p:cNvSpPr>
          <p:nvPr/>
        </p:nvSpPr>
        <p:spPr bwMode="auto">
          <a:xfrm>
            <a:off x="375443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12</a:t>
            </a:r>
          </a:p>
        </p:txBody>
      </p:sp>
      <p:sp>
        <p:nvSpPr>
          <p:cNvPr id="170000" name="Oval 16"/>
          <p:cNvSpPr>
            <a:spLocks noChangeArrowheads="1"/>
          </p:cNvSpPr>
          <p:nvPr/>
        </p:nvSpPr>
        <p:spPr bwMode="auto">
          <a:xfrm>
            <a:off x="419893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13</a:t>
            </a:r>
          </a:p>
        </p:txBody>
      </p:sp>
      <p:cxnSp>
        <p:nvCxnSpPr>
          <p:cNvPr id="170001" name="AutoShape 17"/>
          <p:cNvCxnSpPr>
            <a:cxnSpLocks noChangeShapeType="1"/>
            <a:stCxn id="169988" idx="3"/>
            <a:endCxn id="169989" idx="7"/>
          </p:cNvCxnSpPr>
          <p:nvPr/>
        </p:nvCxnSpPr>
        <p:spPr bwMode="auto">
          <a:xfrm flipH="1">
            <a:off x="1389063" y="1841500"/>
            <a:ext cx="728662" cy="490538"/>
          </a:xfrm>
          <a:prstGeom prst="straightConnector1">
            <a:avLst/>
          </a:prstGeom>
          <a:noFill/>
          <a:ln w="38100">
            <a:solidFill>
              <a:schemeClr val="accent1"/>
            </a:solidFill>
            <a:round/>
            <a:headEnd/>
            <a:tailEnd/>
          </a:ln>
          <a:effectLst/>
        </p:spPr>
      </p:cxnSp>
      <p:cxnSp>
        <p:nvCxnSpPr>
          <p:cNvPr id="170002" name="AutoShape 18"/>
          <p:cNvCxnSpPr>
            <a:cxnSpLocks noChangeShapeType="1"/>
            <a:stCxn id="169988" idx="4"/>
            <a:endCxn id="169991" idx="0"/>
          </p:cNvCxnSpPr>
          <p:nvPr/>
        </p:nvCxnSpPr>
        <p:spPr bwMode="auto">
          <a:xfrm>
            <a:off x="2222500" y="1893888"/>
            <a:ext cx="50800" cy="385762"/>
          </a:xfrm>
          <a:prstGeom prst="straightConnector1">
            <a:avLst/>
          </a:prstGeom>
          <a:noFill/>
          <a:ln w="38100">
            <a:solidFill>
              <a:schemeClr val="accent1"/>
            </a:solidFill>
            <a:round/>
            <a:headEnd/>
            <a:tailEnd/>
          </a:ln>
          <a:effectLst/>
        </p:spPr>
      </p:cxnSp>
      <p:cxnSp>
        <p:nvCxnSpPr>
          <p:cNvPr id="170003" name="AutoShape 19"/>
          <p:cNvCxnSpPr>
            <a:cxnSpLocks noChangeShapeType="1"/>
            <a:stCxn id="169988" idx="5"/>
            <a:endCxn id="169992" idx="1"/>
          </p:cNvCxnSpPr>
          <p:nvPr/>
        </p:nvCxnSpPr>
        <p:spPr bwMode="auto">
          <a:xfrm>
            <a:off x="2328863" y="1841500"/>
            <a:ext cx="827087" cy="490538"/>
          </a:xfrm>
          <a:prstGeom prst="straightConnector1">
            <a:avLst/>
          </a:prstGeom>
          <a:noFill/>
          <a:ln w="38100">
            <a:solidFill>
              <a:schemeClr val="accent1"/>
            </a:solidFill>
            <a:round/>
            <a:headEnd/>
            <a:tailEnd/>
          </a:ln>
          <a:effectLst/>
        </p:spPr>
      </p:cxnSp>
      <p:cxnSp>
        <p:nvCxnSpPr>
          <p:cNvPr id="170004" name="AutoShape 20"/>
          <p:cNvCxnSpPr>
            <a:cxnSpLocks noChangeShapeType="1"/>
            <a:stCxn id="169989" idx="2"/>
            <a:endCxn id="169990" idx="7"/>
          </p:cNvCxnSpPr>
          <p:nvPr/>
        </p:nvCxnSpPr>
        <p:spPr bwMode="auto">
          <a:xfrm flipH="1">
            <a:off x="252413" y="2473325"/>
            <a:ext cx="871537" cy="561975"/>
          </a:xfrm>
          <a:prstGeom prst="straightConnector1">
            <a:avLst/>
          </a:prstGeom>
          <a:noFill/>
          <a:ln w="38100">
            <a:solidFill>
              <a:schemeClr val="accent1"/>
            </a:solidFill>
            <a:round/>
            <a:headEnd/>
            <a:tailEnd/>
          </a:ln>
          <a:effectLst/>
        </p:spPr>
      </p:cxnSp>
      <p:cxnSp>
        <p:nvCxnSpPr>
          <p:cNvPr id="170005" name="AutoShape 21"/>
          <p:cNvCxnSpPr>
            <a:cxnSpLocks noChangeShapeType="1"/>
            <a:stCxn id="169989" idx="3"/>
            <a:endCxn id="169994" idx="7"/>
          </p:cNvCxnSpPr>
          <p:nvPr/>
        </p:nvCxnSpPr>
        <p:spPr bwMode="auto">
          <a:xfrm flipH="1">
            <a:off x="747713" y="2616200"/>
            <a:ext cx="431800" cy="419100"/>
          </a:xfrm>
          <a:prstGeom prst="straightConnector1">
            <a:avLst/>
          </a:prstGeom>
          <a:noFill/>
          <a:ln w="38100">
            <a:solidFill>
              <a:schemeClr val="accent1"/>
            </a:solidFill>
            <a:round/>
            <a:headEnd/>
            <a:tailEnd/>
          </a:ln>
          <a:effectLst/>
        </p:spPr>
      </p:cxnSp>
      <p:cxnSp>
        <p:nvCxnSpPr>
          <p:cNvPr id="170006" name="AutoShape 22"/>
          <p:cNvCxnSpPr>
            <a:cxnSpLocks noChangeShapeType="1"/>
            <a:stCxn id="169989" idx="4"/>
            <a:endCxn id="169995" idx="7"/>
          </p:cNvCxnSpPr>
          <p:nvPr/>
        </p:nvCxnSpPr>
        <p:spPr bwMode="auto">
          <a:xfrm flipH="1">
            <a:off x="1192213" y="2667000"/>
            <a:ext cx="92075" cy="368300"/>
          </a:xfrm>
          <a:prstGeom prst="straightConnector1">
            <a:avLst/>
          </a:prstGeom>
          <a:noFill/>
          <a:ln w="38100">
            <a:solidFill>
              <a:schemeClr val="accent1"/>
            </a:solidFill>
            <a:round/>
            <a:headEnd/>
            <a:tailEnd/>
          </a:ln>
          <a:effectLst/>
        </p:spPr>
      </p:cxnSp>
      <p:cxnSp>
        <p:nvCxnSpPr>
          <p:cNvPr id="170007" name="AutoShape 23"/>
          <p:cNvCxnSpPr>
            <a:cxnSpLocks noChangeShapeType="1"/>
            <a:stCxn id="169991" idx="3"/>
            <a:endCxn id="169993" idx="0"/>
          </p:cNvCxnSpPr>
          <p:nvPr/>
        </p:nvCxnSpPr>
        <p:spPr bwMode="auto">
          <a:xfrm flipH="1">
            <a:off x="1878013" y="2616200"/>
            <a:ext cx="288925" cy="366713"/>
          </a:xfrm>
          <a:prstGeom prst="straightConnector1">
            <a:avLst/>
          </a:prstGeom>
          <a:noFill/>
          <a:ln w="38100">
            <a:solidFill>
              <a:schemeClr val="accent1"/>
            </a:solidFill>
            <a:round/>
            <a:headEnd/>
            <a:tailEnd/>
          </a:ln>
          <a:effectLst/>
        </p:spPr>
      </p:cxnSp>
      <p:cxnSp>
        <p:nvCxnSpPr>
          <p:cNvPr id="170008" name="AutoShape 24"/>
          <p:cNvCxnSpPr>
            <a:cxnSpLocks noChangeShapeType="1"/>
            <a:stCxn id="169991" idx="4"/>
            <a:endCxn id="169997" idx="0"/>
          </p:cNvCxnSpPr>
          <p:nvPr/>
        </p:nvCxnSpPr>
        <p:spPr bwMode="auto">
          <a:xfrm>
            <a:off x="2273300" y="2667000"/>
            <a:ext cx="49213" cy="315913"/>
          </a:xfrm>
          <a:prstGeom prst="straightConnector1">
            <a:avLst/>
          </a:prstGeom>
          <a:noFill/>
          <a:ln w="38100">
            <a:solidFill>
              <a:schemeClr val="accent1"/>
            </a:solidFill>
            <a:round/>
            <a:headEnd/>
            <a:tailEnd/>
          </a:ln>
          <a:effectLst/>
        </p:spPr>
      </p:cxnSp>
      <p:cxnSp>
        <p:nvCxnSpPr>
          <p:cNvPr id="170009" name="AutoShape 25"/>
          <p:cNvCxnSpPr>
            <a:cxnSpLocks noChangeShapeType="1"/>
            <a:stCxn id="169991" idx="5"/>
            <a:endCxn id="169998" idx="1"/>
          </p:cNvCxnSpPr>
          <p:nvPr/>
        </p:nvCxnSpPr>
        <p:spPr bwMode="auto">
          <a:xfrm>
            <a:off x="2378075" y="2616200"/>
            <a:ext cx="284163" cy="419100"/>
          </a:xfrm>
          <a:prstGeom prst="straightConnector1">
            <a:avLst/>
          </a:prstGeom>
          <a:noFill/>
          <a:ln w="38100">
            <a:solidFill>
              <a:schemeClr val="accent1"/>
            </a:solidFill>
            <a:round/>
            <a:headEnd/>
            <a:tailEnd/>
          </a:ln>
          <a:effectLst/>
        </p:spPr>
      </p:cxnSp>
      <p:cxnSp>
        <p:nvCxnSpPr>
          <p:cNvPr id="170010" name="AutoShape 26"/>
          <p:cNvCxnSpPr>
            <a:cxnSpLocks noChangeShapeType="1"/>
            <a:stCxn id="169992" idx="4"/>
            <a:endCxn id="169996" idx="0"/>
          </p:cNvCxnSpPr>
          <p:nvPr/>
        </p:nvCxnSpPr>
        <p:spPr bwMode="auto">
          <a:xfrm>
            <a:off x="3260725" y="2667000"/>
            <a:ext cx="147638" cy="315913"/>
          </a:xfrm>
          <a:prstGeom prst="straightConnector1">
            <a:avLst/>
          </a:prstGeom>
          <a:noFill/>
          <a:ln w="38100">
            <a:solidFill>
              <a:schemeClr val="accent1"/>
            </a:solidFill>
            <a:round/>
            <a:headEnd/>
            <a:tailEnd/>
          </a:ln>
          <a:effectLst/>
        </p:spPr>
      </p:cxnSp>
      <p:cxnSp>
        <p:nvCxnSpPr>
          <p:cNvPr id="170011" name="AutoShape 27"/>
          <p:cNvCxnSpPr>
            <a:cxnSpLocks noChangeShapeType="1"/>
            <a:stCxn id="169992" idx="5"/>
            <a:endCxn id="169999" idx="1"/>
          </p:cNvCxnSpPr>
          <p:nvPr/>
        </p:nvCxnSpPr>
        <p:spPr bwMode="auto">
          <a:xfrm>
            <a:off x="3365500" y="2616200"/>
            <a:ext cx="431800" cy="419100"/>
          </a:xfrm>
          <a:prstGeom prst="straightConnector1">
            <a:avLst/>
          </a:prstGeom>
          <a:noFill/>
          <a:ln w="38100">
            <a:solidFill>
              <a:schemeClr val="accent1"/>
            </a:solidFill>
            <a:round/>
            <a:headEnd/>
            <a:tailEnd/>
          </a:ln>
          <a:effectLst/>
        </p:spPr>
      </p:cxnSp>
      <p:cxnSp>
        <p:nvCxnSpPr>
          <p:cNvPr id="170012" name="AutoShape 28"/>
          <p:cNvCxnSpPr>
            <a:cxnSpLocks noChangeShapeType="1"/>
            <a:stCxn id="169992" idx="6"/>
            <a:endCxn id="170000" idx="1"/>
          </p:cNvCxnSpPr>
          <p:nvPr/>
        </p:nvCxnSpPr>
        <p:spPr bwMode="auto">
          <a:xfrm>
            <a:off x="3421063" y="2473325"/>
            <a:ext cx="822325" cy="561975"/>
          </a:xfrm>
          <a:prstGeom prst="straightConnector1">
            <a:avLst/>
          </a:prstGeom>
          <a:noFill/>
          <a:ln w="38100">
            <a:solidFill>
              <a:schemeClr val="accent1"/>
            </a:solidFill>
            <a:round/>
            <a:headEnd/>
            <a:tailEnd/>
          </a:ln>
          <a:effectLst/>
        </p:spPr>
      </p:cxnSp>
      <p:sp>
        <p:nvSpPr>
          <p:cNvPr id="170014" name="Oval 30"/>
          <p:cNvSpPr>
            <a:spLocks noChangeArrowheads="1"/>
          </p:cNvSpPr>
          <p:nvPr/>
        </p:nvSpPr>
        <p:spPr bwMode="auto">
          <a:xfrm>
            <a:off x="6723063" y="1524000"/>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a:t>
            </a:r>
          </a:p>
        </p:txBody>
      </p:sp>
      <p:sp>
        <p:nvSpPr>
          <p:cNvPr id="170015" name="Oval 31"/>
          <p:cNvSpPr>
            <a:spLocks noChangeArrowheads="1"/>
          </p:cNvSpPr>
          <p:nvPr/>
        </p:nvSpPr>
        <p:spPr bwMode="auto">
          <a:xfrm>
            <a:off x="5784850" y="2297113"/>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2</a:t>
            </a:r>
          </a:p>
        </p:txBody>
      </p:sp>
      <p:sp>
        <p:nvSpPr>
          <p:cNvPr id="170016" name="Oval 32"/>
          <p:cNvSpPr>
            <a:spLocks noChangeArrowheads="1"/>
          </p:cNvSpPr>
          <p:nvPr/>
        </p:nvSpPr>
        <p:spPr bwMode="auto">
          <a:xfrm>
            <a:off x="4648200" y="30003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5</a:t>
            </a:r>
          </a:p>
        </p:txBody>
      </p:sp>
      <p:sp>
        <p:nvSpPr>
          <p:cNvPr id="170017" name="Oval 33"/>
          <p:cNvSpPr>
            <a:spLocks noChangeArrowheads="1"/>
          </p:cNvSpPr>
          <p:nvPr/>
        </p:nvSpPr>
        <p:spPr bwMode="auto">
          <a:xfrm>
            <a:off x="6772275" y="22971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3</a:t>
            </a:r>
          </a:p>
        </p:txBody>
      </p:sp>
      <p:sp>
        <p:nvSpPr>
          <p:cNvPr id="170018" name="Oval 34"/>
          <p:cNvSpPr>
            <a:spLocks noChangeArrowheads="1"/>
          </p:cNvSpPr>
          <p:nvPr/>
        </p:nvSpPr>
        <p:spPr bwMode="auto">
          <a:xfrm>
            <a:off x="7761288" y="2297113"/>
            <a:ext cx="295275"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4</a:t>
            </a:r>
          </a:p>
        </p:txBody>
      </p:sp>
      <p:sp>
        <p:nvSpPr>
          <p:cNvPr id="170019" name="Oval 35"/>
          <p:cNvSpPr>
            <a:spLocks noChangeArrowheads="1"/>
          </p:cNvSpPr>
          <p:nvPr/>
        </p:nvSpPr>
        <p:spPr bwMode="auto">
          <a:xfrm>
            <a:off x="63769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8</a:t>
            </a:r>
          </a:p>
        </p:txBody>
      </p:sp>
      <p:sp>
        <p:nvSpPr>
          <p:cNvPr id="170020" name="Oval 36"/>
          <p:cNvSpPr>
            <a:spLocks noChangeArrowheads="1"/>
          </p:cNvSpPr>
          <p:nvPr/>
        </p:nvSpPr>
        <p:spPr bwMode="auto">
          <a:xfrm>
            <a:off x="5141913"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6</a:t>
            </a:r>
          </a:p>
        </p:txBody>
      </p:sp>
      <p:sp>
        <p:nvSpPr>
          <p:cNvPr id="170021" name="Oval 37"/>
          <p:cNvSpPr>
            <a:spLocks noChangeArrowheads="1"/>
          </p:cNvSpPr>
          <p:nvPr/>
        </p:nvSpPr>
        <p:spPr bwMode="auto">
          <a:xfrm>
            <a:off x="5586413"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7</a:t>
            </a:r>
          </a:p>
        </p:txBody>
      </p:sp>
      <p:sp>
        <p:nvSpPr>
          <p:cNvPr id="170022" name="Oval 38"/>
          <p:cNvSpPr>
            <a:spLocks noChangeArrowheads="1"/>
          </p:cNvSpPr>
          <p:nvPr/>
        </p:nvSpPr>
        <p:spPr bwMode="auto">
          <a:xfrm>
            <a:off x="7908925" y="30003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11</a:t>
            </a:r>
          </a:p>
        </p:txBody>
      </p:sp>
      <p:sp>
        <p:nvSpPr>
          <p:cNvPr id="170023" name="Oval 39"/>
          <p:cNvSpPr>
            <a:spLocks noChangeArrowheads="1"/>
          </p:cNvSpPr>
          <p:nvPr/>
        </p:nvSpPr>
        <p:spPr bwMode="auto">
          <a:xfrm>
            <a:off x="68214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9</a:t>
            </a:r>
          </a:p>
        </p:txBody>
      </p:sp>
      <p:sp>
        <p:nvSpPr>
          <p:cNvPr id="170024" name="Oval 40"/>
          <p:cNvSpPr>
            <a:spLocks noChangeArrowheads="1"/>
          </p:cNvSpPr>
          <p:nvPr/>
        </p:nvSpPr>
        <p:spPr bwMode="auto">
          <a:xfrm>
            <a:off x="726598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10</a:t>
            </a:r>
          </a:p>
        </p:txBody>
      </p:sp>
      <p:sp>
        <p:nvSpPr>
          <p:cNvPr id="170025" name="Oval 41"/>
          <p:cNvSpPr>
            <a:spLocks noChangeArrowheads="1"/>
          </p:cNvSpPr>
          <p:nvPr/>
        </p:nvSpPr>
        <p:spPr bwMode="auto">
          <a:xfrm>
            <a:off x="840263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12</a:t>
            </a:r>
          </a:p>
        </p:txBody>
      </p:sp>
      <p:sp>
        <p:nvSpPr>
          <p:cNvPr id="170026" name="Oval 42"/>
          <p:cNvSpPr>
            <a:spLocks noChangeArrowheads="1"/>
          </p:cNvSpPr>
          <p:nvPr/>
        </p:nvSpPr>
        <p:spPr bwMode="auto">
          <a:xfrm>
            <a:off x="8847138" y="30003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13</a:t>
            </a:r>
          </a:p>
        </p:txBody>
      </p:sp>
      <p:cxnSp>
        <p:nvCxnSpPr>
          <p:cNvPr id="170027" name="AutoShape 43"/>
          <p:cNvCxnSpPr>
            <a:cxnSpLocks noChangeShapeType="1"/>
            <a:stCxn id="170014" idx="3"/>
            <a:endCxn id="170015" idx="7"/>
          </p:cNvCxnSpPr>
          <p:nvPr/>
        </p:nvCxnSpPr>
        <p:spPr bwMode="auto">
          <a:xfrm flipH="1">
            <a:off x="6037263" y="1841500"/>
            <a:ext cx="728662" cy="490538"/>
          </a:xfrm>
          <a:prstGeom prst="straightConnector1">
            <a:avLst/>
          </a:prstGeom>
          <a:noFill/>
          <a:ln w="38100">
            <a:solidFill>
              <a:schemeClr val="accent1"/>
            </a:solidFill>
            <a:round/>
            <a:headEnd/>
            <a:tailEnd/>
          </a:ln>
          <a:effectLst/>
        </p:spPr>
      </p:cxnSp>
      <p:cxnSp>
        <p:nvCxnSpPr>
          <p:cNvPr id="170028" name="AutoShape 44"/>
          <p:cNvCxnSpPr>
            <a:cxnSpLocks noChangeShapeType="1"/>
            <a:stCxn id="170014" idx="4"/>
            <a:endCxn id="170017" idx="0"/>
          </p:cNvCxnSpPr>
          <p:nvPr/>
        </p:nvCxnSpPr>
        <p:spPr bwMode="auto">
          <a:xfrm>
            <a:off x="6870700" y="1893888"/>
            <a:ext cx="50800" cy="385762"/>
          </a:xfrm>
          <a:prstGeom prst="straightConnector1">
            <a:avLst/>
          </a:prstGeom>
          <a:noFill/>
          <a:ln w="38100">
            <a:solidFill>
              <a:schemeClr val="accent1"/>
            </a:solidFill>
            <a:round/>
            <a:headEnd/>
            <a:tailEnd/>
          </a:ln>
          <a:effectLst/>
        </p:spPr>
      </p:cxnSp>
      <p:cxnSp>
        <p:nvCxnSpPr>
          <p:cNvPr id="170029" name="AutoShape 45"/>
          <p:cNvCxnSpPr>
            <a:cxnSpLocks noChangeShapeType="1"/>
            <a:stCxn id="170014" idx="5"/>
            <a:endCxn id="170018" idx="1"/>
          </p:cNvCxnSpPr>
          <p:nvPr/>
        </p:nvCxnSpPr>
        <p:spPr bwMode="auto">
          <a:xfrm>
            <a:off x="6977063" y="1841500"/>
            <a:ext cx="827087" cy="490538"/>
          </a:xfrm>
          <a:prstGeom prst="straightConnector1">
            <a:avLst/>
          </a:prstGeom>
          <a:noFill/>
          <a:ln w="38100">
            <a:solidFill>
              <a:schemeClr val="accent1"/>
            </a:solidFill>
            <a:round/>
            <a:headEnd/>
            <a:tailEnd/>
          </a:ln>
          <a:effectLst/>
        </p:spPr>
      </p:cxnSp>
      <p:cxnSp>
        <p:nvCxnSpPr>
          <p:cNvPr id="170030" name="AutoShape 46"/>
          <p:cNvCxnSpPr>
            <a:cxnSpLocks noChangeShapeType="1"/>
            <a:stCxn id="170015" idx="2"/>
            <a:endCxn id="170016" idx="7"/>
          </p:cNvCxnSpPr>
          <p:nvPr/>
        </p:nvCxnSpPr>
        <p:spPr bwMode="auto">
          <a:xfrm flipH="1">
            <a:off x="4900613" y="2473325"/>
            <a:ext cx="871537" cy="561975"/>
          </a:xfrm>
          <a:prstGeom prst="straightConnector1">
            <a:avLst/>
          </a:prstGeom>
          <a:noFill/>
          <a:ln w="38100">
            <a:solidFill>
              <a:schemeClr val="accent1"/>
            </a:solidFill>
            <a:round/>
            <a:headEnd/>
            <a:tailEnd/>
          </a:ln>
          <a:effectLst/>
        </p:spPr>
      </p:cxnSp>
      <p:cxnSp>
        <p:nvCxnSpPr>
          <p:cNvPr id="170031" name="AutoShape 47"/>
          <p:cNvCxnSpPr>
            <a:cxnSpLocks noChangeShapeType="1"/>
            <a:stCxn id="170015" idx="3"/>
            <a:endCxn id="170020" idx="7"/>
          </p:cNvCxnSpPr>
          <p:nvPr/>
        </p:nvCxnSpPr>
        <p:spPr bwMode="auto">
          <a:xfrm flipH="1">
            <a:off x="5395913" y="2616200"/>
            <a:ext cx="431800" cy="419100"/>
          </a:xfrm>
          <a:prstGeom prst="straightConnector1">
            <a:avLst/>
          </a:prstGeom>
          <a:noFill/>
          <a:ln w="38100">
            <a:solidFill>
              <a:schemeClr val="accent1"/>
            </a:solidFill>
            <a:round/>
            <a:headEnd/>
            <a:tailEnd/>
          </a:ln>
          <a:effectLst/>
        </p:spPr>
      </p:cxnSp>
      <p:cxnSp>
        <p:nvCxnSpPr>
          <p:cNvPr id="170032" name="AutoShape 48"/>
          <p:cNvCxnSpPr>
            <a:cxnSpLocks noChangeShapeType="1"/>
            <a:stCxn id="170015" idx="4"/>
            <a:endCxn id="170021" idx="7"/>
          </p:cNvCxnSpPr>
          <p:nvPr/>
        </p:nvCxnSpPr>
        <p:spPr bwMode="auto">
          <a:xfrm flipH="1">
            <a:off x="5840413" y="2667000"/>
            <a:ext cx="92075" cy="368300"/>
          </a:xfrm>
          <a:prstGeom prst="straightConnector1">
            <a:avLst/>
          </a:prstGeom>
          <a:noFill/>
          <a:ln w="38100">
            <a:solidFill>
              <a:schemeClr val="accent1"/>
            </a:solidFill>
            <a:round/>
            <a:headEnd/>
            <a:tailEnd/>
          </a:ln>
          <a:effectLst/>
        </p:spPr>
      </p:cxnSp>
      <p:cxnSp>
        <p:nvCxnSpPr>
          <p:cNvPr id="170033" name="AutoShape 49"/>
          <p:cNvCxnSpPr>
            <a:cxnSpLocks noChangeShapeType="1"/>
            <a:stCxn id="170017" idx="3"/>
            <a:endCxn id="170019" idx="0"/>
          </p:cNvCxnSpPr>
          <p:nvPr/>
        </p:nvCxnSpPr>
        <p:spPr bwMode="auto">
          <a:xfrm flipH="1">
            <a:off x="6526213" y="2616200"/>
            <a:ext cx="288925" cy="366713"/>
          </a:xfrm>
          <a:prstGeom prst="straightConnector1">
            <a:avLst/>
          </a:prstGeom>
          <a:noFill/>
          <a:ln w="38100">
            <a:solidFill>
              <a:schemeClr val="accent1"/>
            </a:solidFill>
            <a:round/>
            <a:headEnd/>
            <a:tailEnd/>
          </a:ln>
          <a:effectLst/>
        </p:spPr>
      </p:cxnSp>
      <p:cxnSp>
        <p:nvCxnSpPr>
          <p:cNvPr id="170034" name="AutoShape 50"/>
          <p:cNvCxnSpPr>
            <a:cxnSpLocks noChangeShapeType="1"/>
            <a:stCxn id="170017" idx="4"/>
            <a:endCxn id="170023" idx="0"/>
          </p:cNvCxnSpPr>
          <p:nvPr/>
        </p:nvCxnSpPr>
        <p:spPr bwMode="auto">
          <a:xfrm>
            <a:off x="6921500" y="2667000"/>
            <a:ext cx="49213" cy="315913"/>
          </a:xfrm>
          <a:prstGeom prst="straightConnector1">
            <a:avLst/>
          </a:prstGeom>
          <a:noFill/>
          <a:ln w="38100">
            <a:solidFill>
              <a:schemeClr val="accent1"/>
            </a:solidFill>
            <a:round/>
            <a:headEnd/>
            <a:tailEnd/>
          </a:ln>
          <a:effectLst/>
        </p:spPr>
      </p:cxnSp>
      <p:cxnSp>
        <p:nvCxnSpPr>
          <p:cNvPr id="170035" name="AutoShape 51"/>
          <p:cNvCxnSpPr>
            <a:cxnSpLocks noChangeShapeType="1"/>
            <a:stCxn id="170017" idx="5"/>
            <a:endCxn id="170024" idx="1"/>
          </p:cNvCxnSpPr>
          <p:nvPr/>
        </p:nvCxnSpPr>
        <p:spPr bwMode="auto">
          <a:xfrm>
            <a:off x="7026275" y="2616200"/>
            <a:ext cx="284163" cy="419100"/>
          </a:xfrm>
          <a:prstGeom prst="straightConnector1">
            <a:avLst/>
          </a:prstGeom>
          <a:noFill/>
          <a:ln w="38100">
            <a:solidFill>
              <a:schemeClr val="accent1"/>
            </a:solidFill>
            <a:round/>
            <a:headEnd/>
            <a:tailEnd/>
          </a:ln>
          <a:effectLst/>
        </p:spPr>
      </p:cxnSp>
      <p:cxnSp>
        <p:nvCxnSpPr>
          <p:cNvPr id="170036" name="AutoShape 52"/>
          <p:cNvCxnSpPr>
            <a:cxnSpLocks noChangeShapeType="1"/>
            <a:stCxn id="170018" idx="4"/>
            <a:endCxn id="170022" idx="0"/>
          </p:cNvCxnSpPr>
          <p:nvPr/>
        </p:nvCxnSpPr>
        <p:spPr bwMode="auto">
          <a:xfrm>
            <a:off x="7908925" y="2667000"/>
            <a:ext cx="147638" cy="315913"/>
          </a:xfrm>
          <a:prstGeom prst="straightConnector1">
            <a:avLst/>
          </a:prstGeom>
          <a:noFill/>
          <a:ln w="38100">
            <a:solidFill>
              <a:schemeClr val="accent1"/>
            </a:solidFill>
            <a:round/>
            <a:headEnd/>
            <a:tailEnd/>
          </a:ln>
          <a:effectLst/>
        </p:spPr>
      </p:cxnSp>
      <p:cxnSp>
        <p:nvCxnSpPr>
          <p:cNvPr id="170037" name="AutoShape 53"/>
          <p:cNvCxnSpPr>
            <a:cxnSpLocks noChangeShapeType="1"/>
            <a:stCxn id="170018" idx="5"/>
            <a:endCxn id="170025" idx="1"/>
          </p:cNvCxnSpPr>
          <p:nvPr/>
        </p:nvCxnSpPr>
        <p:spPr bwMode="auto">
          <a:xfrm>
            <a:off x="8013700" y="2616200"/>
            <a:ext cx="431800" cy="419100"/>
          </a:xfrm>
          <a:prstGeom prst="straightConnector1">
            <a:avLst/>
          </a:prstGeom>
          <a:noFill/>
          <a:ln w="38100">
            <a:solidFill>
              <a:schemeClr val="accent1"/>
            </a:solidFill>
            <a:round/>
            <a:headEnd/>
            <a:tailEnd/>
          </a:ln>
          <a:effectLst/>
        </p:spPr>
      </p:cxnSp>
      <p:cxnSp>
        <p:nvCxnSpPr>
          <p:cNvPr id="170038" name="AutoShape 54"/>
          <p:cNvCxnSpPr>
            <a:cxnSpLocks noChangeShapeType="1"/>
            <a:stCxn id="170018" idx="6"/>
            <a:endCxn id="170026" idx="1"/>
          </p:cNvCxnSpPr>
          <p:nvPr/>
        </p:nvCxnSpPr>
        <p:spPr bwMode="auto">
          <a:xfrm>
            <a:off x="8069263" y="2473325"/>
            <a:ext cx="822325" cy="561975"/>
          </a:xfrm>
          <a:prstGeom prst="straightConnector1">
            <a:avLst/>
          </a:prstGeom>
          <a:noFill/>
          <a:ln w="38100">
            <a:solidFill>
              <a:schemeClr val="accent1"/>
            </a:solidFill>
            <a:round/>
            <a:headEnd/>
            <a:tailEnd/>
          </a:ln>
          <a:effectLst/>
        </p:spPr>
      </p:cxnSp>
      <p:sp>
        <p:nvSpPr>
          <p:cNvPr id="170040" name="Oval 56"/>
          <p:cNvSpPr>
            <a:spLocks noChangeArrowheads="1"/>
          </p:cNvSpPr>
          <p:nvPr/>
        </p:nvSpPr>
        <p:spPr bwMode="auto">
          <a:xfrm>
            <a:off x="2074863" y="4038600"/>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a:t>
            </a:r>
          </a:p>
        </p:txBody>
      </p:sp>
      <p:sp>
        <p:nvSpPr>
          <p:cNvPr id="170041" name="Oval 57"/>
          <p:cNvSpPr>
            <a:spLocks noChangeArrowheads="1"/>
          </p:cNvSpPr>
          <p:nvPr/>
        </p:nvSpPr>
        <p:spPr bwMode="auto">
          <a:xfrm>
            <a:off x="1136650" y="48117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2</a:t>
            </a:r>
          </a:p>
        </p:txBody>
      </p:sp>
      <p:sp>
        <p:nvSpPr>
          <p:cNvPr id="170042" name="Oval 58"/>
          <p:cNvSpPr>
            <a:spLocks noChangeArrowheads="1"/>
          </p:cNvSpPr>
          <p:nvPr/>
        </p:nvSpPr>
        <p:spPr bwMode="auto">
          <a:xfrm>
            <a:off x="0" y="5514975"/>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5</a:t>
            </a:r>
          </a:p>
        </p:txBody>
      </p:sp>
      <p:sp>
        <p:nvSpPr>
          <p:cNvPr id="170043" name="Oval 59"/>
          <p:cNvSpPr>
            <a:spLocks noChangeArrowheads="1"/>
          </p:cNvSpPr>
          <p:nvPr/>
        </p:nvSpPr>
        <p:spPr bwMode="auto">
          <a:xfrm>
            <a:off x="2124075" y="48117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3</a:t>
            </a:r>
          </a:p>
        </p:txBody>
      </p:sp>
      <p:sp>
        <p:nvSpPr>
          <p:cNvPr id="170044" name="Oval 60"/>
          <p:cNvSpPr>
            <a:spLocks noChangeArrowheads="1"/>
          </p:cNvSpPr>
          <p:nvPr/>
        </p:nvSpPr>
        <p:spPr bwMode="auto">
          <a:xfrm>
            <a:off x="3113088" y="4811713"/>
            <a:ext cx="295275"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4</a:t>
            </a:r>
          </a:p>
        </p:txBody>
      </p:sp>
      <p:sp>
        <p:nvSpPr>
          <p:cNvPr id="170045" name="Oval 61"/>
          <p:cNvSpPr>
            <a:spLocks noChangeArrowheads="1"/>
          </p:cNvSpPr>
          <p:nvPr/>
        </p:nvSpPr>
        <p:spPr bwMode="auto">
          <a:xfrm>
            <a:off x="1728788"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8</a:t>
            </a:r>
          </a:p>
        </p:txBody>
      </p:sp>
      <p:sp>
        <p:nvSpPr>
          <p:cNvPr id="170046" name="Oval 62"/>
          <p:cNvSpPr>
            <a:spLocks noChangeArrowheads="1"/>
          </p:cNvSpPr>
          <p:nvPr/>
        </p:nvSpPr>
        <p:spPr bwMode="auto">
          <a:xfrm>
            <a:off x="493713"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6</a:t>
            </a:r>
          </a:p>
        </p:txBody>
      </p:sp>
      <p:sp>
        <p:nvSpPr>
          <p:cNvPr id="170047" name="Oval 63"/>
          <p:cNvSpPr>
            <a:spLocks noChangeArrowheads="1"/>
          </p:cNvSpPr>
          <p:nvPr/>
        </p:nvSpPr>
        <p:spPr bwMode="auto">
          <a:xfrm>
            <a:off x="938213"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7</a:t>
            </a:r>
          </a:p>
        </p:txBody>
      </p:sp>
      <p:sp>
        <p:nvSpPr>
          <p:cNvPr id="170048" name="Oval 64"/>
          <p:cNvSpPr>
            <a:spLocks noChangeArrowheads="1"/>
          </p:cNvSpPr>
          <p:nvPr/>
        </p:nvSpPr>
        <p:spPr bwMode="auto">
          <a:xfrm>
            <a:off x="3260725" y="55149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11</a:t>
            </a:r>
          </a:p>
        </p:txBody>
      </p:sp>
      <p:sp>
        <p:nvSpPr>
          <p:cNvPr id="170049" name="Oval 65"/>
          <p:cNvSpPr>
            <a:spLocks noChangeArrowheads="1"/>
          </p:cNvSpPr>
          <p:nvPr/>
        </p:nvSpPr>
        <p:spPr bwMode="auto">
          <a:xfrm>
            <a:off x="2173288"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9</a:t>
            </a:r>
          </a:p>
        </p:txBody>
      </p:sp>
      <p:sp>
        <p:nvSpPr>
          <p:cNvPr id="170050" name="Oval 66"/>
          <p:cNvSpPr>
            <a:spLocks noChangeArrowheads="1"/>
          </p:cNvSpPr>
          <p:nvPr/>
        </p:nvSpPr>
        <p:spPr bwMode="auto">
          <a:xfrm>
            <a:off x="2617788"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10</a:t>
            </a:r>
          </a:p>
        </p:txBody>
      </p:sp>
      <p:sp>
        <p:nvSpPr>
          <p:cNvPr id="170051" name="Oval 67"/>
          <p:cNvSpPr>
            <a:spLocks noChangeArrowheads="1"/>
          </p:cNvSpPr>
          <p:nvPr/>
        </p:nvSpPr>
        <p:spPr bwMode="auto">
          <a:xfrm>
            <a:off x="3754438"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12</a:t>
            </a:r>
          </a:p>
        </p:txBody>
      </p:sp>
      <p:sp>
        <p:nvSpPr>
          <p:cNvPr id="170052" name="Oval 68"/>
          <p:cNvSpPr>
            <a:spLocks noChangeArrowheads="1"/>
          </p:cNvSpPr>
          <p:nvPr/>
        </p:nvSpPr>
        <p:spPr bwMode="auto">
          <a:xfrm>
            <a:off x="4198938"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13</a:t>
            </a:r>
          </a:p>
        </p:txBody>
      </p:sp>
      <p:cxnSp>
        <p:nvCxnSpPr>
          <p:cNvPr id="170053" name="AutoShape 69"/>
          <p:cNvCxnSpPr>
            <a:cxnSpLocks noChangeShapeType="1"/>
            <a:stCxn id="170040" idx="3"/>
            <a:endCxn id="170041" idx="7"/>
          </p:cNvCxnSpPr>
          <p:nvPr/>
        </p:nvCxnSpPr>
        <p:spPr bwMode="auto">
          <a:xfrm flipH="1">
            <a:off x="1389063" y="4356100"/>
            <a:ext cx="728662" cy="490538"/>
          </a:xfrm>
          <a:prstGeom prst="straightConnector1">
            <a:avLst/>
          </a:prstGeom>
          <a:noFill/>
          <a:ln w="38100">
            <a:solidFill>
              <a:schemeClr val="accent1"/>
            </a:solidFill>
            <a:round/>
            <a:headEnd/>
            <a:tailEnd/>
          </a:ln>
          <a:effectLst/>
        </p:spPr>
      </p:cxnSp>
      <p:cxnSp>
        <p:nvCxnSpPr>
          <p:cNvPr id="170054" name="AutoShape 70"/>
          <p:cNvCxnSpPr>
            <a:cxnSpLocks noChangeShapeType="1"/>
            <a:stCxn id="170040" idx="4"/>
            <a:endCxn id="170043" idx="0"/>
          </p:cNvCxnSpPr>
          <p:nvPr/>
        </p:nvCxnSpPr>
        <p:spPr bwMode="auto">
          <a:xfrm>
            <a:off x="2222500" y="4408488"/>
            <a:ext cx="50800" cy="385762"/>
          </a:xfrm>
          <a:prstGeom prst="straightConnector1">
            <a:avLst/>
          </a:prstGeom>
          <a:noFill/>
          <a:ln w="38100">
            <a:solidFill>
              <a:schemeClr val="accent1"/>
            </a:solidFill>
            <a:round/>
            <a:headEnd/>
            <a:tailEnd/>
          </a:ln>
          <a:effectLst/>
        </p:spPr>
      </p:cxnSp>
      <p:cxnSp>
        <p:nvCxnSpPr>
          <p:cNvPr id="170055" name="AutoShape 71"/>
          <p:cNvCxnSpPr>
            <a:cxnSpLocks noChangeShapeType="1"/>
            <a:stCxn id="170040" idx="5"/>
            <a:endCxn id="170044" idx="1"/>
          </p:cNvCxnSpPr>
          <p:nvPr/>
        </p:nvCxnSpPr>
        <p:spPr bwMode="auto">
          <a:xfrm>
            <a:off x="2328863" y="4356100"/>
            <a:ext cx="827087" cy="490538"/>
          </a:xfrm>
          <a:prstGeom prst="straightConnector1">
            <a:avLst/>
          </a:prstGeom>
          <a:noFill/>
          <a:ln w="38100">
            <a:solidFill>
              <a:schemeClr val="accent1"/>
            </a:solidFill>
            <a:round/>
            <a:headEnd/>
            <a:tailEnd/>
          </a:ln>
          <a:effectLst/>
        </p:spPr>
      </p:cxnSp>
      <p:cxnSp>
        <p:nvCxnSpPr>
          <p:cNvPr id="170056" name="AutoShape 72"/>
          <p:cNvCxnSpPr>
            <a:cxnSpLocks noChangeShapeType="1"/>
            <a:stCxn id="170041" idx="2"/>
            <a:endCxn id="170042" idx="7"/>
          </p:cNvCxnSpPr>
          <p:nvPr/>
        </p:nvCxnSpPr>
        <p:spPr bwMode="auto">
          <a:xfrm flipH="1">
            <a:off x="252413" y="4987925"/>
            <a:ext cx="871537" cy="561975"/>
          </a:xfrm>
          <a:prstGeom prst="straightConnector1">
            <a:avLst/>
          </a:prstGeom>
          <a:noFill/>
          <a:ln w="38100">
            <a:solidFill>
              <a:schemeClr val="accent1"/>
            </a:solidFill>
            <a:round/>
            <a:headEnd/>
            <a:tailEnd/>
          </a:ln>
          <a:effectLst/>
        </p:spPr>
      </p:cxnSp>
      <p:cxnSp>
        <p:nvCxnSpPr>
          <p:cNvPr id="170057" name="AutoShape 73"/>
          <p:cNvCxnSpPr>
            <a:cxnSpLocks noChangeShapeType="1"/>
            <a:stCxn id="170041" idx="3"/>
            <a:endCxn id="170046" idx="7"/>
          </p:cNvCxnSpPr>
          <p:nvPr/>
        </p:nvCxnSpPr>
        <p:spPr bwMode="auto">
          <a:xfrm flipH="1">
            <a:off x="747713" y="5130800"/>
            <a:ext cx="431800" cy="419100"/>
          </a:xfrm>
          <a:prstGeom prst="straightConnector1">
            <a:avLst/>
          </a:prstGeom>
          <a:noFill/>
          <a:ln w="38100">
            <a:solidFill>
              <a:schemeClr val="accent1"/>
            </a:solidFill>
            <a:round/>
            <a:headEnd/>
            <a:tailEnd/>
          </a:ln>
          <a:effectLst/>
        </p:spPr>
      </p:cxnSp>
      <p:cxnSp>
        <p:nvCxnSpPr>
          <p:cNvPr id="170058" name="AutoShape 74"/>
          <p:cNvCxnSpPr>
            <a:cxnSpLocks noChangeShapeType="1"/>
            <a:stCxn id="170041" idx="4"/>
            <a:endCxn id="170047" idx="7"/>
          </p:cNvCxnSpPr>
          <p:nvPr/>
        </p:nvCxnSpPr>
        <p:spPr bwMode="auto">
          <a:xfrm flipH="1">
            <a:off x="1192213" y="5181600"/>
            <a:ext cx="92075" cy="368300"/>
          </a:xfrm>
          <a:prstGeom prst="straightConnector1">
            <a:avLst/>
          </a:prstGeom>
          <a:noFill/>
          <a:ln w="38100">
            <a:solidFill>
              <a:schemeClr val="accent1"/>
            </a:solidFill>
            <a:round/>
            <a:headEnd/>
            <a:tailEnd/>
          </a:ln>
          <a:effectLst/>
        </p:spPr>
      </p:cxnSp>
      <p:cxnSp>
        <p:nvCxnSpPr>
          <p:cNvPr id="170059" name="AutoShape 75"/>
          <p:cNvCxnSpPr>
            <a:cxnSpLocks noChangeShapeType="1"/>
            <a:stCxn id="170043" idx="3"/>
            <a:endCxn id="170045" idx="0"/>
          </p:cNvCxnSpPr>
          <p:nvPr/>
        </p:nvCxnSpPr>
        <p:spPr bwMode="auto">
          <a:xfrm flipH="1">
            <a:off x="1878013" y="5130800"/>
            <a:ext cx="288925" cy="366713"/>
          </a:xfrm>
          <a:prstGeom prst="straightConnector1">
            <a:avLst/>
          </a:prstGeom>
          <a:noFill/>
          <a:ln w="38100">
            <a:solidFill>
              <a:schemeClr val="accent1"/>
            </a:solidFill>
            <a:round/>
            <a:headEnd/>
            <a:tailEnd/>
          </a:ln>
          <a:effectLst/>
        </p:spPr>
      </p:cxnSp>
      <p:cxnSp>
        <p:nvCxnSpPr>
          <p:cNvPr id="170060" name="AutoShape 76"/>
          <p:cNvCxnSpPr>
            <a:cxnSpLocks noChangeShapeType="1"/>
            <a:stCxn id="170043" idx="4"/>
            <a:endCxn id="170049" idx="0"/>
          </p:cNvCxnSpPr>
          <p:nvPr/>
        </p:nvCxnSpPr>
        <p:spPr bwMode="auto">
          <a:xfrm>
            <a:off x="2273300" y="5181600"/>
            <a:ext cx="49213" cy="315913"/>
          </a:xfrm>
          <a:prstGeom prst="straightConnector1">
            <a:avLst/>
          </a:prstGeom>
          <a:noFill/>
          <a:ln w="38100">
            <a:solidFill>
              <a:schemeClr val="accent1"/>
            </a:solidFill>
            <a:round/>
            <a:headEnd/>
            <a:tailEnd/>
          </a:ln>
          <a:effectLst/>
        </p:spPr>
      </p:cxnSp>
      <p:cxnSp>
        <p:nvCxnSpPr>
          <p:cNvPr id="170061" name="AutoShape 77"/>
          <p:cNvCxnSpPr>
            <a:cxnSpLocks noChangeShapeType="1"/>
            <a:stCxn id="170043" idx="5"/>
            <a:endCxn id="170050" idx="1"/>
          </p:cNvCxnSpPr>
          <p:nvPr/>
        </p:nvCxnSpPr>
        <p:spPr bwMode="auto">
          <a:xfrm>
            <a:off x="2378075" y="5130800"/>
            <a:ext cx="284163" cy="419100"/>
          </a:xfrm>
          <a:prstGeom prst="straightConnector1">
            <a:avLst/>
          </a:prstGeom>
          <a:noFill/>
          <a:ln w="38100">
            <a:solidFill>
              <a:schemeClr val="accent1"/>
            </a:solidFill>
            <a:round/>
            <a:headEnd/>
            <a:tailEnd/>
          </a:ln>
          <a:effectLst/>
        </p:spPr>
      </p:cxnSp>
      <p:cxnSp>
        <p:nvCxnSpPr>
          <p:cNvPr id="170062" name="AutoShape 78"/>
          <p:cNvCxnSpPr>
            <a:cxnSpLocks noChangeShapeType="1"/>
            <a:stCxn id="170044" idx="4"/>
            <a:endCxn id="170048" idx="0"/>
          </p:cNvCxnSpPr>
          <p:nvPr/>
        </p:nvCxnSpPr>
        <p:spPr bwMode="auto">
          <a:xfrm>
            <a:off x="3260725" y="5181600"/>
            <a:ext cx="147638" cy="315913"/>
          </a:xfrm>
          <a:prstGeom prst="straightConnector1">
            <a:avLst/>
          </a:prstGeom>
          <a:noFill/>
          <a:ln w="38100">
            <a:solidFill>
              <a:schemeClr val="accent1"/>
            </a:solidFill>
            <a:round/>
            <a:headEnd/>
            <a:tailEnd/>
          </a:ln>
          <a:effectLst/>
        </p:spPr>
      </p:cxnSp>
      <p:cxnSp>
        <p:nvCxnSpPr>
          <p:cNvPr id="170063" name="AutoShape 79"/>
          <p:cNvCxnSpPr>
            <a:cxnSpLocks noChangeShapeType="1"/>
            <a:stCxn id="170044" idx="5"/>
            <a:endCxn id="170051" idx="1"/>
          </p:cNvCxnSpPr>
          <p:nvPr/>
        </p:nvCxnSpPr>
        <p:spPr bwMode="auto">
          <a:xfrm>
            <a:off x="3365500" y="5130800"/>
            <a:ext cx="431800" cy="419100"/>
          </a:xfrm>
          <a:prstGeom prst="straightConnector1">
            <a:avLst/>
          </a:prstGeom>
          <a:noFill/>
          <a:ln w="38100">
            <a:solidFill>
              <a:schemeClr val="accent1"/>
            </a:solidFill>
            <a:round/>
            <a:headEnd/>
            <a:tailEnd/>
          </a:ln>
          <a:effectLst/>
        </p:spPr>
      </p:cxnSp>
      <p:cxnSp>
        <p:nvCxnSpPr>
          <p:cNvPr id="170064" name="AutoShape 80"/>
          <p:cNvCxnSpPr>
            <a:cxnSpLocks noChangeShapeType="1"/>
            <a:stCxn id="170044" idx="6"/>
            <a:endCxn id="170052" idx="1"/>
          </p:cNvCxnSpPr>
          <p:nvPr/>
        </p:nvCxnSpPr>
        <p:spPr bwMode="auto">
          <a:xfrm>
            <a:off x="3421063" y="4987925"/>
            <a:ext cx="822325" cy="561975"/>
          </a:xfrm>
          <a:prstGeom prst="straightConnector1">
            <a:avLst/>
          </a:prstGeom>
          <a:noFill/>
          <a:ln w="38100">
            <a:solidFill>
              <a:schemeClr val="accent1"/>
            </a:solidFill>
            <a:round/>
            <a:headEnd/>
            <a:tailEnd/>
          </a:ln>
          <a:effectLst/>
        </p:spPr>
      </p:cxnSp>
      <p:sp>
        <p:nvSpPr>
          <p:cNvPr id="170066" name="Oval 82"/>
          <p:cNvSpPr>
            <a:spLocks noChangeArrowheads="1"/>
          </p:cNvSpPr>
          <p:nvPr/>
        </p:nvSpPr>
        <p:spPr bwMode="auto">
          <a:xfrm>
            <a:off x="6723063" y="4038600"/>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a:t>
            </a:r>
          </a:p>
        </p:txBody>
      </p:sp>
      <p:sp>
        <p:nvSpPr>
          <p:cNvPr id="170067" name="Oval 83"/>
          <p:cNvSpPr>
            <a:spLocks noChangeArrowheads="1"/>
          </p:cNvSpPr>
          <p:nvPr/>
        </p:nvSpPr>
        <p:spPr bwMode="auto">
          <a:xfrm>
            <a:off x="5784850" y="4811713"/>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2</a:t>
            </a:r>
          </a:p>
        </p:txBody>
      </p:sp>
      <p:sp>
        <p:nvSpPr>
          <p:cNvPr id="170068" name="Oval 84"/>
          <p:cNvSpPr>
            <a:spLocks noChangeArrowheads="1"/>
          </p:cNvSpPr>
          <p:nvPr/>
        </p:nvSpPr>
        <p:spPr bwMode="auto">
          <a:xfrm>
            <a:off x="4648200" y="5514975"/>
            <a:ext cx="296863"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5</a:t>
            </a:r>
          </a:p>
        </p:txBody>
      </p:sp>
      <p:sp>
        <p:nvSpPr>
          <p:cNvPr id="170069" name="Oval 85"/>
          <p:cNvSpPr>
            <a:spLocks noChangeArrowheads="1"/>
          </p:cNvSpPr>
          <p:nvPr/>
        </p:nvSpPr>
        <p:spPr bwMode="auto">
          <a:xfrm>
            <a:off x="6772275" y="4811713"/>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3</a:t>
            </a:r>
          </a:p>
        </p:txBody>
      </p:sp>
      <p:sp>
        <p:nvSpPr>
          <p:cNvPr id="170070" name="Oval 86"/>
          <p:cNvSpPr>
            <a:spLocks noChangeArrowheads="1"/>
          </p:cNvSpPr>
          <p:nvPr/>
        </p:nvSpPr>
        <p:spPr bwMode="auto">
          <a:xfrm>
            <a:off x="7761288" y="4811713"/>
            <a:ext cx="295275"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4</a:t>
            </a:r>
          </a:p>
        </p:txBody>
      </p:sp>
      <p:sp>
        <p:nvSpPr>
          <p:cNvPr id="170071" name="Oval 87"/>
          <p:cNvSpPr>
            <a:spLocks noChangeArrowheads="1"/>
          </p:cNvSpPr>
          <p:nvPr/>
        </p:nvSpPr>
        <p:spPr bwMode="auto">
          <a:xfrm>
            <a:off x="6376988"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8</a:t>
            </a:r>
          </a:p>
        </p:txBody>
      </p:sp>
      <p:sp>
        <p:nvSpPr>
          <p:cNvPr id="170072" name="Oval 88"/>
          <p:cNvSpPr>
            <a:spLocks noChangeArrowheads="1"/>
          </p:cNvSpPr>
          <p:nvPr/>
        </p:nvSpPr>
        <p:spPr bwMode="auto">
          <a:xfrm>
            <a:off x="5141913"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6</a:t>
            </a:r>
          </a:p>
        </p:txBody>
      </p:sp>
      <p:sp>
        <p:nvSpPr>
          <p:cNvPr id="170073" name="Oval 89"/>
          <p:cNvSpPr>
            <a:spLocks noChangeArrowheads="1"/>
          </p:cNvSpPr>
          <p:nvPr/>
        </p:nvSpPr>
        <p:spPr bwMode="auto">
          <a:xfrm>
            <a:off x="5586413"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7</a:t>
            </a:r>
          </a:p>
        </p:txBody>
      </p:sp>
      <p:sp>
        <p:nvSpPr>
          <p:cNvPr id="170074" name="Oval 90"/>
          <p:cNvSpPr>
            <a:spLocks noChangeArrowheads="1"/>
          </p:cNvSpPr>
          <p:nvPr/>
        </p:nvSpPr>
        <p:spPr bwMode="auto">
          <a:xfrm>
            <a:off x="7908925" y="5514975"/>
            <a:ext cx="296863"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11</a:t>
            </a:r>
          </a:p>
        </p:txBody>
      </p:sp>
      <p:sp>
        <p:nvSpPr>
          <p:cNvPr id="170075" name="Oval 91"/>
          <p:cNvSpPr>
            <a:spLocks noChangeArrowheads="1"/>
          </p:cNvSpPr>
          <p:nvPr/>
        </p:nvSpPr>
        <p:spPr bwMode="auto">
          <a:xfrm>
            <a:off x="6821488"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9</a:t>
            </a:r>
          </a:p>
        </p:txBody>
      </p:sp>
      <p:sp>
        <p:nvSpPr>
          <p:cNvPr id="170076" name="Oval 92"/>
          <p:cNvSpPr>
            <a:spLocks noChangeArrowheads="1"/>
          </p:cNvSpPr>
          <p:nvPr/>
        </p:nvSpPr>
        <p:spPr bwMode="auto">
          <a:xfrm>
            <a:off x="7265988"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10</a:t>
            </a:r>
          </a:p>
        </p:txBody>
      </p:sp>
      <p:sp>
        <p:nvSpPr>
          <p:cNvPr id="170077" name="Oval 93"/>
          <p:cNvSpPr>
            <a:spLocks noChangeArrowheads="1"/>
          </p:cNvSpPr>
          <p:nvPr/>
        </p:nvSpPr>
        <p:spPr bwMode="auto">
          <a:xfrm>
            <a:off x="8402638" y="5514975"/>
            <a:ext cx="296862" cy="352425"/>
          </a:xfrm>
          <a:prstGeom prst="ellipse">
            <a:avLst/>
          </a:prstGeom>
          <a:solidFill>
            <a:schemeClr val="accent2"/>
          </a:solidFill>
          <a:ln w="38100">
            <a:solidFill>
              <a:schemeClr val="accent1"/>
            </a:solidFill>
            <a:round/>
            <a:headEnd/>
            <a:tailEnd/>
          </a:ln>
          <a:effectLst/>
        </p:spPr>
        <p:txBody>
          <a:bodyPr wrap="none" anchor="ctr"/>
          <a:lstStyle/>
          <a:p>
            <a:r>
              <a:rPr lang="de-DE">
                <a:latin typeface="Times New Roman" pitchFamily="18" charset="0"/>
              </a:rPr>
              <a:t>12</a:t>
            </a:r>
          </a:p>
        </p:txBody>
      </p:sp>
      <p:sp>
        <p:nvSpPr>
          <p:cNvPr id="170078" name="Oval 94"/>
          <p:cNvSpPr>
            <a:spLocks noChangeArrowheads="1"/>
          </p:cNvSpPr>
          <p:nvPr/>
        </p:nvSpPr>
        <p:spPr bwMode="auto">
          <a:xfrm>
            <a:off x="8847138" y="5514975"/>
            <a:ext cx="296862" cy="352425"/>
          </a:xfrm>
          <a:prstGeom prst="ellipse">
            <a:avLst/>
          </a:prstGeom>
          <a:solidFill>
            <a:srgbClr val="FFFFFF"/>
          </a:solidFill>
          <a:ln w="38100">
            <a:solidFill>
              <a:schemeClr val="accent1"/>
            </a:solidFill>
            <a:round/>
            <a:headEnd/>
            <a:tailEnd/>
          </a:ln>
          <a:effectLst/>
        </p:spPr>
        <p:txBody>
          <a:bodyPr wrap="none" anchor="ctr"/>
          <a:lstStyle/>
          <a:p>
            <a:r>
              <a:rPr lang="de-DE">
                <a:latin typeface="Times New Roman" pitchFamily="18" charset="0"/>
              </a:rPr>
              <a:t>13</a:t>
            </a:r>
          </a:p>
        </p:txBody>
      </p:sp>
      <p:cxnSp>
        <p:nvCxnSpPr>
          <p:cNvPr id="170079" name="AutoShape 95"/>
          <p:cNvCxnSpPr>
            <a:cxnSpLocks noChangeShapeType="1"/>
            <a:stCxn id="170066" idx="3"/>
            <a:endCxn id="170067" idx="7"/>
          </p:cNvCxnSpPr>
          <p:nvPr/>
        </p:nvCxnSpPr>
        <p:spPr bwMode="auto">
          <a:xfrm flipH="1">
            <a:off x="6037263" y="4356100"/>
            <a:ext cx="728662" cy="490538"/>
          </a:xfrm>
          <a:prstGeom prst="straightConnector1">
            <a:avLst/>
          </a:prstGeom>
          <a:noFill/>
          <a:ln w="38100">
            <a:solidFill>
              <a:schemeClr val="accent1"/>
            </a:solidFill>
            <a:round/>
            <a:headEnd/>
            <a:tailEnd/>
          </a:ln>
          <a:effectLst/>
        </p:spPr>
      </p:cxnSp>
      <p:cxnSp>
        <p:nvCxnSpPr>
          <p:cNvPr id="170080" name="AutoShape 96"/>
          <p:cNvCxnSpPr>
            <a:cxnSpLocks noChangeShapeType="1"/>
            <a:stCxn id="170066" idx="4"/>
            <a:endCxn id="170069" idx="0"/>
          </p:cNvCxnSpPr>
          <p:nvPr/>
        </p:nvCxnSpPr>
        <p:spPr bwMode="auto">
          <a:xfrm>
            <a:off x="6870700" y="4408488"/>
            <a:ext cx="50800" cy="385762"/>
          </a:xfrm>
          <a:prstGeom prst="straightConnector1">
            <a:avLst/>
          </a:prstGeom>
          <a:noFill/>
          <a:ln w="38100">
            <a:solidFill>
              <a:schemeClr val="accent1"/>
            </a:solidFill>
            <a:round/>
            <a:headEnd/>
            <a:tailEnd/>
          </a:ln>
          <a:effectLst/>
        </p:spPr>
      </p:cxnSp>
      <p:cxnSp>
        <p:nvCxnSpPr>
          <p:cNvPr id="170081" name="AutoShape 97"/>
          <p:cNvCxnSpPr>
            <a:cxnSpLocks noChangeShapeType="1"/>
            <a:stCxn id="170066" idx="5"/>
            <a:endCxn id="170070" idx="1"/>
          </p:cNvCxnSpPr>
          <p:nvPr/>
        </p:nvCxnSpPr>
        <p:spPr bwMode="auto">
          <a:xfrm>
            <a:off x="6977063" y="4356100"/>
            <a:ext cx="827087" cy="490538"/>
          </a:xfrm>
          <a:prstGeom prst="straightConnector1">
            <a:avLst/>
          </a:prstGeom>
          <a:noFill/>
          <a:ln w="38100">
            <a:solidFill>
              <a:schemeClr val="accent1"/>
            </a:solidFill>
            <a:round/>
            <a:headEnd/>
            <a:tailEnd/>
          </a:ln>
          <a:effectLst/>
        </p:spPr>
      </p:cxnSp>
      <p:cxnSp>
        <p:nvCxnSpPr>
          <p:cNvPr id="170082" name="AutoShape 98"/>
          <p:cNvCxnSpPr>
            <a:cxnSpLocks noChangeShapeType="1"/>
            <a:stCxn id="170067" idx="2"/>
            <a:endCxn id="170068" idx="7"/>
          </p:cNvCxnSpPr>
          <p:nvPr/>
        </p:nvCxnSpPr>
        <p:spPr bwMode="auto">
          <a:xfrm flipH="1">
            <a:off x="4900613" y="4987925"/>
            <a:ext cx="871537" cy="561975"/>
          </a:xfrm>
          <a:prstGeom prst="straightConnector1">
            <a:avLst/>
          </a:prstGeom>
          <a:noFill/>
          <a:ln w="38100">
            <a:solidFill>
              <a:schemeClr val="accent1"/>
            </a:solidFill>
            <a:round/>
            <a:headEnd/>
            <a:tailEnd/>
          </a:ln>
          <a:effectLst/>
        </p:spPr>
      </p:cxnSp>
      <p:cxnSp>
        <p:nvCxnSpPr>
          <p:cNvPr id="170083" name="AutoShape 99"/>
          <p:cNvCxnSpPr>
            <a:cxnSpLocks noChangeShapeType="1"/>
            <a:stCxn id="170067" idx="3"/>
            <a:endCxn id="170072" idx="7"/>
          </p:cNvCxnSpPr>
          <p:nvPr/>
        </p:nvCxnSpPr>
        <p:spPr bwMode="auto">
          <a:xfrm flipH="1">
            <a:off x="5395913" y="5130800"/>
            <a:ext cx="431800" cy="419100"/>
          </a:xfrm>
          <a:prstGeom prst="straightConnector1">
            <a:avLst/>
          </a:prstGeom>
          <a:noFill/>
          <a:ln w="38100">
            <a:solidFill>
              <a:schemeClr val="accent1"/>
            </a:solidFill>
            <a:round/>
            <a:headEnd/>
            <a:tailEnd/>
          </a:ln>
          <a:effectLst/>
        </p:spPr>
      </p:cxnSp>
      <p:cxnSp>
        <p:nvCxnSpPr>
          <p:cNvPr id="170084" name="AutoShape 100"/>
          <p:cNvCxnSpPr>
            <a:cxnSpLocks noChangeShapeType="1"/>
            <a:stCxn id="170067" idx="4"/>
            <a:endCxn id="170073" idx="7"/>
          </p:cNvCxnSpPr>
          <p:nvPr/>
        </p:nvCxnSpPr>
        <p:spPr bwMode="auto">
          <a:xfrm flipH="1">
            <a:off x="5840413" y="5181600"/>
            <a:ext cx="92075" cy="368300"/>
          </a:xfrm>
          <a:prstGeom prst="straightConnector1">
            <a:avLst/>
          </a:prstGeom>
          <a:noFill/>
          <a:ln w="38100">
            <a:solidFill>
              <a:schemeClr val="accent1"/>
            </a:solidFill>
            <a:round/>
            <a:headEnd/>
            <a:tailEnd/>
          </a:ln>
          <a:effectLst/>
        </p:spPr>
      </p:cxnSp>
      <p:cxnSp>
        <p:nvCxnSpPr>
          <p:cNvPr id="170085" name="AutoShape 101"/>
          <p:cNvCxnSpPr>
            <a:cxnSpLocks noChangeShapeType="1"/>
            <a:stCxn id="170069" idx="3"/>
            <a:endCxn id="170071" idx="0"/>
          </p:cNvCxnSpPr>
          <p:nvPr/>
        </p:nvCxnSpPr>
        <p:spPr bwMode="auto">
          <a:xfrm flipH="1">
            <a:off x="6526213" y="5130800"/>
            <a:ext cx="288925" cy="366713"/>
          </a:xfrm>
          <a:prstGeom prst="straightConnector1">
            <a:avLst/>
          </a:prstGeom>
          <a:noFill/>
          <a:ln w="38100">
            <a:solidFill>
              <a:schemeClr val="accent1"/>
            </a:solidFill>
            <a:round/>
            <a:headEnd/>
            <a:tailEnd/>
          </a:ln>
          <a:effectLst/>
        </p:spPr>
      </p:cxnSp>
      <p:cxnSp>
        <p:nvCxnSpPr>
          <p:cNvPr id="170086" name="AutoShape 102"/>
          <p:cNvCxnSpPr>
            <a:cxnSpLocks noChangeShapeType="1"/>
            <a:stCxn id="170069" idx="4"/>
            <a:endCxn id="170075" idx="0"/>
          </p:cNvCxnSpPr>
          <p:nvPr/>
        </p:nvCxnSpPr>
        <p:spPr bwMode="auto">
          <a:xfrm>
            <a:off x="6921500" y="5181600"/>
            <a:ext cx="49213" cy="315913"/>
          </a:xfrm>
          <a:prstGeom prst="straightConnector1">
            <a:avLst/>
          </a:prstGeom>
          <a:noFill/>
          <a:ln w="38100">
            <a:solidFill>
              <a:schemeClr val="accent1"/>
            </a:solidFill>
            <a:round/>
            <a:headEnd/>
            <a:tailEnd/>
          </a:ln>
          <a:effectLst/>
        </p:spPr>
      </p:cxnSp>
      <p:cxnSp>
        <p:nvCxnSpPr>
          <p:cNvPr id="170087" name="AutoShape 103"/>
          <p:cNvCxnSpPr>
            <a:cxnSpLocks noChangeShapeType="1"/>
            <a:stCxn id="170069" idx="5"/>
            <a:endCxn id="170076" idx="1"/>
          </p:cNvCxnSpPr>
          <p:nvPr/>
        </p:nvCxnSpPr>
        <p:spPr bwMode="auto">
          <a:xfrm>
            <a:off x="7026275" y="5130800"/>
            <a:ext cx="284163" cy="419100"/>
          </a:xfrm>
          <a:prstGeom prst="straightConnector1">
            <a:avLst/>
          </a:prstGeom>
          <a:noFill/>
          <a:ln w="38100">
            <a:solidFill>
              <a:schemeClr val="accent1"/>
            </a:solidFill>
            <a:round/>
            <a:headEnd/>
            <a:tailEnd/>
          </a:ln>
          <a:effectLst/>
        </p:spPr>
      </p:cxnSp>
      <p:cxnSp>
        <p:nvCxnSpPr>
          <p:cNvPr id="170088" name="AutoShape 104"/>
          <p:cNvCxnSpPr>
            <a:cxnSpLocks noChangeShapeType="1"/>
            <a:stCxn id="170070" idx="4"/>
            <a:endCxn id="170074" idx="0"/>
          </p:cNvCxnSpPr>
          <p:nvPr/>
        </p:nvCxnSpPr>
        <p:spPr bwMode="auto">
          <a:xfrm>
            <a:off x="7908925" y="5181600"/>
            <a:ext cx="147638" cy="315913"/>
          </a:xfrm>
          <a:prstGeom prst="straightConnector1">
            <a:avLst/>
          </a:prstGeom>
          <a:noFill/>
          <a:ln w="38100">
            <a:solidFill>
              <a:schemeClr val="accent1"/>
            </a:solidFill>
            <a:round/>
            <a:headEnd/>
            <a:tailEnd/>
          </a:ln>
          <a:effectLst/>
        </p:spPr>
      </p:cxnSp>
      <p:cxnSp>
        <p:nvCxnSpPr>
          <p:cNvPr id="170089" name="AutoShape 105"/>
          <p:cNvCxnSpPr>
            <a:cxnSpLocks noChangeShapeType="1"/>
            <a:stCxn id="170070" idx="5"/>
            <a:endCxn id="170077" idx="1"/>
          </p:cNvCxnSpPr>
          <p:nvPr/>
        </p:nvCxnSpPr>
        <p:spPr bwMode="auto">
          <a:xfrm>
            <a:off x="8013700" y="5130800"/>
            <a:ext cx="431800" cy="419100"/>
          </a:xfrm>
          <a:prstGeom prst="straightConnector1">
            <a:avLst/>
          </a:prstGeom>
          <a:noFill/>
          <a:ln w="38100">
            <a:solidFill>
              <a:schemeClr val="accent1"/>
            </a:solidFill>
            <a:round/>
            <a:headEnd/>
            <a:tailEnd/>
          </a:ln>
          <a:effectLst/>
        </p:spPr>
      </p:cxnSp>
      <p:cxnSp>
        <p:nvCxnSpPr>
          <p:cNvPr id="170090" name="AutoShape 106"/>
          <p:cNvCxnSpPr>
            <a:cxnSpLocks noChangeShapeType="1"/>
            <a:stCxn id="170070" idx="6"/>
            <a:endCxn id="170078" idx="1"/>
          </p:cNvCxnSpPr>
          <p:nvPr/>
        </p:nvCxnSpPr>
        <p:spPr bwMode="auto">
          <a:xfrm>
            <a:off x="8069263" y="4987925"/>
            <a:ext cx="822325" cy="561975"/>
          </a:xfrm>
          <a:prstGeom prst="straightConnector1">
            <a:avLst/>
          </a:prstGeom>
          <a:noFill/>
          <a:ln w="38100">
            <a:solidFill>
              <a:schemeClr val="accent1"/>
            </a:solidFill>
            <a:round/>
            <a:headEnd/>
            <a:tailEnd/>
          </a:ln>
          <a:effectLst/>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2"/>
          </p:nvPr>
        </p:nvSpPr>
        <p:spPr/>
        <p:txBody>
          <a:bodyPr/>
          <a:lstStyle/>
          <a:p>
            <a:fld id="{328FFF8E-1EA5-453F-BCCD-90FA88950006}" type="slidenum">
              <a:rPr lang="en-US"/>
              <a:pPr/>
              <a:t>48</a:t>
            </a:fld>
            <a:endParaRPr lang="en-US"/>
          </a:p>
        </p:txBody>
      </p:sp>
      <p:pic>
        <p:nvPicPr>
          <p:cNvPr id="171010" name="Picture 2"/>
          <p:cNvPicPr>
            <a:picLocks noChangeAspect="1" noChangeArrowheads="1"/>
          </p:cNvPicPr>
          <p:nvPr/>
        </p:nvPicPr>
        <p:blipFill>
          <a:blip r:embed="rId3" cstate="print"/>
          <a:srcRect l="5469" t="16667" r="5469" b="21875"/>
          <a:stretch>
            <a:fillRect/>
          </a:stretch>
        </p:blipFill>
        <p:spPr bwMode="auto">
          <a:xfrm>
            <a:off x="228600" y="1676400"/>
            <a:ext cx="8686800" cy="4495800"/>
          </a:xfrm>
          <a:prstGeom prst="rect">
            <a:avLst/>
          </a:prstGeom>
          <a:noFill/>
          <a:ln w="38100">
            <a:noFill/>
            <a:miter lim="800000"/>
            <a:headEnd/>
            <a:tailEnd/>
          </a:ln>
          <a:effectLst/>
        </p:spPr>
      </p:pic>
      <p:sp>
        <p:nvSpPr>
          <p:cNvPr id="171011" name="Rectangle 3"/>
          <p:cNvSpPr>
            <a:spLocks noGrp="1" noChangeArrowheads="1"/>
          </p:cNvSpPr>
          <p:nvPr>
            <p:ph type="title"/>
          </p:nvPr>
        </p:nvSpPr>
        <p:spPr/>
        <p:txBody>
          <a:bodyPr/>
          <a:lstStyle/>
          <a:p>
            <a:pPr>
              <a:lnSpc>
                <a:spcPct val="90000"/>
              </a:lnSpc>
            </a:pPr>
            <a:r>
              <a:rPr lang="de-DE"/>
              <a:t>Gößeres Beispiel </a:t>
            </a:r>
            <a:br>
              <a:rPr lang="de-DE"/>
            </a:br>
            <a:r>
              <a:rPr lang="de-DE" sz="2000"/>
              <a:t>[Agrawal und Abadi: The generalized tree quorum protocol ..., ACM TODS, Dez. 1992]</a:t>
            </a:r>
            <a:endParaRPr lang="de-DE"/>
          </a:p>
        </p:txBody>
      </p:sp>
      <p:sp>
        <p:nvSpPr>
          <p:cNvPr id="171012" name="Text Box 4"/>
          <p:cNvSpPr txBox="1">
            <a:spLocks noChangeArrowheads="1"/>
          </p:cNvSpPr>
          <p:nvPr/>
        </p:nvSpPr>
        <p:spPr bwMode="auto">
          <a:xfrm>
            <a:off x="441325" y="1295400"/>
            <a:ext cx="1244600" cy="457200"/>
          </a:xfrm>
          <a:prstGeom prst="rect">
            <a:avLst/>
          </a:prstGeom>
          <a:solidFill>
            <a:schemeClr val="accent2"/>
          </a:solidFill>
          <a:ln w="38100">
            <a:noFill/>
            <a:miter lim="800000"/>
            <a:headEnd/>
            <a:tailEnd/>
          </a:ln>
          <a:effectLst/>
        </p:spPr>
        <p:txBody>
          <a:bodyPr wrap="none" anchor="ctr">
            <a:spAutoFit/>
          </a:bodyPr>
          <a:lstStyle/>
          <a:p>
            <a:pPr algn="l"/>
            <a:r>
              <a:rPr lang="de-DE">
                <a:latin typeface="Times New Roman" pitchFamily="18" charset="0"/>
              </a:rPr>
              <a:t>q = (3,2)</a:t>
            </a:r>
          </a:p>
        </p:txBody>
      </p:sp>
      <p:sp>
        <p:nvSpPr>
          <p:cNvPr id="171013" name="AutoShape 5"/>
          <p:cNvSpPr>
            <a:spLocks noChangeArrowheads="1"/>
          </p:cNvSpPr>
          <p:nvPr/>
        </p:nvSpPr>
        <p:spPr bwMode="auto">
          <a:xfrm>
            <a:off x="6934200" y="914400"/>
            <a:ext cx="2057400" cy="1066800"/>
          </a:xfrm>
          <a:prstGeom prst="wedgeRoundRectCallout">
            <a:avLst>
              <a:gd name="adj1" fmla="val -25384"/>
              <a:gd name="adj2" fmla="val 63986"/>
              <a:gd name="adj3" fmla="val 16667"/>
            </a:avLst>
          </a:prstGeom>
          <a:solidFill>
            <a:schemeClr val="accent2"/>
          </a:solidFill>
          <a:ln w="38100">
            <a:solidFill>
              <a:schemeClr val="accent1"/>
            </a:solidFill>
            <a:miter lim="800000"/>
            <a:headEnd/>
            <a:tailEnd/>
          </a:ln>
          <a:effectLst/>
        </p:spPr>
        <p:txBody>
          <a:bodyPr wrap="none" anchor="ctr"/>
          <a:lstStyle/>
          <a:p>
            <a:pPr algn="l">
              <a:lnSpc>
                <a:spcPct val="90000"/>
              </a:lnSpc>
            </a:pPr>
            <a:r>
              <a:rPr lang="de-DE" sz="1800">
                <a:latin typeface="Times New Roman" pitchFamily="18" charset="0"/>
              </a:rPr>
              <a:t>Wenn man die </a:t>
            </a:r>
          </a:p>
          <a:p>
            <a:pPr algn="l">
              <a:lnSpc>
                <a:spcPct val="90000"/>
              </a:lnSpc>
            </a:pPr>
            <a:r>
              <a:rPr lang="de-DE" sz="1800">
                <a:latin typeface="Times New Roman" pitchFamily="18" charset="0"/>
              </a:rPr>
              <a:t>Mehrheit der Kinder</a:t>
            </a:r>
          </a:p>
          <a:p>
            <a:pPr algn="l">
              <a:lnSpc>
                <a:spcPct val="90000"/>
              </a:lnSpc>
            </a:pPr>
            <a:r>
              <a:rPr lang="de-DE" sz="1800">
                <a:latin typeface="Times New Roman" pitchFamily="18" charset="0"/>
              </a:rPr>
              <a:t>hat, hat man auch</a:t>
            </a:r>
          </a:p>
          <a:p>
            <a:pPr algn="l">
              <a:lnSpc>
                <a:spcPct val="90000"/>
              </a:lnSpc>
            </a:pPr>
            <a:r>
              <a:rPr lang="de-DE" sz="1800">
                <a:latin typeface="Times New Roman" pitchFamily="18" charset="0"/>
              </a:rPr>
              <a:t>implizit den Vater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liennummernplatzhalter 5"/>
          <p:cNvSpPr>
            <a:spLocks noGrp="1"/>
          </p:cNvSpPr>
          <p:nvPr>
            <p:ph type="sldNum" sz="quarter" idx="12"/>
          </p:nvPr>
        </p:nvSpPr>
        <p:spPr/>
        <p:txBody>
          <a:bodyPr/>
          <a:lstStyle/>
          <a:p>
            <a:fld id="{3291EC1A-A419-44C5-ADE2-3247963178F2}" type="slidenum">
              <a:rPr lang="en-US"/>
              <a:pPr/>
              <a:t>49</a:t>
            </a:fld>
            <a:endParaRPr lang="en-US"/>
          </a:p>
        </p:txBody>
      </p:sp>
      <p:sp>
        <p:nvSpPr>
          <p:cNvPr id="189442" name="Rectangle 2"/>
          <p:cNvSpPr>
            <a:spLocks noGrp="1" noChangeArrowheads="1"/>
          </p:cNvSpPr>
          <p:nvPr>
            <p:ph type="title"/>
          </p:nvPr>
        </p:nvSpPr>
        <p:spPr/>
        <p:txBody>
          <a:bodyPr/>
          <a:lstStyle/>
          <a:p>
            <a:r>
              <a:rPr lang="de-DE"/>
              <a:t>Dynamische Quorums-Bildung</a:t>
            </a:r>
          </a:p>
        </p:txBody>
      </p:sp>
      <p:sp>
        <p:nvSpPr>
          <p:cNvPr id="189443" name="Rectangle 3"/>
          <p:cNvSpPr>
            <a:spLocks noGrp="1" noChangeArrowheads="1"/>
          </p:cNvSpPr>
          <p:nvPr>
            <p:ph type="body" idx="1"/>
          </p:nvPr>
        </p:nvSpPr>
        <p:spPr/>
        <p:txBody>
          <a:bodyPr/>
          <a:lstStyle/>
          <a:p>
            <a:r>
              <a:rPr lang="de-DE"/>
              <a:t>Problem des statischen Quorums:</a:t>
            </a:r>
          </a:p>
          <a:p>
            <a:pPr lvl="1"/>
            <a:r>
              <a:rPr lang="de-DE"/>
              <a:t>durch Netzpartitionierung oder mehrfachem Knotenausfall ist u.U. kein Quorum mehr erzielbar</a:t>
            </a:r>
          </a:p>
          <a:p>
            <a:r>
              <a:rPr lang="de-DE"/>
              <a:t>Beispiel: Q = 5, Qu = 3, Ql = 3</a:t>
            </a:r>
          </a:p>
        </p:txBody>
      </p:sp>
      <p:grpSp>
        <p:nvGrpSpPr>
          <p:cNvPr id="189453" name="Group 13"/>
          <p:cNvGrpSpPr>
            <a:grpSpLocks/>
          </p:cNvGrpSpPr>
          <p:nvPr/>
        </p:nvGrpSpPr>
        <p:grpSpPr bwMode="auto">
          <a:xfrm>
            <a:off x="533400" y="3124200"/>
            <a:ext cx="8001000" cy="685800"/>
            <a:chOff x="336" y="1968"/>
            <a:chExt cx="5040" cy="432"/>
          </a:xfrm>
        </p:grpSpPr>
        <p:sp>
          <p:nvSpPr>
            <p:cNvPr id="189444" name="AutoShape 4"/>
            <p:cNvSpPr>
              <a:spLocks noChangeArrowheads="1"/>
            </p:cNvSpPr>
            <p:nvPr/>
          </p:nvSpPr>
          <p:spPr bwMode="auto">
            <a:xfrm>
              <a:off x="336"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45" name="AutoShape 5"/>
            <p:cNvSpPr>
              <a:spLocks noChangeArrowheads="1"/>
            </p:cNvSpPr>
            <p:nvPr/>
          </p:nvSpPr>
          <p:spPr bwMode="auto">
            <a:xfrm>
              <a:off x="1344"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46" name="AutoShape 6"/>
            <p:cNvSpPr>
              <a:spLocks noChangeArrowheads="1"/>
            </p:cNvSpPr>
            <p:nvPr/>
          </p:nvSpPr>
          <p:spPr bwMode="auto">
            <a:xfrm>
              <a:off x="2448"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47" name="AutoShape 7"/>
            <p:cNvSpPr>
              <a:spLocks noChangeArrowheads="1"/>
            </p:cNvSpPr>
            <p:nvPr/>
          </p:nvSpPr>
          <p:spPr bwMode="auto">
            <a:xfrm>
              <a:off x="3648"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48" name="AutoShape 8"/>
            <p:cNvSpPr>
              <a:spLocks noChangeArrowheads="1"/>
            </p:cNvSpPr>
            <p:nvPr/>
          </p:nvSpPr>
          <p:spPr bwMode="auto">
            <a:xfrm>
              <a:off x="4896"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89449" name="AutoShape 9"/>
            <p:cNvCxnSpPr>
              <a:cxnSpLocks noChangeShapeType="1"/>
              <a:stCxn id="189444" idx="4"/>
              <a:endCxn id="189445" idx="2"/>
            </p:cNvCxnSpPr>
            <p:nvPr/>
          </p:nvCxnSpPr>
          <p:spPr bwMode="auto">
            <a:xfrm>
              <a:off x="828" y="2184"/>
              <a:ext cx="504" cy="0"/>
            </a:xfrm>
            <a:prstGeom prst="straightConnector1">
              <a:avLst/>
            </a:prstGeom>
            <a:noFill/>
            <a:ln w="57150">
              <a:solidFill>
                <a:srgbClr val="990099"/>
              </a:solidFill>
              <a:round/>
              <a:headEnd/>
              <a:tailEnd/>
            </a:ln>
            <a:effectLst/>
          </p:spPr>
        </p:cxnSp>
        <p:cxnSp>
          <p:nvCxnSpPr>
            <p:cNvPr id="189450" name="AutoShape 10"/>
            <p:cNvCxnSpPr>
              <a:cxnSpLocks noChangeShapeType="1"/>
              <a:stCxn id="189445" idx="4"/>
              <a:endCxn id="189446" idx="2"/>
            </p:cNvCxnSpPr>
            <p:nvPr/>
          </p:nvCxnSpPr>
          <p:spPr bwMode="auto">
            <a:xfrm>
              <a:off x="1836" y="2184"/>
              <a:ext cx="600" cy="0"/>
            </a:xfrm>
            <a:prstGeom prst="straightConnector1">
              <a:avLst/>
            </a:prstGeom>
            <a:noFill/>
            <a:ln w="57150">
              <a:solidFill>
                <a:srgbClr val="990099"/>
              </a:solidFill>
              <a:round/>
              <a:headEnd/>
              <a:tailEnd/>
            </a:ln>
            <a:effectLst/>
          </p:spPr>
        </p:cxnSp>
        <p:cxnSp>
          <p:nvCxnSpPr>
            <p:cNvPr id="189451" name="AutoShape 11"/>
            <p:cNvCxnSpPr>
              <a:cxnSpLocks noChangeShapeType="1"/>
              <a:stCxn id="189446" idx="4"/>
              <a:endCxn id="189447" idx="2"/>
            </p:cNvCxnSpPr>
            <p:nvPr/>
          </p:nvCxnSpPr>
          <p:spPr bwMode="auto">
            <a:xfrm>
              <a:off x="2940" y="2184"/>
              <a:ext cx="696" cy="0"/>
            </a:xfrm>
            <a:prstGeom prst="straightConnector1">
              <a:avLst/>
            </a:prstGeom>
            <a:noFill/>
            <a:ln w="57150">
              <a:solidFill>
                <a:srgbClr val="990099"/>
              </a:solidFill>
              <a:round/>
              <a:headEnd/>
              <a:tailEnd/>
            </a:ln>
            <a:effectLst/>
          </p:spPr>
        </p:cxnSp>
        <p:cxnSp>
          <p:nvCxnSpPr>
            <p:cNvPr id="189452" name="AutoShape 12"/>
            <p:cNvCxnSpPr>
              <a:cxnSpLocks noChangeShapeType="1"/>
              <a:stCxn id="189447" idx="4"/>
              <a:endCxn id="189448" idx="2"/>
            </p:cNvCxnSpPr>
            <p:nvPr/>
          </p:nvCxnSpPr>
          <p:spPr bwMode="auto">
            <a:xfrm>
              <a:off x="4140" y="2184"/>
              <a:ext cx="744" cy="0"/>
            </a:xfrm>
            <a:prstGeom prst="straightConnector1">
              <a:avLst/>
            </a:prstGeom>
            <a:noFill/>
            <a:ln w="57150">
              <a:solidFill>
                <a:srgbClr val="990099"/>
              </a:solidFill>
              <a:round/>
              <a:headEnd/>
              <a:tailEnd/>
            </a:ln>
            <a:effectLst/>
          </p:spPr>
        </p:cxnSp>
      </p:grpSp>
      <p:graphicFrame>
        <p:nvGraphicFramePr>
          <p:cNvPr id="189454" name="Object 14"/>
          <p:cNvGraphicFramePr>
            <a:graphicFrameLocks noChangeAspect="1"/>
          </p:cNvGraphicFramePr>
          <p:nvPr/>
        </p:nvGraphicFramePr>
        <p:xfrm>
          <a:off x="2971800" y="3048000"/>
          <a:ext cx="874713" cy="1195388"/>
        </p:xfrm>
        <a:graphic>
          <a:graphicData uri="http://schemas.openxmlformats.org/presentationml/2006/ole">
            <p:oleObj spid="_x0000_s189454" name="Clip" r:id="rId4" imgW="2528640" imgH="3455640" progId="MS_ClipArt_Gallery.2">
              <p:embed/>
            </p:oleObj>
          </a:graphicData>
        </a:graphic>
      </p:graphicFrame>
      <p:sp>
        <p:nvSpPr>
          <p:cNvPr id="189455" name="AutoShape 15"/>
          <p:cNvSpPr>
            <a:spLocks noChangeArrowheads="1"/>
          </p:cNvSpPr>
          <p:nvPr/>
        </p:nvSpPr>
        <p:spPr bwMode="auto">
          <a:xfrm>
            <a:off x="3962400" y="3962400"/>
            <a:ext cx="4495800" cy="685800"/>
          </a:xfrm>
          <a:prstGeom prst="leftRightArrow">
            <a:avLst>
              <a:gd name="adj1" fmla="val 50000"/>
              <a:gd name="adj2" fmla="val 131111"/>
            </a:avLst>
          </a:prstGeom>
          <a:solidFill>
            <a:srgbClr val="FFFFFF"/>
          </a:solidFill>
          <a:ln w="57150">
            <a:solidFill>
              <a:srgbClr val="990099"/>
            </a:solidFill>
            <a:miter lim="800000"/>
            <a:headEnd/>
            <a:tailEnd/>
          </a:ln>
          <a:effectLst/>
        </p:spPr>
        <p:txBody>
          <a:bodyPr wrap="none" anchor="ctr"/>
          <a:lstStyle/>
          <a:p>
            <a:r>
              <a:rPr lang="de-DE">
                <a:latin typeface="Times New Roman" pitchFamily="18" charset="0"/>
              </a:rPr>
              <a:t>Quorum hier noch möglich</a:t>
            </a:r>
          </a:p>
        </p:txBody>
      </p:sp>
      <p:grpSp>
        <p:nvGrpSpPr>
          <p:cNvPr id="189456" name="Group 16"/>
          <p:cNvGrpSpPr>
            <a:grpSpLocks/>
          </p:cNvGrpSpPr>
          <p:nvPr/>
        </p:nvGrpSpPr>
        <p:grpSpPr bwMode="auto">
          <a:xfrm>
            <a:off x="609600" y="4953000"/>
            <a:ext cx="8001000" cy="685800"/>
            <a:chOff x="336" y="1968"/>
            <a:chExt cx="5040" cy="432"/>
          </a:xfrm>
        </p:grpSpPr>
        <p:sp>
          <p:nvSpPr>
            <p:cNvPr id="189457" name="AutoShape 17"/>
            <p:cNvSpPr>
              <a:spLocks noChangeArrowheads="1"/>
            </p:cNvSpPr>
            <p:nvPr/>
          </p:nvSpPr>
          <p:spPr bwMode="auto">
            <a:xfrm>
              <a:off x="336"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58" name="AutoShape 18"/>
            <p:cNvSpPr>
              <a:spLocks noChangeArrowheads="1"/>
            </p:cNvSpPr>
            <p:nvPr/>
          </p:nvSpPr>
          <p:spPr bwMode="auto">
            <a:xfrm>
              <a:off x="1344"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59" name="AutoShape 19"/>
            <p:cNvSpPr>
              <a:spLocks noChangeArrowheads="1"/>
            </p:cNvSpPr>
            <p:nvPr/>
          </p:nvSpPr>
          <p:spPr bwMode="auto">
            <a:xfrm>
              <a:off x="2448"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60" name="AutoShape 20"/>
            <p:cNvSpPr>
              <a:spLocks noChangeArrowheads="1"/>
            </p:cNvSpPr>
            <p:nvPr/>
          </p:nvSpPr>
          <p:spPr bwMode="auto">
            <a:xfrm>
              <a:off x="3648"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89461" name="AutoShape 21"/>
            <p:cNvSpPr>
              <a:spLocks noChangeArrowheads="1"/>
            </p:cNvSpPr>
            <p:nvPr/>
          </p:nvSpPr>
          <p:spPr bwMode="auto">
            <a:xfrm>
              <a:off x="4896" y="1968"/>
              <a:ext cx="480" cy="432"/>
            </a:xfrm>
            <a:prstGeom prst="can">
              <a:avLst>
                <a:gd name="adj" fmla="val 50000"/>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89462" name="AutoShape 22"/>
            <p:cNvCxnSpPr>
              <a:cxnSpLocks noChangeShapeType="1"/>
              <a:stCxn id="189457" idx="4"/>
              <a:endCxn id="189458" idx="2"/>
            </p:cNvCxnSpPr>
            <p:nvPr/>
          </p:nvCxnSpPr>
          <p:spPr bwMode="auto">
            <a:xfrm>
              <a:off x="828" y="2184"/>
              <a:ext cx="504" cy="0"/>
            </a:xfrm>
            <a:prstGeom prst="straightConnector1">
              <a:avLst/>
            </a:prstGeom>
            <a:noFill/>
            <a:ln w="57150">
              <a:solidFill>
                <a:srgbClr val="990099"/>
              </a:solidFill>
              <a:round/>
              <a:headEnd/>
              <a:tailEnd/>
            </a:ln>
            <a:effectLst/>
          </p:spPr>
        </p:cxnSp>
        <p:cxnSp>
          <p:nvCxnSpPr>
            <p:cNvPr id="189463" name="AutoShape 23"/>
            <p:cNvCxnSpPr>
              <a:cxnSpLocks noChangeShapeType="1"/>
              <a:stCxn id="189458" idx="4"/>
              <a:endCxn id="189459" idx="2"/>
            </p:cNvCxnSpPr>
            <p:nvPr/>
          </p:nvCxnSpPr>
          <p:spPr bwMode="auto">
            <a:xfrm>
              <a:off x="1836" y="2184"/>
              <a:ext cx="600" cy="0"/>
            </a:xfrm>
            <a:prstGeom prst="straightConnector1">
              <a:avLst/>
            </a:prstGeom>
            <a:noFill/>
            <a:ln w="57150">
              <a:solidFill>
                <a:srgbClr val="990099"/>
              </a:solidFill>
              <a:round/>
              <a:headEnd/>
              <a:tailEnd/>
            </a:ln>
            <a:effectLst/>
          </p:spPr>
        </p:cxnSp>
        <p:cxnSp>
          <p:nvCxnSpPr>
            <p:cNvPr id="189464" name="AutoShape 24"/>
            <p:cNvCxnSpPr>
              <a:cxnSpLocks noChangeShapeType="1"/>
              <a:stCxn id="189459" idx="4"/>
              <a:endCxn id="189460" idx="2"/>
            </p:cNvCxnSpPr>
            <p:nvPr/>
          </p:nvCxnSpPr>
          <p:spPr bwMode="auto">
            <a:xfrm>
              <a:off x="2940" y="2184"/>
              <a:ext cx="696" cy="0"/>
            </a:xfrm>
            <a:prstGeom prst="straightConnector1">
              <a:avLst/>
            </a:prstGeom>
            <a:noFill/>
            <a:ln w="57150">
              <a:solidFill>
                <a:srgbClr val="990099"/>
              </a:solidFill>
              <a:round/>
              <a:headEnd/>
              <a:tailEnd/>
            </a:ln>
            <a:effectLst/>
          </p:spPr>
        </p:cxnSp>
        <p:cxnSp>
          <p:nvCxnSpPr>
            <p:cNvPr id="189465" name="AutoShape 25"/>
            <p:cNvCxnSpPr>
              <a:cxnSpLocks noChangeShapeType="1"/>
              <a:stCxn id="189460" idx="4"/>
              <a:endCxn id="189461" idx="2"/>
            </p:cNvCxnSpPr>
            <p:nvPr/>
          </p:nvCxnSpPr>
          <p:spPr bwMode="auto">
            <a:xfrm>
              <a:off x="4140" y="2184"/>
              <a:ext cx="744" cy="0"/>
            </a:xfrm>
            <a:prstGeom prst="straightConnector1">
              <a:avLst/>
            </a:prstGeom>
            <a:noFill/>
            <a:ln w="57150">
              <a:solidFill>
                <a:srgbClr val="990099"/>
              </a:solidFill>
              <a:round/>
              <a:headEnd/>
              <a:tailEnd/>
            </a:ln>
            <a:effectLst/>
          </p:spPr>
        </p:cxnSp>
      </p:grpSp>
      <p:graphicFrame>
        <p:nvGraphicFramePr>
          <p:cNvPr id="189466" name="Object 26"/>
          <p:cNvGraphicFramePr>
            <a:graphicFrameLocks noChangeAspect="1"/>
          </p:cNvGraphicFramePr>
          <p:nvPr/>
        </p:nvGraphicFramePr>
        <p:xfrm>
          <a:off x="3048000" y="4876800"/>
          <a:ext cx="874713" cy="1195388"/>
        </p:xfrm>
        <a:graphic>
          <a:graphicData uri="http://schemas.openxmlformats.org/presentationml/2006/ole">
            <p:oleObj spid="_x0000_s189466" name="Clip" r:id="rId5" imgW="2528640" imgH="3455640" progId="MS_ClipArt_Gallery.2">
              <p:embed/>
            </p:oleObj>
          </a:graphicData>
        </a:graphic>
      </p:graphicFrame>
      <p:graphicFrame>
        <p:nvGraphicFramePr>
          <p:cNvPr id="189467" name="Object 27"/>
          <p:cNvGraphicFramePr>
            <a:graphicFrameLocks noChangeAspect="1"/>
          </p:cNvGraphicFramePr>
          <p:nvPr/>
        </p:nvGraphicFramePr>
        <p:xfrm>
          <a:off x="4876800" y="4876800"/>
          <a:ext cx="874713" cy="1195388"/>
        </p:xfrm>
        <a:graphic>
          <a:graphicData uri="http://schemas.openxmlformats.org/presentationml/2006/ole">
            <p:oleObj spid="_x0000_s189467" name="Clip" r:id="rId6" imgW="2528640" imgH="3455640" progId="MS_ClipArt_Gallery.2">
              <p:embed/>
            </p:oleObj>
          </a:graphicData>
        </a:graphic>
      </p:graphicFrame>
      <p:sp>
        <p:nvSpPr>
          <p:cNvPr id="189468" name="AutoShape 28"/>
          <p:cNvSpPr>
            <a:spLocks noChangeArrowheads="1"/>
          </p:cNvSpPr>
          <p:nvPr/>
        </p:nvSpPr>
        <p:spPr bwMode="auto">
          <a:xfrm>
            <a:off x="381000" y="5943600"/>
            <a:ext cx="8458200" cy="685800"/>
          </a:xfrm>
          <a:prstGeom prst="leftRightArrow">
            <a:avLst>
              <a:gd name="adj1" fmla="val 50000"/>
              <a:gd name="adj2" fmla="val 246667"/>
            </a:avLst>
          </a:prstGeom>
          <a:solidFill>
            <a:srgbClr val="FFFFFF"/>
          </a:solidFill>
          <a:ln w="57150">
            <a:solidFill>
              <a:srgbClr val="990099"/>
            </a:solidFill>
            <a:miter lim="800000"/>
            <a:headEnd/>
            <a:tailEnd/>
          </a:ln>
          <a:effectLst/>
        </p:spPr>
        <p:txBody>
          <a:bodyPr wrap="none" anchor="ctr"/>
          <a:lstStyle/>
          <a:p>
            <a:r>
              <a:rPr lang="de-DE">
                <a:latin typeface="Times New Roman" pitchFamily="18" charset="0"/>
              </a:rPr>
              <a:t>Quorum hier nicht mehr möglich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3"/>
          <p:cNvSpPr>
            <a:spLocks noGrp="1"/>
          </p:cNvSpPr>
          <p:nvPr>
            <p:ph type="sldNum" sz="quarter" idx="12"/>
          </p:nvPr>
        </p:nvSpPr>
        <p:spPr/>
        <p:txBody>
          <a:bodyPr/>
          <a:lstStyle/>
          <a:p>
            <a:fld id="{7AC513F2-1A98-4D8F-8604-D356A9670C2C}" type="slidenum">
              <a:rPr lang="en-US"/>
              <a:pPr/>
              <a:t>5</a:t>
            </a:fld>
            <a:endParaRPr lang="en-US"/>
          </a:p>
        </p:txBody>
      </p:sp>
      <p:pic>
        <p:nvPicPr>
          <p:cNvPr id="195586" name="Picture 2"/>
          <p:cNvPicPr>
            <a:picLocks noChangeAspect="1" noChangeArrowheads="1"/>
          </p:cNvPicPr>
          <p:nvPr/>
        </p:nvPicPr>
        <p:blipFill>
          <a:blip r:embed="rId3" cstate="print"/>
          <a:srcRect l="14844" t="11458" r="10156" b="16667"/>
          <a:stretch>
            <a:fillRect/>
          </a:stretch>
        </p:blipFill>
        <p:spPr bwMode="auto">
          <a:xfrm>
            <a:off x="381000" y="115888"/>
            <a:ext cx="8763000" cy="6299200"/>
          </a:xfrm>
          <a:prstGeom prst="rect">
            <a:avLst/>
          </a:prstGeom>
          <a:noFill/>
          <a:ln w="28575">
            <a:noFill/>
            <a:miter lim="800000"/>
            <a:headEnd/>
            <a:tailEnd/>
          </a:ln>
          <a:effectLst/>
        </p:spPr>
      </p:pic>
      <p:sp>
        <p:nvSpPr>
          <p:cNvPr id="195587" name="Text Box 3"/>
          <p:cNvSpPr txBox="1">
            <a:spLocks noChangeArrowheads="1"/>
          </p:cNvSpPr>
          <p:nvPr/>
        </p:nvSpPr>
        <p:spPr bwMode="auto">
          <a:xfrm>
            <a:off x="1131888" y="579438"/>
            <a:ext cx="2855912" cy="519112"/>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sp>
        <p:nvSpPr>
          <p:cNvPr id="195588" name="Text Box 4"/>
          <p:cNvSpPr txBox="1">
            <a:spLocks noChangeArrowheads="1"/>
          </p:cNvSpPr>
          <p:nvPr/>
        </p:nvSpPr>
        <p:spPr bwMode="auto">
          <a:xfrm>
            <a:off x="1131888" y="463550"/>
            <a:ext cx="2855912"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Eager ~ synchron</a:t>
            </a:r>
            <a:endParaRPr lang="de-DE">
              <a:solidFill>
                <a:srgbClr val="990099"/>
              </a:solidFill>
              <a:latin typeface="Times New Roman" pitchFamily="18" charset="0"/>
            </a:endParaRPr>
          </a:p>
        </p:txBody>
      </p:sp>
      <p:pic>
        <p:nvPicPr>
          <p:cNvPr id="195589" name="Picture 5"/>
          <p:cNvPicPr>
            <a:picLocks noChangeAspect="1" noChangeArrowheads="1"/>
          </p:cNvPicPr>
          <p:nvPr/>
        </p:nvPicPr>
        <p:blipFill>
          <a:blip r:embed="rId3" cstate="print"/>
          <a:srcRect l="14844" t="11458" r="10156" b="16667"/>
          <a:stretch>
            <a:fillRect/>
          </a:stretch>
        </p:blipFill>
        <p:spPr bwMode="auto">
          <a:xfrm>
            <a:off x="381000" y="228600"/>
            <a:ext cx="8763000" cy="6299200"/>
          </a:xfrm>
          <a:prstGeom prst="rect">
            <a:avLst/>
          </a:prstGeom>
          <a:noFill/>
          <a:ln w="28575">
            <a:noFill/>
            <a:miter lim="800000"/>
            <a:headEnd/>
            <a:tailEnd/>
          </a:ln>
          <a:effectLst/>
        </p:spPr>
      </p:pic>
      <p:sp>
        <p:nvSpPr>
          <p:cNvPr id="195590" name="Text Box 6"/>
          <p:cNvSpPr txBox="1">
            <a:spLocks noChangeArrowheads="1"/>
          </p:cNvSpPr>
          <p:nvPr/>
        </p:nvSpPr>
        <p:spPr bwMode="auto">
          <a:xfrm>
            <a:off x="1143000" y="609600"/>
            <a:ext cx="2855913" cy="519113"/>
          </a:xfrm>
          <a:prstGeom prst="rect">
            <a:avLst/>
          </a:prstGeom>
          <a:noFill/>
          <a:ln w="76200">
            <a:noFill/>
            <a:miter lim="800000"/>
            <a:headEnd/>
            <a:tailEnd/>
          </a:ln>
          <a:effectLst/>
        </p:spPr>
        <p:txBody>
          <a:bodyPr wrap="none" anchor="ctr">
            <a:spAutoFit/>
          </a:bodyPr>
          <a:lstStyle/>
          <a:p>
            <a:r>
              <a:rPr lang="de-DE" sz="2800" b="1">
                <a:solidFill>
                  <a:schemeClr val="accent1"/>
                </a:solidFill>
                <a:latin typeface="Times New Roman" pitchFamily="18" charset="0"/>
              </a:rPr>
              <a:t>Eager ~</a:t>
            </a:r>
            <a:r>
              <a:rPr lang="de-DE" sz="2800" b="1">
                <a:solidFill>
                  <a:srgbClr val="990099"/>
                </a:solidFill>
                <a:latin typeface="Times New Roman" pitchFamily="18" charset="0"/>
              </a:rPr>
              <a:t> </a:t>
            </a:r>
            <a:r>
              <a:rPr lang="de-DE" sz="2800" b="1">
                <a:solidFill>
                  <a:schemeClr val="accent1"/>
                </a:solidFill>
                <a:latin typeface="Times New Roman" pitchFamily="18" charset="0"/>
              </a:rPr>
              <a:t>synchron</a:t>
            </a:r>
            <a:endParaRPr lang="de-DE">
              <a:solidFill>
                <a:srgbClr val="990099"/>
              </a:solidFill>
              <a:latin typeface="Times New Roman" pitchFamily="18" charset="0"/>
            </a:endParaRPr>
          </a:p>
        </p:txBody>
      </p:sp>
      <p:sp>
        <p:nvSpPr>
          <p:cNvPr id="195591" name="Text Box 7"/>
          <p:cNvSpPr txBox="1">
            <a:spLocks noChangeArrowheads="1"/>
          </p:cNvSpPr>
          <p:nvPr/>
        </p:nvSpPr>
        <p:spPr bwMode="auto">
          <a:xfrm>
            <a:off x="6781800" y="420688"/>
            <a:ext cx="2362200" cy="2720975"/>
          </a:xfrm>
          <a:prstGeom prst="rect">
            <a:avLst/>
          </a:prstGeom>
          <a:solidFill>
            <a:schemeClr val="accent2"/>
          </a:solidFill>
          <a:ln w="76200">
            <a:noFill/>
            <a:miter lim="800000"/>
            <a:headEnd/>
            <a:tailEnd/>
          </a:ln>
          <a:effectLst/>
        </p:spPr>
        <p:txBody>
          <a:bodyPr anchor="ctr">
            <a:spAutoFit/>
          </a:bodyPr>
          <a:lstStyle/>
          <a:p>
            <a:pPr>
              <a:lnSpc>
                <a:spcPct val="80000"/>
              </a:lnSpc>
            </a:pPr>
            <a:r>
              <a:rPr lang="de-DE" b="1">
                <a:latin typeface="Times New Roman" pitchFamily="18" charset="0"/>
              </a:rPr>
              <a:t>Update anywhere, anytime,</a:t>
            </a:r>
          </a:p>
          <a:p>
            <a:pPr>
              <a:lnSpc>
                <a:spcPct val="80000"/>
              </a:lnSpc>
            </a:pPr>
            <a:r>
              <a:rPr lang="de-DE" b="1">
                <a:latin typeface="Times New Roman" pitchFamily="18" charset="0"/>
              </a:rPr>
              <a:t>anyhow</a:t>
            </a:r>
          </a:p>
          <a:p>
            <a:pPr>
              <a:lnSpc>
                <a:spcPct val="80000"/>
              </a:lnSpc>
            </a:pPr>
            <a:r>
              <a:rPr lang="de-DE" b="1">
                <a:solidFill>
                  <a:srgbClr val="990099"/>
                </a:solidFill>
                <a:latin typeface="Times New Roman" pitchFamily="18" charset="0"/>
              </a:rPr>
              <a:t>Reconciliation ~</a:t>
            </a:r>
          </a:p>
          <a:p>
            <a:pPr>
              <a:lnSpc>
                <a:spcPct val="80000"/>
              </a:lnSpc>
            </a:pPr>
            <a:r>
              <a:rPr lang="de-DE" b="1">
                <a:solidFill>
                  <a:srgbClr val="990099"/>
                </a:solidFill>
                <a:latin typeface="Times New Roman" pitchFamily="18" charset="0"/>
              </a:rPr>
              <a:t>Konsistenz-</a:t>
            </a:r>
          </a:p>
          <a:p>
            <a:pPr>
              <a:lnSpc>
                <a:spcPct val="80000"/>
              </a:lnSpc>
            </a:pPr>
            <a:r>
              <a:rPr lang="de-DE" b="1">
                <a:solidFill>
                  <a:srgbClr val="990099"/>
                </a:solidFill>
                <a:latin typeface="Times New Roman" pitchFamily="18" charset="0"/>
              </a:rPr>
              <a:t>Erhaltung „von Hand“ bei Konflikten</a:t>
            </a:r>
            <a:endParaRPr lang="de-DE">
              <a:solidFill>
                <a:srgbClr val="990099"/>
              </a:solidFill>
              <a:latin typeface="Times New Roman" pitchFamily="18" charset="0"/>
            </a:endParaRPr>
          </a:p>
        </p:txBody>
      </p:sp>
      <p:sp>
        <p:nvSpPr>
          <p:cNvPr id="195592" name="Line 8"/>
          <p:cNvSpPr>
            <a:spLocks noChangeShapeType="1"/>
          </p:cNvSpPr>
          <p:nvPr/>
        </p:nvSpPr>
        <p:spPr bwMode="auto">
          <a:xfrm>
            <a:off x="4038600" y="685800"/>
            <a:ext cx="2667000" cy="762000"/>
          </a:xfrm>
          <a:prstGeom prst="line">
            <a:avLst/>
          </a:prstGeom>
          <a:noFill/>
          <a:ln w="76200">
            <a:solidFill>
              <a:schemeClr val="accent2"/>
            </a:solidFill>
            <a:round/>
            <a:headEnd/>
            <a:tailEnd/>
          </a:ln>
          <a:effectLst/>
        </p:spPr>
        <p:txBody>
          <a:bodyPr wrap="none" anchor="ctr"/>
          <a:lstStyle/>
          <a:p>
            <a:endParaRPr lang="de-DE"/>
          </a:p>
        </p:txBody>
      </p:sp>
      <p:sp>
        <p:nvSpPr>
          <p:cNvPr id="195593" name="Text Box 9"/>
          <p:cNvSpPr txBox="1">
            <a:spLocks noChangeArrowheads="1"/>
          </p:cNvSpPr>
          <p:nvPr/>
        </p:nvSpPr>
        <p:spPr bwMode="auto">
          <a:xfrm>
            <a:off x="3962400" y="609600"/>
            <a:ext cx="2876550" cy="519113"/>
          </a:xfrm>
          <a:prstGeom prst="rect">
            <a:avLst/>
          </a:prstGeom>
          <a:noFill/>
          <a:ln w="76200">
            <a:noFill/>
            <a:miter lim="800000"/>
            <a:headEnd/>
            <a:tailEnd/>
          </a:ln>
          <a:effectLst/>
        </p:spPr>
        <p:txBody>
          <a:bodyPr wrap="none" anchor="ctr">
            <a:spAutoFit/>
          </a:bodyPr>
          <a:lstStyle/>
          <a:p>
            <a:r>
              <a:rPr lang="de-DE" sz="2800" b="1">
                <a:solidFill>
                  <a:srgbClr val="990099"/>
                </a:solidFill>
                <a:latin typeface="Times New Roman" pitchFamily="18" charset="0"/>
              </a:rPr>
              <a:t>Lazy ~ asynchron</a:t>
            </a:r>
            <a:endParaRPr lang="de-DE">
              <a:solidFill>
                <a:srgbClr val="990099"/>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7A12899-63F0-43B6-ADA0-2AEDB6D87DFE}" type="slidenum">
              <a:rPr lang="en-US"/>
              <a:pPr/>
              <a:t>50</a:t>
            </a:fld>
            <a:endParaRPr lang="en-US"/>
          </a:p>
        </p:txBody>
      </p:sp>
      <p:sp>
        <p:nvSpPr>
          <p:cNvPr id="190466" name="Rectangle 2"/>
          <p:cNvSpPr>
            <a:spLocks noGrp="1" noChangeArrowheads="1"/>
          </p:cNvSpPr>
          <p:nvPr>
            <p:ph type="title"/>
          </p:nvPr>
        </p:nvSpPr>
        <p:spPr/>
        <p:txBody>
          <a:bodyPr/>
          <a:lstStyle/>
          <a:p>
            <a:r>
              <a:rPr lang="de-DE"/>
              <a:t>Dynamische Quorums-Bildung</a:t>
            </a:r>
          </a:p>
        </p:txBody>
      </p:sp>
      <p:sp>
        <p:nvSpPr>
          <p:cNvPr id="190467" name="Rectangle 3"/>
          <p:cNvSpPr>
            <a:spLocks noGrp="1" noChangeArrowheads="1"/>
          </p:cNvSpPr>
          <p:nvPr>
            <p:ph type="body" idx="1"/>
          </p:nvPr>
        </p:nvSpPr>
        <p:spPr/>
        <p:txBody>
          <a:bodyPr/>
          <a:lstStyle/>
          <a:p>
            <a:r>
              <a:rPr lang="de-DE"/>
              <a:t>Nur diejenigen Knoten, die bei dem letzten Update „dabei waren“, besitzen Stimmrecht</a:t>
            </a:r>
          </a:p>
          <a:p>
            <a:pPr lvl="1"/>
            <a:r>
              <a:rPr lang="de-DE"/>
              <a:t>Eine Mehrheit braucht man dann nur unter diesen abstimmungsberechtigten Knoten zu erzielen</a:t>
            </a:r>
          </a:p>
          <a:p>
            <a:r>
              <a:rPr lang="de-DE"/>
              <a:t>Dazu ist zusätzliche Verwaltungsinformation je Kopie notwendig</a:t>
            </a:r>
          </a:p>
          <a:p>
            <a:pPr lvl="1"/>
            <a:r>
              <a:rPr lang="de-DE"/>
              <a:t>VN: Versionsnummer</a:t>
            </a:r>
          </a:p>
          <a:p>
            <a:pPr lvl="1"/>
            <a:r>
              <a:rPr lang="de-DE"/>
              <a:t>SK: Anzahl der Knoten, die beim letzten Update dabei waren</a:t>
            </a:r>
          </a:p>
          <a:p>
            <a:pPr lvl="2"/>
            <a:r>
              <a:rPr lang="de-DE"/>
              <a:t>~ gegenwärtige Gesamtstimmenzahl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liennummernplatzhalter 4"/>
          <p:cNvSpPr>
            <a:spLocks noGrp="1"/>
          </p:cNvSpPr>
          <p:nvPr>
            <p:ph type="sldNum" sz="quarter" idx="12"/>
          </p:nvPr>
        </p:nvSpPr>
        <p:spPr/>
        <p:txBody>
          <a:bodyPr/>
          <a:lstStyle/>
          <a:p>
            <a:fld id="{144F8BEA-B326-43AB-84FF-01279366D49D}" type="slidenum">
              <a:rPr lang="en-US"/>
              <a:pPr/>
              <a:t>51</a:t>
            </a:fld>
            <a:endParaRPr lang="en-US"/>
          </a:p>
        </p:txBody>
      </p:sp>
      <p:sp>
        <p:nvSpPr>
          <p:cNvPr id="191490" name="Rectangle 2"/>
          <p:cNvSpPr>
            <a:spLocks noGrp="1" noChangeArrowheads="1"/>
          </p:cNvSpPr>
          <p:nvPr>
            <p:ph type="title"/>
          </p:nvPr>
        </p:nvSpPr>
        <p:spPr/>
        <p:txBody>
          <a:bodyPr/>
          <a:lstStyle/>
          <a:p>
            <a:r>
              <a:rPr lang="de-DE"/>
              <a:t>Dynamisches Quorum: Beispiel</a:t>
            </a:r>
          </a:p>
        </p:txBody>
      </p:sp>
      <p:grpSp>
        <p:nvGrpSpPr>
          <p:cNvPr id="191517" name="Group 29"/>
          <p:cNvGrpSpPr>
            <a:grpSpLocks/>
          </p:cNvGrpSpPr>
          <p:nvPr/>
        </p:nvGrpSpPr>
        <p:grpSpPr bwMode="auto">
          <a:xfrm>
            <a:off x="0" y="1295400"/>
            <a:ext cx="8686800" cy="1295400"/>
            <a:chOff x="0" y="816"/>
            <a:chExt cx="5472" cy="816"/>
          </a:xfrm>
        </p:grpSpPr>
        <p:sp>
          <p:nvSpPr>
            <p:cNvPr id="191502" name="AutoShape 14"/>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03" name="AutoShape 15"/>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04" name="AutoShape 16"/>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05" name="AutoShape 17"/>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06" name="AutoShape 18"/>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1507" name="AutoShape 19"/>
            <p:cNvCxnSpPr>
              <a:cxnSpLocks noChangeShapeType="1"/>
              <a:stCxn id="191502" idx="4"/>
              <a:endCxn id="191503"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1508" name="AutoShape 20"/>
            <p:cNvCxnSpPr>
              <a:cxnSpLocks noChangeShapeType="1"/>
              <a:stCxn id="191503" idx="4"/>
              <a:endCxn id="191504"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1509" name="AutoShape 21"/>
            <p:cNvCxnSpPr>
              <a:cxnSpLocks noChangeShapeType="1"/>
              <a:stCxn id="191504" idx="4"/>
              <a:endCxn id="191505"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1510" name="AutoShape 22"/>
            <p:cNvCxnSpPr>
              <a:cxnSpLocks noChangeShapeType="1"/>
              <a:stCxn id="191505" idx="4"/>
              <a:endCxn id="191506"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1511" name="Text Box 23"/>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1512" name="Text Box 24"/>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13" name="Text Box 25"/>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14" name="Text Box 26"/>
            <p:cNvSpPr txBox="1">
              <a:spLocks noChangeArrowheads="1"/>
            </p:cNvSpPr>
            <p:nvPr/>
          </p:nvSpPr>
          <p:spPr bwMode="auto">
            <a:xfrm>
              <a:off x="2688"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15" name="Text Box 27"/>
            <p:cNvSpPr txBox="1">
              <a:spLocks noChangeArrowheads="1"/>
            </p:cNvSpPr>
            <p:nvPr/>
          </p:nvSpPr>
          <p:spPr bwMode="auto">
            <a:xfrm>
              <a:off x="3888"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16" name="Text Box 28"/>
            <p:cNvSpPr txBox="1">
              <a:spLocks noChangeArrowheads="1"/>
            </p:cNvSpPr>
            <p:nvPr/>
          </p:nvSpPr>
          <p:spPr bwMode="auto">
            <a:xfrm>
              <a:off x="513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grpSp>
      <p:grpSp>
        <p:nvGrpSpPr>
          <p:cNvPr id="191518" name="Group 30"/>
          <p:cNvGrpSpPr>
            <a:grpSpLocks/>
          </p:cNvGrpSpPr>
          <p:nvPr/>
        </p:nvGrpSpPr>
        <p:grpSpPr bwMode="auto">
          <a:xfrm>
            <a:off x="0" y="3048000"/>
            <a:ext cx="8686800" cy="1295400"/>
            <a:chOff x="0" y="816"/>
            <a:chExt cx="5472" cy="816"/>
          </a:xfrm>
        </p:grpSpPr>
        <p:sp>
          <p:nvSpPr>
            <p:cNvPr id="191519" name="AutoShape 31"/>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20" name="AutoShape 32"/>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21" name="AutoShape 33"/>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22" name="AutoShape 34"/>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23" name="AutoShape 35"/>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1524" name="AutoShape 36"/>
            <p:cNvCxnSpPr>
              <a:cxnSpLocks noChangeShapeType="1"/>
              <a:stCxn id="191519" idx="4"/>
              <a:endCxn id="191520"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1525" name="AutoShape 37"/>
            <p:cNvCxnSpPr>
              <a:cxnSpLocks noChangeShapeType="1"/>
              <a:stCxn id="191520" idx="4"/>
              <a:endCxn id="191521"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1526" name="AutoShape 38"/>
            <p:cNvCxnSpPr>
              <a:cxnSpLocks noChangeShapeType="1"/>
              <a:stCxn id="191521" idx="4"/>
              <a:endCxn id="191522"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1527" name="AutoShape 39"/>
            <p:cNvCxnSpPr>
              <a:cxnSpLocks noChangeShapeType="1"/>
              <a:stCxn id="191522" idx="4"/>
              <a:endCxn id="191523"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1528" name="Text Box 40"/>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1529" name="Text Box 41"/>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30" name="Text Box 42"/>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31" name="Text Box 43"/>
            <p:cNvSpPr txBox="1">
              <a:spLocks noChangeArrowheads="1"/>
            </p:cNvSpPr>
            <p:nvPr/>
          </p:nvSpPr>
          <p:spPr bwMode="auto">
            <a:xfrm>
              <a:off x="2688"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32" name="Text Box 44"/>
            <p:cNvSpPr txBox="1">
              <a:spLocks noChangeArrowheads="1"/>
            </p:cNvSpPr>
            <p:nvPr/>
          </p:nvSpPr>
          <p:spPr bwMode="auto">
            <a:xfrm>
              <a:off x="3888"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33" name="Text Box 45"/>
            <p:cNvSpPr txBox="1">
              <a:spLocks noChangeArrowheads="1"/>
            </p:cNvSpPr>
            <p:nvPr/>
          </p:nvSpPr>
          <p:spPr bwMode="auto">
            <a:xfrm>
              <a:off x="513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grpSp>
      <p:graphicFrame>
        <p:nvGraphicFramePr>
          <p:cNvPr id="191534" name="Object 46"/>
          <p:cNvGraphicFramePr>
            <a:graphicFrameLocks noChangeAspect="1"/>
          </p:cNvGraphicFramePr>
          <p:nvPr/>
        </p:nvGraphicFramePr>
        <p:xfrm>
          <a:off x="3276600" y="3429000"/>
          <a:ext cx="668338" cy="914400"/>
        </p:xfrm>
        <a:graphic>
          <a:graphicData uri="http://schemas.openxmlformats.org/presentationml/2006/ole">
            <p:oleObj spid="_x0000_s191534" name="Clip" r:id="rId4" imgW="2528640" imgH="3455640" progId="MS_ClipArt_Gallery.2">
              <p:embed/>
            </p:oleObj>
          </a:graphicData>
        </a:graphic>
      </p:graphicFrame>
      <p:grpSp>
        <p:nvGrpSpPr>
          <p:cNvPr id="191535" name="Group 47"/>
          <p:cNvGrpSpPr>
            <a:grpSpLocks/>
          </p:cNvGrpSpPr>
          <p:nvPr/>
        </p:nvGrpSpPr>
        <p:grpSpPr bwMode="auto">
          <a:xfrm>
            <a:off x="0" y="5105400"/>
            <a:ext cx="8686800" cy="1295400"/>
            <a:chOff x="0" y="816"/>
            <a:chExt cx="5472" cy="816"/>
          </a:xfrm>
        </p:grpSpPr>
        <p:sp>
          <p:nvSpPr>
            <p:cNvPr id="191536" name="AutoShape 48"/>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37" name="AutoShape 49"/>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38" name="AutoShape 50"/>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39" name="AutoShape 51"/>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1540" name="AutoShape 52"/>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1541" name="AutoShape 53"/>
            <p:cNvCxnSpPr>
              <a:cxnSpLocks noChangeShapeType="1"/>
              <a:stCxn id="191536" idx="4"/>
              <a:endCxn id="191537"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1542" name="AutoShape 54"/>
            <p:cNvCxnSpPr>
              <a:cxnSpLocks noChangeShapeType="1"/>
              <a:stCxn id="191537" idx="4"/>
              <a:endCxn id="191538"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1543" name="AutoShape 55"/>
            <p:cNvCxnSpPr>
              <a:cxnSpLocks noChangeShapeType="1"/>
              <a:stCxn id="191538" idx="4"/>
              <a:endCxn id="191539"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1544" name="AutoShape 56"/>
            <p:cNvCxnSpPr>
              <a:cxnSpLocks noChangeShapeType="1"/>
              <a:stCxn id="191539" idx="4"/>
              <a:endCxn id="191540"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1545" name="Text Box 57"/>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1546" name="Text Box 58"/>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47" name="Text Box 59"/>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1548" name="Text Box 60"/>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1549" name="Text Box 61"/>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1550" name="Text Box 62"/>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grpSp>
      <p:graphicFrame>
        <p:nvGraphicFramePr>
          <p:cNvPr id="191551" name="Object 63"/>
          <p:cNvGraphicFramePr>
            <a:graphicFrameLocks noChangeAspect="1"/>
          </p:cNvGraphicFramePr>
          <p:nvPr/>
        </p:nvGraphicFramePr>
        <p:xfrm>
          <a:off x="3276600" y="5486400"/>
          <a:ext cx="668338" cy="914400"/>
        </p:xfrm>
        <a:graphic>
          <a:graphicData uri="http://schemas.openxmlformats.org/presentationml/2006/ole">
            <p:oleObj spid="_x0000_s191551" name="Clip" r:id="rId5" imgW="2528640" imgH="3455640" progId="MS_ClipArt_Gallery.2">
              <p:embed/>
            </p:oleObj>
          </a:graphicData>
        </a:graphic>
      </p:graphicFrame>
      <p:sp>
        <p:nvSpPr>
          <p:cNvPr id="191552" name="AutoShape 64"/>
          <p:cNvSpPr>
            <a:spLocks noChangeArrowheads="1"/>
          </p:cNvSpPr>
          <p:nvPr/>
        </p:nvSpPr>
        <p:spPr bwMode="auto">
          <a:xfrm>
            <a:off x="4038600" y="4343400"/>
            <a:ext cx="4495800" cy="685800"/>
          </a:xfrm>
          <a:prstGeom prst="leftRightArrow">
            <a:avLst>
              <a:gd name="adj1" fmla="val 50000"/>
              <a:gd name="adj2" fmla="val 131111"/>
            </a:avLst>
          </a:prstGeom>
          <a:solidFill>
            <a:srgbClr val="FFFFFF"/>
          </a:solidFill>
          <a:ln w="57150">
            <a:solidFill>
              <a:srgbClr val="990099"/>
            </a:solidFill>
            <a:miter lim="800000"/>
            <a:headEnd/>
            <a:tailEnd/>
          </a:ln>
          <a:effectLst/>
        </p:spPr>
        <p:txBody>
          <a:bodyPr wrap="none" anchor="ctr"/>
          <a:lstStyle/>
          <a:p>
            <a:r>
              <a:rPr lang="de-DE">
                <a:latin typeface="Times New Roman" pitchFamily="18" charset="0"/>
              </a:rPr>
              <a:t>Quorum hier noch möglich</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liennummernplatzhalter 4"/>
          <p:cNvSpPr>
            <a:spLocks noGrp="1"/>
          </p:cNvSpPr>
          <p:nvPr>
            <p:ph type="sldNum" sz="quarter" idx="12"/>
          </p:nvPr>
        </p:nvSpPr>
        <p:spPr/>
        <p:txBody>
          <a:bodyPr/>
          <a:lstStyle/>
          <a:p>
            <a:fld id="{69861E5C-776C-48AF-956D-53286C1D9055}" type="slidenum">
              <a:rPr lang="en-US"/>
              <a:pPr/>
              <a:t>52</a:t>
            </a:fld>
            <a:endParaRPr lang="en-US"/>
          </a:p>
        </p:txBody>
      </p:sp>
      <p:sp>
        <p:nvSpPr>
          <p:cNvPr id="192514" name="Rectangle 2"/>
          <p:cNvSpPr>
            <a:spLocks noGrp="1" noChangeArrowheads="1"/>
          </p:cNvSpPr>
          <p:nvPr>
            <p:ph type="title"/>
          </p:nvPr>
        </p:nvSpPr>
        <p:spPr/>
        <p:txBody>
          <a:bodyPr/>
          <a:lstStyle/>
          <a:p>
            <a:r>
              <a:rPr lang="de-DE"/>
              <a:t>Dynamisches Quorum: Beispiel</a:t>
            </a:r>
          </a:p>
        </p:txBody>
      </p:sp>
      <p:grpSp>
        <p:nvGrpSpPr>
          <p:cNvPr id="192548" name="Group 36"/>
          <p:cNvGrpSpPr>
            <a:grpSpLocks/>
          </p:cNvGrpSpPr>
          <p:nvPr/>
        </p:nvGrpSpPr>
        <p:grpSpPr bwMode="auto">
          <a:xfrm>
            <a:off x="0" y="1447800"/>
            <a:ext cx="8686800" cy="1295400"/>
            <a:chOff x="0" y="816"/>
            <a:chExt cx="5472" cy="816"/>
          </a:xfrm>
        </p:grpSpPr>
        <p:sp>
          <p:nvSpPr>
            <p:cNvPr id="192549" name="AutoShape 37"/>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50" name="AutoShape 38"/>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51" name="AutoShape 39"/>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52" name="AutoShape 40"/>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53" name="AutoShape 41"/>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2554" name="AutoShape 42"/>
            <p:cNvCxnSpPr>
              <a:cxnSpLocks noChangeShapeType="1"/>
              <a:stCxn id="192549" idx="4"/>
              <a:endCxn id="192550"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2555" name="AutoShape 43"/>
            <p:cNvCxnSpPr>
              <a:cxnSpLocks noChangeShapeType="1"/>
              <a:stCxn id="192550" idx="4"/>
              <a:endCxn id="192551"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2556" name="AutoShape 44"/>
            <p:cNvCxnSpPr>
              <a:cxnSpLocks noChangeShapeType="1"/>
              <a:stCxn id="192551" idx="4"/>
              <a:endCxn id="192552"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2557" name="AutoShape 45"/>
            <p:cNvCxnSpPr>
              <a:cxnSpLocks noChangeShapeType="1"/>
              <a:stCxn id="192552" idx="4"/>
              <a:endCxn id="192553"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2558" name="Text Box 46"/>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2559" name="Text Box 47"/>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560" name="Text Box 48"/>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561" name="Text Box 49"/>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2562" name="Text Box 50"/>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2563" name="Text Box 51"/>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grpSp>
      <p:graphicFrame>
        <p:nvGraphicFramePr>
          <p:cNvPr id="192564" name="Object 52"/>
          <p:cNvGraphicFramePr>
            <a:graphicFrameLocks noChangeAspect="1"/>
          </p:cNvGraphicFramePr>
          <p:nvPr/>
        </p:nvGraphicFramePr>
        <p:xfrm>
          <a:off x="3200400" y="3962400"/>
          <a:ext cx="668338" cy="914400"/>
        </p:xfrm>
        <a:graphic>
          <a:graphicData uri="http://schemas.openxmlformats.org/presentationml/2006/ole">
            <p:oleObj spid="_x0000_s192564" name="Clip" r:id="rId4" imgW="2528640" imgH="3455640" progId="MS_ClipArt_Gallery.2">
              <p:embed/>
            </p:oleObj>
          </a:graphicData>
        </a:graphic>
      </p:graphicFrame>
      <p:graphicFrame>
        <p:nvGraphicFramePr>
          <p:cNvPr id="192566" name="Object 54"/>
          <p:cNvGraphicFramePr>
            <a:graphicFrameLocks noChangeAspect="1"/>
          </p:cNvGraphicFramePr>
          <p:nvPr/>
        </p:nvGraphicFramePr>
        <p:xfrm>
          <a:off x="5181600" y="3962400"/>
          <a:ext cx="668338" cy="914400"/>
        </p:xfrm>
        <a:graphic>
          <a:graphicData uri="http://schemas.openxmlformats.org/presentationml/2006/ole">
            <p:oleObj spid="_x0000_s192566" name="Clip" r:id="rId5" imgW="2528640" imgH="3455640" progId="MS_ClipArt_Gallery.2">
              <p:embed/>
            </p:oleObj>
          </a:graphicData>
        </a:graphic>
      </p:graphicFrame>
      <p:sp>
        <p:nvSpPr>
          <p:cNvPr id="192567" name="AutoShape 55"/>
          <p:cNvSpPr>
            <a:spLocks noChangeArrowheads="1"/>
          </p:cNvSpPr>
          <p:nvPr/>
        </p:nvSpPr>
        <p:spPr bwMode="auto">
          <a:xfrm>
            <a:off x="5791200" y="2895600"/>
            <a:ext cx="2971800" cy="685800"/>
          </a:xfrm>
          <a:prstGeom prst="leftRightArrow">
            <a:avLst>
              <a:gd name="adj1" fmla="val 50000"/>
              <a:gd name="adj2" fmla="val 86667"/>
            </a:avLst>
          </a:prstGeom>
          <a:solidFill>
            <a:srgbClr val="FFFFFF"/>
          </a:solidFill>
          <a:ln w="57150">
            <a:solidFill>
              <a:srgbClr val="990099"/>
            </a:solidFill>
            <a:miter lim="800000"/>
            <a:headEnd/>
            <a:tailEnd/>
          </a:ln>
          <a:effectLst/>
        </p:spPr>
        <p:txBody>
          <a:bodyPr wrap="none" anchor="ctr"/>
          <a:lstStyle/>
          <a:p>
            <a:r>
              <a:rPr lang="de-DE" sz="2000">
                <a:latin typeface="Times New Roman" pitchFamily="18" charset="0"/>
              </a:rPr>
              <a:t>Dyn. Quorum hier mögl.</a:t>
            </a:r>
          </a:p>
        </p:txBody>
      </p:sp>
      <p:grpSp>
        <p:nvGrpSpPr>
          <p:cNvPr id="192568" name="Group 56"/>
          <p:cNvGrpSpPr>
            <a:grpSpLocks/>
          </p:cNvGrpSpPr>
          <p:nvPr/>
        </p:nvGrpSpPr>
        <p:grpSpPr bwMode="auto">
          <a:xfrm>
            <a:off x="0" y="3581400"/>
            <a:ext cx="8686800" cy="1295400"/>
            <a:chOff x="0" y="816"/>
            <a:chExt cx="5472" cy="816"/>
          </a:xfrm>
        </p:grpSpPr>
        <p:sp>
          <p:nvSpPr>
            <p:cNvPr id="192569" name="AutoShape 57"/>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70" name="AutoShape 58"/>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71" name="AutoShape 59"/>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72" name="AutoShape 60"/>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73" name="AutoShape 61"/>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2574" name="AutoShape 62"/>
            <p:cNvCxnSpPr>
              <a:cxnSpLocks noChangeShapeType="1"/>
              <a:stCxn id="192569" idx="4"/>
              <a:endCxn id="192570"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2575" name="AutoShape 63"/>
            <p:cNvCxnSpPr>
              <a:cxnSpLocks noChangeShapeType="1"/>
              <a:stCxn id="192570" idx="4"/>
              <a:endCxn id="192571"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2576" name="AutoShape 64"/>
            <p:cNvCxnSpPr>
              <a:cxnSpLocks noChangeShapeType="1"/>
              <a:stCxn id="192571" idx="4"/>
              <a:endCxn id="192572"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2577" name="AutoShape 65"/>
            <p:cNvCxnSpPr>
              <a:cxnSpLocks noChangeShapeType="1"/>
              <a:stCxn id="192572" idx="4"/>
              <a:endCxn id="192573"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2578" name="Text Box 66"/>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2579" name="Text Box 67"/>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580" name="Text Box 68"/>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581" name="Text Box 69"/>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2582" name="Text Box 70"/>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sp>
          <p:nvSpPr>
            <p:cNvPr id="192583" name="Text Box 71"/>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grpSp>
      <p:sp>
        <p:nvSpPr>
          <p:cNvPr id="192584" name="AutoShape 72"/>
          <p:cNvSpPr>
            <a:spLocks noChangeArrowheads="1"/>
          </p:cNvSpPr>
          <p:nvPr/>
        </p:nvSpPr>
        <p:spPr bwMode="auto">
          <a:xfrm>
            <a:off x="304800" y="2819400"/>
            <a:ext cx="3200400" cy="685800"/>
          </a:xfrm>
          <a:prstGeom prst="leftRightArrow">
            <a:avLst>
              <a:gd name="adj1" fmla="val 50000"/>
              <a:gd name="adj2" fmla="val 93333"/>
            </a:avLst>
          </a:prstGeom>
          <a:solidFill>
            <a:srgbClr val="FFFFFF"/>
          </a:solidFill>
          <a:ln w="57150">
            <a:solidFill>
              <a:srgbClr val="990099"/>
            </a:solidFill>
            <a:miter lim="800000"/>
            <a:headEnd/>
            <a:tailEnd/>
          </a:ln>
          <a:effectLst/>
        </p:spPr>
        <p:txBody>
          <a:bodyPr wrap="none" anchor="ctr"/>
          <a:lstStyle/>
          <a:p>
            <a:r>
              <a:rPr lang="de-DE" sz="2000">
                <a:latin typeface="Times New Roman" pitchFamily="18" charset="0"/>
              </a:rPr>
              <a:t>Dyn. Quorum hier nicht mögl.</a:t>
            </a:r>
          </a:p>
        </p:txBody>
      </p:sp>
      <p:graphicFrame>
        <p:nvGraphicFramePr>
          <p:cNvPr id="192585" name="Object 73"/>
          <p:cNvGraphicFramePr>
            <a:graphicFrameLocks noChangeAspect="1"/>
          </p:cNvGraphicFramePr>
          <p:nvPr/>
        </p:nvGraphicFramePr>
        <p:xfrm>
          <a:off x="3200400" y="1905000"/>
          <a:ext cx="668338" cy="914400"/>
        </p:xfrm>
        <a:graphic>
          <a:graphicData uri="http://schemas.openxmlformats.org/presentationml/2006/ole">
            <p:oleObj spid="_x0000_s192585" name="Clip" r:id="rId6" imgW="2528640" imgH="3455640" progId="MS_ClipArt_Gallery.2">
              <p:embed/>
            </p:oleObj>
          </a:graphicData>
        </a:graphic>
      </p:graphicFrame>
      <p:graphicFrame>
        <p:nvGraphicFramePr>
          <p:cNvPr id="192586" name="Object 74"/>
          <p:cNvGraphicFramePr>
            <a:graphicFrameLocks noChangeAspect="1"/>
          </p:cNvGraphicFramePr>
          <p:nvPr/>
        </p:nvGraphicFramePr>
        <p:xfrm>
          <a:off x="5029200" y="1905000"/>
          <a:ext cx="668338" cy="914400"/>
        </p:xfrm>
        <a:graphic>
          <a:graphicData uri="http://schemas.openxmlformats.org/presentationml/2006/ole">
            <p:oleObj spid="_x0000_s192586" name="Clip" r:id="rId7" imgW="2528640" imgH="3455640" progId="MS_ClipArt_Gallery.2">
              <p:embed/>
            </p:oleObj>
          </a:graphicData>
        </a:graphic>
      </p:graphicFrame>
      <p:grpSp>
        <p:nvGrpSpPr>
          <p:cNvPr id="192604" name="Group 92"/>
          <p:cNvGrpSpPr>
            <a:grpSpLocks/>
          </p:cNvGrpSpPr>
          <p:nvPr/>
        </p:nvGrpSpPr>
        <p:grpSpPr bwMode="auto">
          <a:xfrm>
            <a:off x="0" y="5105400"/>
            <a:ext cx="8686800" cy="1295400"/>
            <a:chOff x="0" y="3216"/>
            <a:chExt cx="5472" cy="816"/>
          </a:xfrm>
        </p:grpSpPr>
        <p:grpSp>
          <p:nvGrpSpPr>
            <p:cNvPr id="192587" name="Group 75"/>
            <p:cNvGrpSpPr>
              <a:grpSpLocks/>
            </p:cNvGrpSpPr>
            <p:nvPr/>
          </p:nvGrpSpPr>
          <p:grpSpPr bwMode="auto">
            <a:xfrm>
              <a:off x="0" y="3216"/>
              <a:ext cx="5472" cy="816"/>
              <a:chOff x="0" y="816"/>
              <a:chExt cx="5472" cy="816"/>
            </a:xfrm>
          </p:grpSpPr>
          <p:sp>
            <p:nvSpPr>
              <p:cNvPr id="192588" name="AutoShape 76"/>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89" name="AutoShape 77"/>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90" name="AutoShape 78"/>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91" name="AutoShape 79"/>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2592" name="AutoShape 80"/>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2593" name="AutoShape 81"/>
              <p:cNvCxnSpPr>
                <a:cxnSpLocks noChangeShapeType="1"/>
                <a:stCxn id="192588" idx="4"/>
                <a:endCxn id="192589"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2594" name="AutoShape 82"/>
              <p:cNvCxnSpPr>
                <a:cxnSpLocks noChangeShapeType="1"/>
                <a:stCxn id="192589" idx="4"/>
                <a:endCxn id="192590"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2595" name="AutoShape 83"/>
              <p:cNvCxnSpPr>
                <a:cxnSpLocks noChangeShapeType="1"/>
                <a:stCxn id="192590" idx="4"/>
                <a:endCxn id="192591"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2596" name="AutoShape 84"/>
              <p:cNvCxnSpPr>
                <a:cxnSpLocks noChangeShapeType="1"/>
                <a:stCxn id="192591" idx="4"/>
                <a:endCxn id="192592"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2597" name="Text Box 85"/>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2598" name="Text Box 86"/>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599" name="Text Box 87"/>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2600" name="Text Box 88"/>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2601" name="Text Box 89"/>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sp>
            <p:nvSpPr>
              <p:cNvPr id="192602" name="Text Box 90"/>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grpSp>
        <p:graphicFrame>
          <p:nvGraphicFramePr>
            <p:cNvPr id="192603" name="Object 91"/>
            <p:cNvGraphicFramePr>
              <a:graphicFrameLocks noChangeAspect="1"/>
            </p:cNvGraphicFramePr>
            <p:nvPr/>
          </p:nvGraphicFramePr>
          <p:xfrm>
            <a:off x="2064" y="3456"/>
            <a:ext cx="421" cy="576"/>
          </p:xfrm>
          <a:graphic>
            <a:graphicData uri="http://schemas.openxmlformats.org/presentationml/2006/ole">
              <p:oleObj spid="_x0000_s192603" name="Clip" r:id="rId8" imgW="2528640" imgH="3455640" progId="MS_ClipArt_Gallery.2">
                <p:embed/>
              </p:oleObj>
            </a:graphicData>
          </a:graphic>
        </p:graphicFrame>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4"/>
          <p:cNvSpPr>
            <a:spLocks noGrp="1"/>
          </p:cNvSpPr>
          <p:nvPr>
            <p:ph type="sldNum" sz="quarter" idx="12"/>
          </p:nvPr>
        </p:nvSpPr>
        <p:spPr/>
        <p:txBody>
          <a:bodyPr/>
          <a:lstStyle/>
          <a:p>
            <a:fld id="{86A30FC1-E89D-4CE3-9822-6E21CEDBBF91}" type="slidenum">
              <a:rPr lang="en-US"/>
              <a:pPr/>
              <a:t>53</a:t>
            </a:fld>
            <a:endParaRPr lang="en-US"/>
          </a:p>
        </p:txBody>
      </p:sp>
      <p:sp>
        <p:nvSpPr>
          <p:cNvPr id="193538" name="Rectangle 2"/>
          <p:cNvSpPr>
            <a:spLocks noGrp="1" noChangeArrowheads="1"/>
          </p:cNvSpPr>
          <p:nvPr>
            <p:ph type="title"/>
          </p:nvPr>
        </p:nvSpPr>
        <p:spPr/>
        <p:txBody>
          <a:bodyPr/>
          <a:lstStyle/>
          <a:p>
            <a:r>
              <a:rPr lang="de-DE" sz="2800"/>
              <a:t>Dynamisches Quorum: Wiedereingliederung eines deaktivierten Knoten (hier K3)</a:t>
            </a:r>
            <a:endParaRPr lang="de-DE"/>
          </a:p>
        </p:txBody>
      </p:sp>
      <p:grpSp>
        <p:nvGrpSpPr>
          <p:cNvPr id="193539" name="Group 3"/>
          <p:cNvGrpSpPr>
            <a:grpSpLocks/>
          </p:cNvGrpSpPr>
          <p:nvPr/>
        </p:nvGrpSpPr>
        <p:grpSpPr bwMode="auto">
          <a:xfrm>
            <a:off x="0" y="1219200"/>
            <a:ext cx="8686800" cy="1295400"/>
            <a:chOff x="0" y="3216"/>
            <a:chExt cx="5472" cy="816"/>
          </a:xfrm>
        </p:grpSpPr>
        <p:grpSp>
          <p:nvGrpSpPr>
            <p:cNvPr id="193540" name="Group 4"/>
            <p:cNvGrpSpPr>
              <a:grpSpLocks/>
            </p:cNvGrpSpPr>
            <p:nvPr/>
          </p:nvGrpSpPr>
          <p:grpSpPr bwMode="auto">
            <a:xfrm>
              <a:off x="0" y="3216"/>
              <a:ext cx="5472" cy="816"/>
              <a:chOff x="0" y="816"/>
              <a:chExt cx="5472" cy="816"/>
            </a:xfrm>
          </p:grpSpPr>
          <p:sp>
            <p:nvSpPr>
              <p:cNvPr id="193541" name="AutoShape 5"/>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42" name="AutoShape 6"/>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43" name="AutoShape 7"/>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44" name="AutoShape 8"/>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45" name="AutoShape 9"/>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3546" name="AutoShape 10"/>
              <p:cNvCxnSpPr>
                <a:cxnSpLocks noChangeShapeType="1"/>
                <a:stCxn id="193541" idx="4"/>
                <a:endCxn id="193542"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3547" name="AutoShape 11"/>
              <p:cNvCxnSpPr>
                <a:cxnSpLocks noChangeShapeType="1"/>
                <a:stCxn id="193542" idx="4"/>
                <a:endCxn id="193543"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3548" name="AutoShape 12"/>
              <p:cNvCxnSpPr>
                <a:cxnSpLocks noChangeShapeType="1"/>
                <a:stCxn id="193543" idx="4"/>
                <a:endCxn id="193544"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3549" name="AutoShape 13"/>
              <p:cNvCxnSpPr>
                <a:cxnSpLocks noChangeShapeType="1"/>
                <a:stCxn id="193544" idx="4"/>
                <a:endCxn id="193545"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3550" name="Text Box 14"/>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3551" name="Text Box 15"/>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3552" name="Text Box 16"/>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3553" name="Text Box 17"/>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10</a:t>
                </a:r>
              </a:p>
              <a:p>
                <a:pPr>
                  <a:lnSpc>
                    <a:spcPct val="80000"/>
                  </a:lnSpc>
                </a:pPr>
                <a:r>
                  <a:rPr lang="de-DE">
                    <a:latin typeface="Times New Roman" pitchFamily="18" charset="0"/>
                  </a:rPr>
                  <a:t>3</a:t>
                </a:r>
              </a:p>
            </p:txBody>
          </p:sp>
          <p:sp>
            <p:nvSpPr>
              <p:cNvPr id="193554" name="Text Box 18"/>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sp>
            <p:nvSpPr>
              <p:cNvPr id="193555" name="Text Box 19"/>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11</a:t>
                </a:r>
              </a:p>
              <a:p>
                <a:pPr>
                  <a:lnSpc>
                    <a:spcPct val="80000"/>
                  </a:lnSpc>
                </a:pPr>
                <a:r>
                  <a:rPr lang="de-DE">
                    <a:latin typeface="Times New Roman" pitchFamily="18" charset="0"/>
                  </a:rPr>
                  <a:t>2</a:t>
                </a:r>
              </a:p>
            </p:txBody>
          </p:sp>
        </p:grpSp>
        <p:graphicFrame>
          <p:nvGraphicFramePr>
            <p:cNvPr id="193556" name="Object 20"/>
            <p:cNvGraphicFramePr>
              <a:graphicFrameLocks noChangeAspect="1"/>
            </p:cNvGraphicFramePr>
            <p:nvPr/>
          </p:nvGraphicFramePr>
          <p:xfrm>
            <a:off x="2064" y="3456"/>
            <a:ext cx="421" cy="576"/>
          </p:xfrm>
          <a:graphic>
            <a:graphicData uri="http://schemas.openxmlformats.org/presentationml/2006/ole">
              <p:oleObj spid="_x0000_s193556" name="Clip" r:id="rId4" imgW="2528640" imgH="3455640" progId="MS_ClipArt_Gallery.2">
                <p:embed/>
              </p:oleObj>
            </a:graphicData>
          </a:graphic>
        </p:graphicFrame>
      </p:grpSp>
      <p:cxnSp>
        <p:nvCxnSpPr>
          <p:cNvPr id="193557" name="AutoShape 21"/>
          <p:cNvCxnSpPr>
            <a:cxnSpLocks noChangeShapeType="1"/>
            <a:stCxn id="193544" idx="3"/>
            <a:endCxn id="193543" idx="3"/>
          </p:cNvCxnSpPr>
          <p:nvPr/>
        </p:nvCxnSpPr>
        <p:spPr bwMode="auto">
          <a:xfrm rot="5400000">
            <a:off x="5371306" y="1581944"/>
            <a:ext cx="1588" cy="1905000"/>
          </a:xfrm>
          <a:prstGeom prst="curvedConnector3">
            <a:avLst>
              <a:gd name="adj1" fmla="val 13200000"/>
            </a:avLst>
          </a:prstGeom>
          <a:noFill/>
          <a:ln w="57150">
            <a:solidFill>
              <a:srgbClr val="990099"/>
            </a:solidFill>
            <a:round/>
            <a:headEnd/>
            <a:tailEnd type="triangle" w="med" len="med"/>
          </a:ln>
          <a:effectLst/>
        </p:spPr>
      </p:cxnSp>
      <p:cxnSp>
        <p:nvCxnSpPr>
          <p:cNvPr id="193558" name="AutoShape 22"/>
          <p:cNvCxnSpPr>
            <a:cxnSpLocks noChangeShapeType="1"/>
            <a:stCxn id="193544" idx="3"/>
            <a:endCxn id="193542" idx="3"/>
          </p:cNvCxnSpPr>
          <p:nvPr/>
        </p:nvCxnSpPr>
        <p:spPr bwMode="auto">
          <a:xfrm rot="5400000">
            <a:off x="4495006" y="705644"/>
            <a:ext cx="1588" cy="3657600"/>
          </a:xfrm>
          <a:prstGeom prst="curvedConnector3">
            <a:avLst>
              <a:gd name="adj1" fmla="val 40999995"/>
            </a:avLst>
          </a:prstGeom>
          <a:noFill/>
          <a:ln w="57150">
            <a:solidFill>
              <a:srgbClr val="990099"/>
            </a:solidFill>
            <a:prstDash val="sysDot"/>
            <a:round/>
            <a:headEnd/>
            <a:tailEnd type="triangle" w="med" len="med"/>
          </a:ln>
          <a:effectLst/>
        </p:spPr>
      </p:cxnSp>
      <p:cxnSp>
        <p:nvCxnSpPr>
          <p:cNvPr id="193559" name="AutoShape 23"/>
          <p:cNvCxnSpPr>
            <a:cxnSpLocks noChangeShapeType="1"/>
            <a:stCxn id="193544" idx="3"/>
            <a:endCxn id="193541" idx="3"/>
          </p:cNvCxnSpPr>
          <p:nvPr/>
        </p:nvCxnSpPr>
        <p:spPr bwMode="auto">
          <a:xfrm rot="5400000">
            <a:off x="3694906" y="-94456"/>
            <a:ext cx="1588" cy="5257800"/>
          </a:xfrm>
          <a:prstGeom prst="curvedConnector3">
            <a:avLst>
              <a:gd name="adj1" fmla="val 58299995"/>
            </a:avLst>
          </a:prstGeom>
          <a:noFill/>
          <a:ln w="57150">
            <a:solidFill>
              <a:srgbClr val="990099"/>
            </a:solidFill>
            <a:prstDash val="sysDot"/>
            <a:round/>
            <a:headEnd/>
            <a:tailEnd type="triangle" w="med" len="med"/>
          </a:ln>
          <a:effectLst/>
        </p:spPr>
      </p:cxnSp>
      <p:cxnSp>
        <p:nvCxnSpPr>
          <p:cNvPr id="193560" name="AutoShape 24"/>
          <p:cNvCxnSpPr>
            <a:cxnSpLocks noChangeShapeType="1"/>
            <a:stCxn id="193544" idx="3"/>
            <a:endCxn id="193545" idx="3"/>
          </p:cNvCxnSpPr>
          <p:nvPr/>
        </p:nvCxnSpPr>
        <p:spPr bwMode="auto">
          <a:xfrm rot="16200000" flipH="1">
            <a:off x="7314406" y="1543844"/>
            <a:ext cx="1588" cy="1981200"/>
          </a:xfrm>
          <a:prstGeom prst="curvedConnector3">
            <a:avLst>
              <a:gd name="adj1" fmla="val 13200000"/>
            </a:avLst>
          </a:prstGeom>
          <a:noFill/>
          <a:ln w="57150">
            <a:solidFill>
              <a:srgbClr val="990099"/>
            </a:solidFill>
            <a:round/>
            <a:headEnd/>
            <a:tailEnd type="triangle" w="med" len="med"/>
          </a:ln>
          <a:effectLst/>
        </p:spPr>
      </p:cxnSp>
      <p:sp>
        <p:nvSpPr>
          <p:cNvPr id="193561" name="Text Box 25"/>
          <p:cNvSpPr txBox="1">
            <a:spLocks noChangeArrowheads="1"/>
          </p:cNvSpPr>
          <p:nvPr/>
        </p:nvSpPr>
        <p:spPr bwMode="auto">
          <a:xfrm>
            <a:off x="5253038" y="3200400"/>
            <a:ext cx="3890962" cy="1917700"/>
          </a:xfrm>
          <a:prstGeom prst="rect">
            <a:avLst/>
          </a:prstGeom>
          <a:solidFill>
            <a:srgbClr val="99CCFF"/>
          </a:solidFill>
          <a:ln w="57150">
            <a:noFill/>
            <a:miter lim="800000"/>
            <a:headEnd/>
            <a:tailEnd/>
          </a:ln>
          <a:effectLst/>
        </p:spPr>
        <p:txBody>
          <a:bodyPr wrap="none" anchor="ctr">
            <a:spAutoFit/>
          </a:bodyPr>
          <a:lstStyle/>
          <a:p>
            <a:pPr algn="l"/>
            <a:r>
              <a:rPr lang="de-DE">
                <a:latin typeface="Times New Roman" pitchFamily="18" charset="0"/>
              </a:rPr>
              <a:t>Knoten 3 und 5 melden sich</a:t>
            </a:r>
          </a:p>
          <a:p>
            <a:pPr algn="l"/>
            <a:r>
              <a:rPr lang="de-DE">
                <a:latin typeface="Times New Roman" pitchFamily="18" charset="0"/>
              </a:rPr>
              <a:t>mit ihren jeweiligen VN und</a:t>
            </a:r>
          </a:p>
          <a:p>
            <a:pPr algn="l"/>
            <a:r>
              <a:rPr lang="de-DE">
                <a:latin typeface="Times New Roman" pitchFamily="18" charset="0"/>
              </a:rPr>
              <a:t>SK Werten. K4 sendet K3 den</a:t>
            </a:r>
          </a:p>
          <a:p>
            <a:pPr algn="l"/>
            <a:r>
              <a:rPr lang="de-DE">
                <a:latin typeface="Times New Roman" pitchFamily="18" charset="0"/>
              </a:rPr>
              <a:t>neuesten Stand -- damit ist </a:t>
            </a:r>
          </a:p>
          <a:p>
            <a:pPr algn="l"/>
            <a:r>
              <a:rPr lang="de-DE">
                <a:latin typeface="Times New Roman" pitchFamily="18" charset="0"/>
              </a:rPr>
              <a:t>K3 wieder aktuell.</a:t>
            </a:r>
          </a:p>
        </p:txBody>
      </p:sp>
      <p:grpSp>
        <p:nvGrpSpPr>
          <p:cNvPr id="193562" name="Group 26"/>
          <p:cNvGrpSpPr>
            <a:grpSpLocks/>
          </p:cNvGrpSpPr>
          <p:nvPr/>
        </p:nvGrpSpPr>
        <p:grpSpPr bwMode="auto">
          <a:xfrm>
            <a:off x="152400" y="5181600"/>
            <a:ext cx="8686800" cy="1295400"/>
            <a:chOff x="0" y="3216"/>
            <a:chExt cx="5472" cy="816"/>
          </a:xfrm>
        </p:grpSpPr>
        <p:grpSp>
          <p:nvGrpSpPr>
            <p:cNvPr id="193563" name="Group 27"/>
            <p:cNvGrpSpPr>
              <a:grpSpLocks/>
            </p:cNvGrpSpPr>
            <p:nvPr/>
          </p:nvGrpSpPr>
          <p:grpSpPr bwMode="auto">
            <a:xfrm>
              <a:off x="0" y="3216"/>
              <a:ext cx="5472" cy="816"/>
              <a:chOff x="0" y="816"/>
              <a:chExt cx="5472" cy="816"/>
            </a:xfrm>
          </p:grpSpPr>
          <p:sp>
            <p:nvSpPr>
              <p:cNvPr id="193564" name="AutoShape 28"/>
              <p:cNvSpPr>
                <a:spLocks noChangeArrowheads="1"/>
              </p:cNvSpPr>
              <p:nvPr/>
            </p:nvSpPr>
            <p:spPr bwMode="auto">
              <a:xfrm>
                <a:off x="432" y="816"/>
                <a:ext cx="480" cy="816"/>
              </a:xfrm>
              <a:prstGeom prst="can">
                <a:avLst>
                  <a:gd name="adj" fmla="val 52503"/>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1</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65" name="AutoShape 29"/>
              <p:cNvSpPr>
                <a:spLocks noChangeArrowheads="1"/>
              </p:cNvSpPr>
              <p:nvPr/>
            </p:nvSpPr>
            <p:spPr bwMode="auto">
              <a:xfrm>
                <a:off x="1440" y="816"/>
                <a:ext cx="480" cy="816"/>
              </a:xfrm>
              <a:prstGeom prst="can">
                <a:avLst>
                  <a:gd name="adj" fmla="val 50622"/>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2</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66" name="AutoShape 30"/>
              <p:cNvSpPr>
                <a:spLocks noChangeArrowheads="1"/>
              </p:cNvSpPr>
              <p:nvPr/>
            </p:nvSpPr>
            <p:spPr bwMode="auto">
              <a:xfrm>
                <a:off x="2544"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3</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67" name="AutoShape 31"/>
              <p:cNvSpPr>
                <a:spLocks noChangeArrowheads="1"/>
              </p:cNvSpPr>
              <p:nvPr/>
            </p:nvSpPr>
            <p:spPr bwMode="auto">
              <a:xfrm>
                <a:off x="3744" y="816"/>
                <a:ext cx="480" cy="816"/>
              </a:xfrm>
              <a:prstGeom prst="can">
                <a:avLst>
                  <a:gd name="adj" fmla="val 54164"/>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4</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sp>
            <p:nvSpPr>
              <p:cNvPr id="193568" name="AutoShape 32"/>
              <p:cNvSpPr>
                <a:spLocks noChangeArrowheads="1"/>
              </p:cNvSpPr>
              <p:nvPr/>
            </p:nvSpPr>
            <p:spPr bwMode="auto">
              <a:xfrm>
                <a:off x="4992" y="816"/>
                <a:ext cx="480" cy="816"/>
              </a:xfrm>
              <a:prstGeom prst="can">
                <a:avLst>
                  <a:gd name="adj" fmla="val 52291"/>
                </a:avLst>
              </a:prstGeom>
              <a:solidFill>
                <a:srgbClr val="FFFFFF"/>
              </a:solidFill>
              <a:ln w="38100">
                <a:solidFill>
                  <a:schemeClr val="accent1"/>
                </a:solidFill>
                <a:round/>
                <a:headEnd/>
                <a:tailEnd/>
              </a:ln>
              <a:effectLst/>
            </p:spPr>
            <p:txBody>
              <a:bodyPr wrap="none" anchor="ctr"/>
              <a:lstStyle/>
              <a:p>
                <a:pPr>
                  <a:lnSpc>
                    <a:spcPct val="70000"/>
                  </a:lnSpc>
                </a:pPr>
                <a:r>
                  <a:rPr lang="de-DE">
                    <a:latin typeface="Times New Roman" pitchFamily="18" charset="0"/>
                  </a:rPr>
                  <a:t>5</a:t>
                </a: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70000"/>
                  </a:lnSpc>
                </a:pPr>
                <a:endParaRPr lang="de-DE">
                  <a:latin typeface="Times New Roman" pitchFamily="18" charset="0"/>
                </a:endParaRPr>
              </a:p>
              <a:p>
                <a:pPr>
                  <a:lnSpc>
                    <a:spcPct val="60000"/>
                  </a:lnSpc>
                </a:pPr>
                <a:endParaRPr lang="de-DE">
                  <a:latin typeface="Times New Roman" pitchFamily="18" charset="0"/>
                </a:endParaRPr>
              </a:p>
            </p:txBody>
          </p:sp>
          <p:cxnSp>
            <p:nvCxnSpPr>
              <p:cNvPr id="193569" name="AutoShape 33"/>
              <p:cNvCxnSpPr>
                <a:cxnSpLocks noChangeShapeType="1"/>
                <a:stCxn id="193564" idx="4"/>
                <a:endCxn id="193565" idx="2"/>
              </p:cNvCxnSpPr>
              <p:nvPr/>
            </p:nvCxnSpPr>
            <p:spPr bwMode="auto">
              <a:xfrm>
                <a:off x="924" y="1224"/>
                <a:ext cx="504" cy="0"/>
              </a:xfrm>
              <a:prstGeom prst="straightConnector1">
                <a:avLst/>
              </a:prstGeom>
              <a:noFill/>
              <a:ln w="57150">
                <a:solidFill>
                  <a:srgbClr val="990099"/>
                </a:solidFill>
                <a:round/>
                <a:headEnd/>
                <a:tailEnd/>
              </a:ln>
              <a:effectLst/>
            </p:spPr>
          </p:cxnSp>
          <p:cxnSp>
            <p:nvCxnSpPr>
              <p:cNvPr id="193570" name="AutoShape 34"/>
              <p:cNvCxnSpPr>
                <a:cxnSpLocks noChangeShapeType="1"/>
                <a:stCxn id="193565" idx="4"/>
                <a:endCxn id="193566" idx="2"/>
              </p:cNvCxnSpPr>
              <p:nvPr/>
            </p:nvCxnSpPr>
            <p:spPr bwMode="auto">
              <a:xfrm>
                <a:off x="1932" y="1224"/>
                <a:ext cx="600" cy="0"/>
              </a:xfrm>
              <a:prstGeom prst="straightConnector1">
                <a:avLst/>
              </a:prstGeom>
              <a:noFill/>
              <a:ln w="57150">
                <a:solidFill>
                  <a:srgbClr val="990099"/>
                </a:solidFill>
                <a:round/>
                <a:headEnd/>
                <a:tailEnd/>
              </a:ln>
              <a:effectLst/>
            </p:spPr>
          </p:cxnSp>
          <p:cxnSp>
            <p:nvCxnSpPr>
              <p:cNvPr id="193571" name="AutoShape 35"/>
              <p:cNvCxnSpPr>
                <a:cxnSpLocks noChangeShapeType="1"/>
                <a:stCxn id="193566" idx="4"/>
                <a:endCxn id="193567" idx="2"/>
              </p:cNvCxnSpPr>
              <p:nvPr/>
            </p:nvCxnSpPr>
            <p:spPr bwMode="auto">
              <a:xfrm>
                <a:off x="3036" y="1224"/>
                <a:ext cx="696" cy="0"/>
              </a:xfrm>
              <a:prstGeom prst="straightConnector1">
                <a:avLst/>
              </a:prstGeom>
              <a:noFill/>
              <a:ln w="57150">
                <a:solidFill>
                  <a:srgbClr val="990099"/>
                </a:solidFill>
                <a:round/>
                <a:headEnd/>
                <a:tailEnd/>
              </a:ln>
              <a:effectLst/>
            </p:spPr>
          </p:cxnSp>
          <p:cxnSp>
            <p:nvCxnSpPr>
              <p:cNvPr id="193572" name="AutoShape 36"/>
              <p:cNvCxnSpPr>
                <a:cxnSpLocks noChangeShapeType="1"/>
                <a:stCxn id="193567" idx="4"/>
                <a:endCxn id="193568" idx="2"/>
              </p:cNvCxnSpPr>
              <p:nvPr/>
            </p:nvCxnSpPr>
            <p:spPr bwMode="auto">
              <a:xfrm>
                <a:off x="4236" y="1224"/>
                <a:ext cx="744" cy="0"/>
              </a:xfrm>
              <a:prstGeom prst="straightConnector1">
                <a:avLst/>
              </a:prstGeom>
              <a:noFill/>
              <a:ln w="57150">
                <a:solidFill>
                  <a:srgbClr val="990099"/>
                </a:solidFill>
                <a:round/>
                <a:headEnd/>
                <a:tailEnd/>
              </a:ln>
              <a:effectLst/>
            </p:spPr>
          </p:cxnSp>
          <p:sp>
            <p:nvSpPr>
              <p:cNvPr id="193573" name="Text Box 37"/>
              <p:cNvSpPr txBox="1">
                <a:spLocks noChangeArrowheads="1"/>
              </p:cNvSpPr>
              <p:nvPr/>
            </p:nvSpPr>
            <p:spPr bwMode="auto">
              <a:xfrm>
                <a:off x="0" y="1056"/>
                <a:ext cx="394" cy="518"/>
              </a:xfrm>
              <a:prstGeom prst="rect">
                <a:avLst/>
              </a:prstGeom>
              <a:solidFill>
                <a:schemeClr val="accent2"/>
              </a:solidFill>
              <a:ln w="57150">
                <a:noFill/>
                <a:miter lim="800000"/>
                <a:headEnd/>
                <a:tailEnd/>
              </a:ln>
              <a:effectLst/>
            </p:spPr>
            <p:txBody>
              <a:bodyPr wrap="none" anchor="ctr">
                <a:spAutoFit/>
              </a:bodyPr>
              <a:lstStyle/>
              <a:p>
                <a:r>
                  <a:rPr lang="de-DE">
                    <a:latin typeface="Times New Roman" pitchFamily="18" charset="0"/>
                  </a:rPr>
                  <a:t>VN</a:t>
                </a:r>
              </a:p>
              <a:p>
                <a:r>
                  <a:rPr lang="de-DE">
                    <a:latin typeface="Times New Roman" pitchFamily="18" charset="0"/>
                  </a:rPr>
                  <a:t>SK</a:t>
                </a:r>
              </a:p>
            </p:txBody>
          </p:sp>
          <p:sp>
            <p:nvSpPr>
              <p:cNvPr id="193574" name="Text Box 38"/>
              <p:cNvSpPr txBox="1">
                <a:spLocks noChangeArrowheads="1"/>
              </p:cNvSpPr>
              <p:nvPr/>
            </p:nvSpPr>
            <p:spPr bwMode="auto">
              <a:xfrm>
                <a:off x="576"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3575" name="Text Box 39"/>
              <p:cNvSpPr txBox="1">
                <a:spLocks noChangeArrowheads="1"/>
              </p:cNvSpPr>
              <p:nvPr/>
            </p:nvSpPr>
            <p:spPr bwMode="auto">
              <a:xfrm>
                <a:off x="1584" y="1104"/>
                <a:ext cx="212"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9</a:t>
                </a:r>
              </a:p>
              <a:p>
                <a:pPr>
                  <a:lnSpc>
                    <a:spcPct val="80000"/>
                  </a:lnSpc>
                </a:pPr>
                <a:r>
                  <a:rPr lang="de-DE">
                    <a:latin typeface="Times New Roman" pitchFamily="18" charset="0"/>
                  </a:rPr>
                  <a:t>5</a:t>
                </a:r>
              </a:p>
            </p:txBody>
          </p:sp>
          <p:sp>
            <p:nvSpPr>
              <p:cNvPr id="193576" name="Text Box 40"/>
              <p:cNvSpPr txBox="1">
                <a:spLocks noChangeArrowheads="1"/>
              </p:cNvSpPr>
              <p:nvPr/>
            </p:nvSpPr>
            <p:spPr bwMode="auto">
              <a:xfrm>
                <a:off x="26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12</a:t>
                </a:r>
              </a:p>
              <a:p>
                <a:pPr>
                  <a:lnSpc>
                    <a:spcPct val="80000"/>
                  </a:lnSpc>
                </a:pPr>
                <a:r>
                  <a:rPr lang="de-DE">
                    <a:latin typeface="Times New Roman" pitchFamily="18" charset="0"/>
                  </a:rPr>
                  <a:t>3</a:t>
                </a:r>
              </a:p>
            </p:txBody>
          </p:sp>
          <p:sp>
            <p:nvSpPr>
              <p:cNvPr id="193577" name="Text Box 41"/>
              <p:cNvSpPr txBox="1">
                <a:spLocks noChangeArrowheads="1"/>
              </p:cNvSpPr>
              <p:nvPr/>
            </p:nvSpPr>
            <p:spPr bwMode="auto">
              <a:xfrm>
                <a:off x="3840"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12</a:t>
                </a:r>
              </a:p>
              <a:p>
                <a:pPr>
                  <a:lnSpc>
                    <a:spcPct val="80000"/>
                  </a:lnSpc>
                </a:pPr>
                <a:r>
                  <a:rPr lang="de-DE">
                    <a:latin typeface="Times New Roman" pitchFamily="18" charset="0"/>
                  </a:rPr>
                  <a:t>3</a:t>
                </a:r>
              </a:p>
            </p:txBody>
          </p:sp>
          <p:sp>
            <p:nvSpPr>
              <p:cNvPr id="193578" name="Text Box 42"/>
              <p:cNvSpPr txBox="1">
                <a:spLocks noChangeArrowheads="1"/>
              </p:cNvSpPr>
              <p:nvPr/>
            </p:nvSpPr>
            <p:spPr bwMode="auto">
              <a:xfrm>
                <a:off x="5088" y="1104"/>
                <a:ext cx="308" cy="426"/>
              </a:xfrm>
              <a:prstGeom prst="rect">
                <a:avLst/>
              </a:prstGeom>
              <a:solidFill>
                <a:schemeClr val="accent2"/>
              </a:solidFill>
              <a:ln w="57150">
                <a:noFill/>
                <a:miter lim="800000"/>
                <a:headEnd/>
                <a:tailEnd/>
              </a:ln>
              <a:effectLst/>
            </p:spPr>
            <p:txBody>
              <a:bodyPr wrap="none" anchor="ctr">
                <a:spAutoFit/>
              </a:bodyPr>
              <a:lstStyle/>
              <a:p>
                <a:pPr>
                  <a:lnSpc>
                    <a:spcPct val="80000"/>
                  </a:lnSpc>
                </a:pPr>
                <a:r>
                  <a:rPr lang="de-DE">
                    <a:latin typeface="Times New Roman" pitchFamily="18" charset="0"/>
                  </a:rPr>
                  <a:t>12</a:t>
                </a:r>
              </a:p>
              <a:p>
                <a:pPr>
                  <a:lnSpc>
                    <a:spcPct val="80000"/>
                  </a:lnSpc>
                </a:pPr>
                <a:r>
                  <a:rPr lang="de-DE">
                    <a:latin typeface="Times New Roman" pitchFamily="18" charset="0"/>
                  </a:rPr>
                  <a:t>3</a:t>
                </a:r>
              </a:p>
            </p:txBody>
          </p:sp>
        </p:grpSp>
        <p:graphicFrame>
          <p:nvGraphicFramePr>
            <p:cNvPr id="193579" name="Object 43"/>
            <p:cNvGraphicFramePr>
              <a:graphicFrameLocks noChangeAspect="1"/>
            </p:cNvGraphicFramePr>
            <p:nvPr/>
          </p:nvGraphicFramePr>
          <p:xfrm>
            <a:off x="2064" y="3456"/>
            <a:ext cx="421" cy="576"/>
          </p:xfrm>
          <a:graphic>
            <a:graphicData uri="http://schemas.openxmlformats.org/presentationml/2006/ole">
              <p:oleObj spid="_x0000_s193579" name="Clip" r:id="rId5" imgW="2528640" imgH="3455640" progId="MS_ClipArt_Gallery.2">
                <p:embed/>
              </p:oleObj>
            </a:graphicData>
          </a:graphic>
        </p:graphicFrame>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422DFF91-4227-4C6D-86C6-F32524B32680}" type="slidenum">
              <a:rPr lang="en-US"/>
              <a:pPr/>
              <a:t>54</a:t>
            </a:fld>
            <a:endParaRPr lang="en-US"/>
          </a:p>
        </p:txBody>
      </p:sp>
      <p:sp>
        <p:nvSpPr>
          <p:cNvPr id="188418" name="Rectangle 2"/>
          <p:cNvSpPr>
            <a:spLocks noGrp="1" noChangeArrowheads="1"/>
          </p:cNvSpPr>
          <p:nvPr>
            <p:ph type="title"/>
          </p:nvPr>
        </p:nvSpPr>
        <p:spPr/>
        <p:txBody>
          <a:bodyPr/>
          <a:lstStyle/>
          <a:p>
            <a:r>
              <a:rPr lang="de-DE"/>
              <a:t>Replikation: Lazy (asynchron) versus Eager (synchron)</a:t>
            </a:r>
          </a:p>
        </p:txBody>
      </p:sp>
      <p:sp>
        <p:nvSpPr>
          <p:cNvPr id="188419" name="Rectangle 3"/>
          <p:cNvSpPr>
            <a:spLocks noGrp="1" noChangeArrowheads="1"/>
          </p:cNvSpPr>
          <p:nvPr>
            <p:ph type="body" idx="1"/>
          </p:nvPr>
        </p:nvSpPr>
        <p:spPr/>
        <p:txBody>
          <a:bodyPr/>
          <a:lstStyle/>
          <a:p>
            <a:pPr>
              <a:lnSpc>
                <a:spcPct val="80000"/>
              </a:lnSpc>
            </a:pPr>
            <a:r>
              <a:rPr lang="de-DE"/>
              <a:t>Eager skaliert nicht</a:t>
            </a:r>
          </a:p>
          <a:p>
            <a:pPr lvl="1">
              <a:lnSpc>
                <a:spcPct val="80000"/>
              </a:lnSpc>
            </a:pPr>
            <a:r>
              <a:rPr lang="de-DE"/>
              <a:t>sehr hohe Deadlock-Rate</a:t>
            </a:r>
          </a:p>
          <a:p>
            <a:pPr lvl="1">
              <a:lnSpc>
                <a:spcPct val="80000"/>
              </a:lnSpc>
            </a:pPr>
            <a:r>
              <a:rPr lang="de-DE"/>
              <a:t>sehr „fette“ update Transaktionen</a:t>
            </a:r>
          </a:p>
          <a:p>
            <a:pPr lvl="1">
              <a:lnSpc>
                <a:spcPct val="80000"/>
              </a:lnSpc>
            </a:pPr>
            <a:r>
              <a:rPr lang="de-DE"/>
              <a:t>nur einsetzbar bei eher statischen Datenbanken</a:t>
            </a:r>
          </a:p>
          <a:p>
            <a:pPr lvl="2">
              <a:lnSpc>
                <a:spcPct val="80000"/>
              </a:lnSpc>
            </a:pPr>
            <a:r>
              <a:rPr lang="de-DE"/>
              <a:t>Bibel</a:t>
            </a:r>
          </a:p>
          <a:p>
            <a:pPr lvl="2">
              <a:lnSpc>
                <a:spcPct val="80000"/>
              </a:lnSpc>
            </a:pPr>
            <a:r>
              <a:rPr lang="de-DE"/>
              <a:t>Telefonbuch</a:t>
            </a:r>
          </a:p>
          <a:p>
            <a:pPr>
              <a:lnSpc>
                <a:spcPct val="80000"/>
              </a:lnSpc>
            </a:pPr>
            <a:r>
              <a:rPr lang="de-DE"/>
              <a:t>Lazy ist notwendig bei mobilen Benutzern, die mit Ihrem Notebook „durch die Gegend ziehen“</a:t>
            </a:r>
          </a:p>
          <a:p>
            <a:pPr lvl="1">
              <a:lnSpc>
                <a:spcPct val="80000"/>
              </a:lnSpc>
            </a:pPr>
            <a:r>
              <a:rPr lang="de-DE"/>
              <a:t>Versicherungsvertreter</a:t>
            </a:r>
          </a:p>
          <a:p>
            <a:pPr lvl="1">
              <a:lnSpc>
                <a:spcPct val="80000"/>
              </a:lnSpc>
            </a:pPr>
            <a:r>
              <a:rPr lang="de-DE"/>
              <a:t>Verkäufer</a:t>
            </a:r>
          </a:p>
          <a:p>
            <a:pPr lvl="1">
              <a:lnSpc>
                <a:spcPct val="80000"/>
              </a:lnSpc>
            </a:pPr>
            <a:r>
              <a:rPr lang="de-DE"/>
              <a:t>etc.</a:t>
            </a:r>
          </a:p>
          <a:p>
            <a:pPr lvl="1">
              <a:lnSpc>
                <a:spcPct val="80000"/>
              </a:lnSpc>
            </a:pPr>
            <a:r>
              <a:rPr lang="de-DE"/>
              <a:t>Transaktionen werden einfach mal ausgeführt und später wird versucht, die Replikate wieder „auf Vordermann“ zu bringen</a:t>
            </a:r>
          </a:p>
          <a:p>
            <a:pPr lvl="2">
              <a:lnSpc>
                <a:spcPct val="80000"/>
              </a:lnSpc>
            </a:pPr>
            <a:r>
              <a:rPr lang="de-DE"/>
              <a:t>Reconciliation bzw Konsolidierung</a:t>
            </a:r>
          </a:p>
          <a:p>
            <a:pPr lvl="1">
              <a:lnSpc>
                <a:spcPct val="80000"/>
              </a:lnSpc>
            </a:pPr>
            <a:endParaRPr lang="de-DE"/>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6646803B-5B83-49ED-AFBA-108A57233EF7}" type="slidenum">
              <a:rPr lang="en-US"/>
              <a:pPr/>
              <a:t>55</a:t>
            </a:fld>
            <a:endParaRPr lang="en-US"/>
          </a:p>
        </p:txBody>
      </p:sp>
      <p:sp>
        <p:nvSpPr>
          <p:cNvPr id="203778" name="Rectangle 2"/>
          <p:cNvSpPr>
            <a:spLocks noGrp="1" noChangeArrowheads="1"/>
          </p:cNvSpPr>
          <p:nvPr>
            <p:ph type="title"/>
          </p:nvPr>
        </p:nvSpPr>
        <p:spPr>
          <a:noFill/>
          <a:ln/>
        </p:spPr>
        <p:txBody>
          <a:bodyPr lIns="90488" tIns="44450" rIns="90488" bIns="44450" anchor="ctr"/>
          <a:lstStyle/>
          <a:p>
            <a:r>
              <a:rPr lang="de-DE"/>
              <a:t>Outline</a:t>
            </a:r>
          </a:p>
        </p:txBody>
      </p:sp>
      <p:sp>
        <p:nvSpPr>
          <p:cNvPr id="203779" name="Rectangle 3"/>
          <p:cNvSpPr>
            <a:spLocks noGrp="1" noChangeArrowheads="1"/>
          </p:cNvSpPr>
          <p:nvPr>
            <p:ph type="body" idx="1"/>
          </p:nvPr>
        </p:nvSpPr>
        <p:spPr>
          <a:xfrm>
            <a:off x="152400" y="852488"/>
            <a:ext cx="8915400" cy="5562600"/>
          </a:xfrm>
          <a:noFill/>
          <a:ln/>
        </p:spPr>
        <p:txBody>
          <a:bodyPr lIns="90488" tIns="44450" rIns="90488" bIns="44450"/>
          <a:lstStyle/>
          <a:p>
            <a:r>
              <a:rPr lang="de-DE" sz="2800">
                <a:solidFill>
                  <a:srgbClr val="990099"/>
                </a:solidFill>
              </a:rPr>
              <a:t>Based on: Jim Gray, Pat Helland, Patrick E. O'Neil, Dennis Shasha: The Dangers of Replication and a Solution. SIGMOD Conf. 1996: 173-182 </a:t>
            </a:r>
          </a:p>
          <a:p>
            <a:r>
              <a:rPr lang="de-DE" sz="2800"/>
              <a:t>Replication strategies</a:t>
            </a:r>
          </a:p>
          <a:p>
            <a:pPr lvl="1"/>
            <a:r>
              <a:rPr lang="de-DE" sz="2800"/>
              <a:t>Lazy and Eager</a:t>
            </a:r>
          </a:p>
          <a:p>
            <a:pPr lvl="1"/>
            <a:r>
              <a:rPr lang="de-DE" sz="2800"/>
              <a:t>Master </a:t>
            </a:r>
            <a:r>
              <a:rPr lang="de-DE" sz="2800">
                <a:solidFill>
                  <a:srgbClr val="990099"/>
                </a:solidFill>
              </a:rPr>
              <a:t>(Primärkopie)</a:t>
            </a:r>
            <a:r>
              <a:rPr lang="de-DE" sz="2800"/>
              <a:t> and Group</a:t>
            </a:r>
          </a:p>
          <a:p>
            <a:r>
              <a:rPr lang="de-DE" sz="2800"/>
              <a:t>How centralized databases scale</a:t>
            </a:r>
          </a:p>
          <a:p>
            <a:pPr lvl="1"/>
            <a:r>
              <a:rPr lang="de-DE" sz="2800"/>
              <a:t>deadlocks rise non-linearly with</a:t>
            </a:r>
          </a:p>
          <a:p>
            <a:pPr lvl="2"/>
            <a:r>
              <a:rPr lang="de-DE" sz="2400"/>
              <a:t> transaction size </a:t>
            </a:r>
          </a:p>
          <a:p>
            <a:pPr lvl="2"/>
            <a:r>
              <a:rPr lang="de-DE" sz="2400"/>
              <a:t> concurrency</a:t>
            </a:r>
          </a:p>
          <a:p>
            <a:r>
              <a:rPr lang="de-DE" sz="2800"/>
              <a:t>Replication systems are unstable on scaleup</a:t>
            </a:r>
          </a:p>
          <a:p>
            <a:r>
              <a:rPr lang="de-DE" sz="2800"/>
              <a:t>A possible solution</a:t>
            </a:r>
          </a:p>
        </p:txBody>
      </p:sp>
      <p:sp>
        <p:nvSpPr>
          <p:cNvPr id="203780" name="AutoShape 4"/>
          <p:cNvSpPr>
            <a:spLocks noChangeArrowheads="1"/>
          </p:cNvSpPr>
          <p:nvPr/>
        </p:nvSpPr>
        <p:spPr bwMode="auto">
          <a:xfrm flipH="1">
            <a:off x="6781800" y="2057400"/>
            <a:ext cx="2120900" cy="596900"/>
          </a:xfrm>
          <a:prstGeom prst="rightArrow">
            <a:avLst>
              <a:gd name="adj1" fmla="val 50000"/>
              <a:gd name="adj2" fmla="val 177676"/>
            </a:avLst>
          </a:prstGeom>
          <a:solidFill>
            <a:schemeClr val="accent1"/>
          </a:solidFill>
          <a:ln w="12700">
            <a:solidFill>
              <a:schemeClr val="tx1"/>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5"/>
          <p:cNvSpPr>
            <a:spLocks noGrp="1"/>
          </p:cNvSpPr>
          <p:nvPr>
            <p:ph type="sldNum" sz="quarter" idx="12"/>
          </p:nvPr>
        </p:nvSpPr>
        <p:spPr/>
        <p:txBody>
          <a:bodyPr/>
          <a:lstStyle/>
          <a:p>
            <a:fld id="{20272792-D1E6-4E1B-A0A6-9C462C7D512A}" type="slidenum">
              <a:rPr lang="en-US"/>
              <a:pPr/>
              <a:t>56</a:t>
            </a:fld>
            <a:endParaRPr lang="en-US"/>
          </a:p>
        </p:txBody>
      </p:sp>
      <p:sp>
        <p:nvSpPr>
          <p:cNvPr id="204802" name="Rectangle 2"/>
          <p:cNvSpPr>
            <a:spLocks noGrp="1" noChangeArrowheads="1"/>
          </p:cNvSpPr>
          <p:nvPr>
            <p:ph type="title"/>
          </p:nvPr>
        </p:nvSpPr>
        <p:spPr>
          <a:xfrm>
            <a:off x="0" y="76200"/>
            <a:ext cx="7315200" cy="1143000"/>
          </a:xfrm>
          <a:noFill/>
          <a:ln/>
        </p:spPr>
        <p:txBody>
          <a:bodyPr lIns="90488" tIns="44450" rIns="90488" bIns="44450" anchor="ctr"/>
          <a:lstStyle/>
          <a:p>
            <a:r>
              <a:rPr lang="de-DE"/>
              <a:t>Propagation Strategies</a:t>
            </a:r>
          </a:p>
        </p:txBody>
      </p:sp>
      <p:sp>
        <p:nvSpPr>
          <p:cNvPr id="204803" name="Rectangle 3"/>
          <p:cNvSpPr>
            <a:spLocks noGrp="1" noChangeArrowheads="1"/>
          </p:cNvSpPr>
          <p:nvPr>
            <p:ph type="body" idx="1"/>
          </p:nvPr>
        </p:nvSpPr>
        <p:spPr>
          <a:xfrm>
            <a:off x="0" y="1143000"/>
            <a:ext cx="8915400" cy="5562600"/>
          </a:xfrm>
          <a:noFill/>
          <a:ln/>
        </p:spPr>
        <p:txBody>
          <a:bodyPr lIns="90488" tIns="44450" rIns="90488" bIns="44450"/>
          <a:lstStyle/>
          <a:p>
            <a:pPr>
              <a:lnSpc>
                <a:spcPct val="100000"/>
              </a:lnSpc>
            </a:pPr>
            <a:r>
              <a:rPr lang="de-DE" sz="3200"/>
              <a:t>Eager: Send update right away</a:t>
            </a:r>
          </a:p>
          <a:p>
            <a:pPr lvl="1">
              <a:lnSpc>
                <a:spcPct val="100000"/>
              </a:lnSpc>
            </a:pPr>
            <a:r>
              <a:rPr lang="de-DE" sz="3200"/>
              <a:t>(part of same transaction)</a:t>
            </a:r>
          </a:p>
          <a:p>
            <a:pPr lvl="1">
              <a:lnSpc>
                <a:spcPct val="100000"/>
              </a:lnSpc>
            </a:pPr>
            <a:r>
              <a:rPr lang="de-DE" sz="3200" i="1"/>
              <a:t>N</a:t>
            </a:r>
            <a:r>
              <a:rPr lang="de-DE" sz="3200"/>
              <a:t> times larger transactions</a:t>
            </a:r>
          </a:p>
          <a:p>
            <a:pPr>
              <a:lnSpc>
                <a:spcPct val="100000"/>
              </a:lnSpc>
            </a:pPr>
            <a:r>
              <a:rPr lang="de-DE" sz="3200"/>
              <a:t>Lazy: Send update asynchronously</a:t>
            </a:r>
          </a:p>
          <a:p>
            <a:pPr lvl="1">
              <a:lnSpc>
                <a:spcPct val="100000"/>
              </a:lnSpc>
            </a:pPr>
            <a:r>
              <a:rPr lang="de-DE" sz="3200"/>
              <a:t>separate transaction</a:t>
            </a:r>
          </a:p>
          <a:p>
            <a:pPr lvl="1">
              <a:lnSpc>
                <a:spcPct val="100000"/>
              </a:lnSpc>
            </a:pPr>
            <a:r>
              <a:rPr lang="de-DE" sz="3200" i="1"/>
              <a:t>N</a:t>
            </a:r>
            <a:r>
              <a:rPr lang="de-DE" sz="3200"/>
              <a:t> times more transactions</a:t>
            </a:r>
          </a:p>
          <a:p>
            <a:pPr>
              <a:lnSpc>
                <a:spcPct val="100000"/>
              </a:lnSpc>
            </a:pPr>
            <a:r>
              <a:rPr lang="de-DE" sz="3200"/>
              <a:t>Either way</a:t>
            </a:r>
          </a:p>
          <a:p>
            <a:pPr lvl="1">
              <a:lnSpc>
                <a:spcPct val="100000"/>
              </a:lnSpc>
            </a:pPr>
            <a:r>
              <a:rPr lang="de-DE" sz="3200" i="1"/>
              <a:t>N</a:t>
            </a:r>
            <a:r>
              <a:rPr lang="de-DE" sz="3200"/>
              <a:t> times more updates per second per node</a:t>
            </a:r>
          </a:p>
          <a:p>
            <a:pPr lvl="1">
              <a:lnSpc>
                <a:spcPct val="100000"/>
              </a:lnSpc>
            </a:pPr>
            <a:r>
              <a:rPr lang="de-DE" sz="3200" i="1"/>
              <a:t>N</a:t>
            </a:r>
            <a:r>
              <a:rPr lang="de-DE" sz="3200" i="1" baseline="30000"/>
              <a:t>2</a:t>
            </a:r>
            <a:r>
              <a:rPr lang="de-DE" sz="3200"/>
              <a:t> times more work overall</a:t>
            </a:r>
          </a:p>
        </p:txBody>
      </p:sp>
      <p:graphicFrame>
        <p:nvGraphicFramePr>
          <p:cNvPr id="204804" name="Object 4">
            <a:hlinkClick r:id="" action="ppaction://ole?verb=0"/>
          </p:cNvPr>
          <p:cNvGraphicFramePr>
            <a:graphicFrameLocks/>
          </p:cNvGraphicFramePr>
          <p:nvPr/>
        </p:nvGraphicFramePr>
        <p:xfrm>
          <a:off x="7010400" y="76200"/>
          <a:ext cx="1549400" cy="2095500"/>
        </p:xfrm>
        <a:graphic>
          <a:graphicData uri="http://schemas.openxmlformats.org/presentationml/2006/ole">
            <p:oleObj spid="_x0000_s204804" name="Document" r:id="rId4" imgW="2068200" imgH="2570040" progId="Word.Document.6">
              <p:embed/>
            </p:oleObj>
          </a:graphicData>
        </a:graphic>
      </p:graphicFrame>
      <p:grpSp>
        <p:nvGrpSpPr>
          <p:cNvPr id="204805" name="Group 5"/>
          <p:cNvGrpSpPr>
            <a:grpSpLocks/>
          </p:cNvGrpSpPr>
          <p:nvPr/>
        </p:nvGrpSpPr>
        <p:grpSpPr bwMode="auto">
          <a:xfrm>
            <a:off x="7038975" y="1966913"/>
            <a:ext cx="512763" cy="344487"/>
            <a:chOff x="4434" y="1239"/>
            <a:chExt cx="323" cy="217"/>
          </a:xfrm>
        </p:grpSpPr>
        <p:grpSp>
          <p:nvGrpSpPr>
            <p:cNvPr id="204806" name="Group 6"/>
            <p:cNvGrpSpPr>
              <a:grpSpLocks/>
            </p:cNvGrpSpPr>
            <p:nvPr/>
          </p:nvGrpSpPr>
          <p:grpSpPr bwMode="auto">
            <a:xfrm>
              <a:off x="4434" y="1257"/>
              <a:ext cx="323" cy="199"/>
              <a:chOff x="4434" y="1257"/>
              <a:chExt cx="323" cy="199"/>
            </a:xfrm>
          </p:grpSpPr>
          <p:sp>
            <p:nvSpPr>
              <p:cNvPr id="204807" name="Oval 7"/>
              <p:cNvSpPr>
                <a:spLocks noChangeArrowheads="1"/>
              </p:cNvSpPr>
              <p:nvPr/>
            </p:nvSpPr>
            <p:spPr bwMode="auto">
              <a:xfrm>
                <a:off x="4434" y="1405"/>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08" name="Rectangle 8"/>
              <p:cNvSpPr>
                <a:spLocks noChangeArrowheads="1"/>
              </p:cNvSpPr>
              <p:nvPr/>
            </p:nvSpPr>
            <p:spPr bwMode="auto">
              <a:xfrm>
                <a:off x="4434" y="1257"/>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09" name="Oval 9"/>
            <p:cNvSpPr>
              <a:spLocks noChangeArrowheads="1"/>
            </p:cNvSpPr>
            <p:nvPr/>
          </p:nvSpPr>
          <p:spPr bwMode="auto">
            <a:xfrm>
              <a:off x="4442" y="1239"/>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4810" name="Group 10"/>
          <p:cNvGrpSpPr>
            <a:grpSpLocks/>
          </p:cNvGrpSpPr>
          <p:nvPr/>
        </p:nvGrpSpPr>
        <p:grpSpPr bwMode="auto">
          <a:xfrm>
            <a:off x="7546975" y="2106613"/>
            <a:ext cx="514350" cy="344487"/>
            <a:chOff x="4754" y="1327"/>
            <a:chExt cx="324" cy="217"/>
          </a:xfrm>
        </p:grpSpPr>
        <p:grpSp>
          <p:nvGrpSpPr>
            <p:cNvPr id="204811" name="Group 11"/>
            <p:cNvGrpSpPr>
              <a:grpSpLocks/>
            </p:cNvGrpSpPr>
            <p:nvPr/>
          </p:nvGrpSpPr>
          <p:grpSpPr bwMode="auto">
            <a:xfrm>
              <a:off x="4754" y="1345"/>
              <a:ext cx="324" cy="199"/>
              <a:chOff x="4754" y="1345"/>
              <a:chExt cx="324" cy="199"/>
            </a:xfrm>
          </p:grpSpPr>
          <p:sp>
            <p:nvSpPr>
              <p:cNvPr id="204812" name="Oval 12"/>
              <p:cNvSpPr>
                <a:spLocks noChangeArrowheads="1"/>
              </p:cNvSpPr>
              <p:nvPr/>
            </p:nvSpPr>
            <p:spPr bwMode="auto">
              <a:xfrm>
                <a:off x="4754" y="1493"/>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13" name="Rectangle 13"/>
              <p:cNvSpPr>
                <a:spLocks noChangeArrowheads="1"/>
              </p:cNvSpPr>
              <p:nvPr/>
            </p:nvSpPr>
            <p:spPr bwMode="auto">
              <a:xfrm>
                <a:off x="4754" y="1345"/>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14" name="Oval 14"/>
            <p:cNvSpPr>
              <a:spLocks noChangeArrowheads="1"/>
            </p:cNvSpPr>
            <p:nvPr/>
          </p:nvSpPr>
          <p:spPr bwMode="auto">
            <a:xfrm>
              <a:off x="4762" y="1327"/>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4815" name="Group 15"/>
          <p:cNvGrpSpPr>
            <a:grpSpLocks/>
          </p:cNvGrpSpPr>
          <p:nvPr/>
        </p:nvGrpSpPr>
        <p:grpSpPr bwMode="auto">
          <a:xfrm>
            <a:off x="7993063" y="2246313"/>
            <a:ext cx="514350" cy="344487"/>
            <a:chOff x="5035" y="1415"/>
            <a:chExt cx="324" cy="217"/>
          </a:xfrm>
        </p:grpSpPr>
        <p:grpSp>
          <p:nvGrpSpPr>
            <p:cNvPr id="204816" name="Group 16"/>
            <p:cNvGrpSpPr>
              <a:grpSpLocks/>
            </p:cNvGrpSpPr>
            <p:nvPr/>
          </p:nvGrpSpPr>
          <p:grpSpPr bwMode="auto">
            <a:xfrm>
              <a:off x="5035" y="1433"/>
              <a:ext cx="324" cy="199"/>
              <a:chOff x="5035" y="1433"/>
              <a:chExt cx="324" cy="199"/>
            </a:xfrm>
          </p:grpSpPr>
          <p:sp>
            <p:nvSpPr>
              <p:cNvPr id="204817" name="Oval 17"/>
              <p:cNvSpPr>
                <a:spLocks noChangeArrowheads="1"/>
              </p:cNvSpPr>
              <p:nvPr/>
            </p:nvSpPr>
            <p:spPr bwMode="auto">
              <a:xfrm>
                <a:off x="5035" y="1581"/>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18" name="Rectangle 18"/>
              <p:cNvSpPr>
                <a:spLocks noChangeArrowheads="1"/>
              </p:cNvSpPr>
              <p:nvPr/>
            </p:nvSpPr>
            <p:spPr bwMode="auto">
              <a:xfrm>
                <a:off x="5035" y="1433"/>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19" name="Oval 19"/>
            <p:cNvSpPr>
              <a:spLocks noChangeArrowheads="1"/>
            </p:cNvSpPr>
            <p:nvPr/>
          </p:nvSpPr>
          <p:spPr bwMode="auto">
            <a:xfrm>
              <a:off x="5043" y="1415"/>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aphicFrame>
        <p:nvGraphicFramePr>
          <p:cNvPr id="204820" name="Object 20">
            <a:hlinkClick r:id="" action="ppaction://ole?verb=0"/>
          </p:cNvPr>
          <p:cNvGraphicFramePr>
            <a:graphicFrameLocks/>
          </p:cNvGraphicFramePr>
          <p:nvPr/>
        </p:nvGraphicFramePr>
        <p:xfrm>
          <a:off x="7096125" y="2579688"/>
          <a:ext cx="1524000" cy="2438400"/>
        </p:xfrm>
        <a:graphic>
          <a:graphicData uri="http://schemas.openxmlformats.org/presentationml/2006/ole">
            <p:oleObj spid="_x0000_s204820" name="Document" r:id="rId5" imgW="2563560" imgH="3236760" progId="Word.Document.6">
              <p:embed/>
            </p:oleObj>
          </a:graphicData>
        </a:graphic>
      </p:graphicFrame>
      <p:grpSp>
        <p:nvGrpSpPr>
          <p:cNvPr id="204821" name="Group 21"/>
          <p:cNvGrpSpPr>
            <a:grpSpLocks/>
          </p:cNvGrpSpPr>
          <p:nvPr/>
        </p:nvGrpSpPr>
        <p:grpSpPr bwMode="auto">
          <a:xfrm>
            <a:off x="7124700" y="4699000"/>
            <a:ext cx="512763" cy="344488"/>
            <a:chOff x="4488" y="2960"/>
            <a:chExt cx="323" cy="217"/>
          </a:xfrm>
        </p:grpSpPr>
        <p:grpSp>
          <p:nvGrpSpPr>
            <p:cNvPr id="204822" name="Group 22"/>
            <p:cNvGrpSpPr>
              <a:grpSpLocks/>
            </p:cNvGrpSpPr>
            <p:nvPr/>
          </p:nvGrpSpPr>
          <p:grpSpPr bwMode="auto">
            <a:xfrm>
              <a:off x="4488" y="2978"/>
              <a:ext cx="323" cy="199"/>
              <a:chOff x="4488" y="2978"/>
              <a:chExt cx="323" cy="199"/>
            </a:xfrm>
          </p:grpSpPr>
          <p:sp>
            <p:nvSpPr>
              <p:cNvPr id="204823" name="Oval 23"/>
              <p:cNvSpPr>
                <a:spLocks noChangeArrowheads="1"/>
              </p:cNvSpPr>
              <p:nvPr/>
            </p:nvSpPr>
            <p:spPr bwMode="auto">
              <a:xfrm>
                <a:off x="4488" y="3126"/>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24" name="Rectangle 24"/>
              <p:cNvSpPr>
                <a:spLocks noChangeArrowheads="1"/>
              </p:cNvSpPr>
              <p:nvPr/>
            </p:nvSpPr>
            <p:spPr bwMode="auto">
              <a:xfrm>
                <a:off x="4488" y="297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25" name="Oval 25"/>
            <p:cNvSpPr>
              <a:spLocks noChangeArrowheads="1"/>
            </p:cNvSpPr>
            <p:nvPr/>
          </p:nvSpPr>
          <p:spPr bwMode="auto">
            <a:xfrm>
              <a:off x="4496" y="2960"/>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4826" name="Group 26"/>
          <p:cNvGrpSpPr>
            <a:grpSpLocks/>
          </p:cNvGrpSpPr>
          <p:nvPr/>
        </p:nvGrpSpPr>
        <p:grpSpPr bwMode="auto">
          <a:xfrm>
            <a:off x="7632700" y="4838700"/>
            <a:ext cx="514350" cy="344488"/>
            <a:chOff x="4808" y="3048"/>
            <a:chExt cx="324" cy="217"/>
          </a:xfrm>
        </p:grpSpPr>
        <p:grpSp>
          <p:nvGrpSpPr>
            <p:cNvPr id="204827" name="Group 27"/>
            <p:cNvGrpSpPr>
              <a:grpSpLocks/>
            </p:cNvGrpSpPr>
            <p:nvPr/>
          </p:nvGrpSpPr>
          <p:grpSpPr bwMode="auto">
            <a:xfrm>
              <a:off x="4808" y="3066"/>
              <a:ext cx="324" cy="199"/>
              <a:chOff x="4808" y="3066"/>
              <a:chExt cx="324" cy="199"/>
            </a:xfrm>
          </p:grpSpPr>
          <p:sp>
            <p:nvSpPr>
              <p:cNvPr id="204828" name="Oval 28"/>
              <p:cNvSpPr>
                <a:spLocks noChangeArrowheads="1"/>
              </p:cNvSpPr>
              <p:nvPr/>
            </p:nvSpPr>
            <p:spPr bwMode="auto">
              <a:xfrm>
                <a:off x="4808" y="3214"/>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29" name="Rectangle 29"/>
              <p:cNvSpPr>
                <a:spLocks noChangeArrowheads="1"/>
              </p:cNvSpPr>
              <p:nvPr/>
            </p:nvSpPr>
            <p:spPr bwMode="auto">
              <a:xfrm>
                <a:off x="4808" y="3066"/>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30" name="Oval 30"/>
            <p:cNvSpPr>
              <a:spLocks noChangeArrowheads="1"/>
            </p:cNvSpPr>
            <p:nvPr/>
          </p:nvSpPr>
          <p:spPr bwMode="auto">
            <a:xfrm>
              <a:off x="4816" y="3048"/>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4831" name="Group 31"/>
          <p:cNvGrpSpPr>
            <a:grpSpLocks/>
          </p:cNvGrpSpPr>
          <p:nvPr/>
        </p:nvGrpSpPr>
        <p:grpSpPr bwMode="auto">
          <a:xfrm>
            <a:off x="8078788" y="4978400"/>
            <a:ext cx="514350" cy="344488"/>
            <a:chOff x="5089" y="3136"/>
            <a:chExt cx="324" cy="217"/>
          </a:xfrm>
        </p:grpSpPr>
        <p:grpSp>
          <p:nvGrpSpPr>
            <p:cNvPr id="204832" name="Group 32"/>
            <p:cNvGrpSpPr>
              <a:grpSpLocks/>
            </p:cNvGrpSpPr>
            <p:nvPr/>
          </p:nvGrpSpPr>
          <p:grpSpPr bwMode="auto">
            <a:xfrm>
              <a:off x="5089" y="3154"/>
              <a:ext cx="324" cy="199"/>
              <a:chOff x="5089" y="3154"/>
              <a:chExt cx="324" cy="199"/>
            </a:xfrm>
          </p:grpSpPr>
          <p:sp>
            <p:nvSpPr>
              <p:cNvPr id="204833" name="Oval 33"/>
              <p:cNvSpPr>
                <a:spLocks noChangeArrowheads="1"/>
              </p:cNvSpPr>
              <p:nvPr/>
            </p:nvSpPr>
            <p:spPr bwMode="auto">
              <a:xfrm>
                <a:off x="5089" y="3302"/>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4834" name="Rectangle 34"/>
              <p:cNvSpPr>
                <a:spLocks noChangeArrowheads="1"/>
              </p:cNvSpPr>
              <p:nvPr/>
            </p:nvSpPr>
            <p:spPr bwMode="auto">
              <a:xfrm>
                <a:off x="5089" y="3154"/>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4835" name="Oval 35"/>
            <p:cNvSpPr>
              <a:spLocks noChangeArrowheads="1"/>
            </p:cNvSpPr>
            <p:nvPr/>
          </p:nvSpPr>
          <p:spPr bwMode="auto">
            <a:xfrm>
              <a:off x="5097" y="3136"/>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204836" name="Text Box 36"/>
          <p:cNvSpPr txBox="1">
            <a:spLocks noChangeArrowheads="1"/>
          </p:cNvSpPr>
          <p:nvPr/>
        </p:nvSpPr>
        <p:spPr bwMode="auto">
          <a:xfrm>
            <a:off x="1965325" y="5984875"/>
            <a:ext cx="184150" cy="457200"/>
          </a:xfrm>
          <a:prstGeom prst="rect">
            <a:avLst/>
          </a:prstGeom>
          <a:noFill/>
          <a:ln w="76200">
            <a:noFill/>
            <a:miter lim="800000"/>
            <a:headEnd/>
            <a:tailEnd/>
          </a:ln>
          <a:effectLst/>
        </p:spPr>
        <p:txBody>
          <a:bodyPr wrap="none">
            <a:spAutoFit/>
          </a:bodyPr>
          <a:lstStyle/>
          <a:p>
            <a:endParaRPr lang="de-DE">
              <a:latin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B54DEF5E-85EC-47AF-9635-332CC6AE6A67}" type="slidenum">
              <a:rPr lang="en-US"/>
              <a:pPr/>
              <a:t>57</a:t>
            </a:fld>
            <a:endParaRPr lang="en-US"/>
          </a:p>
        </p:txBody>
      </p:sp>
      <p:sp>
        <p:nvSpPr>
          <p:cNvPr id="205826" name="Rectangle 2"/>
          <p:cNvSpPr>
            <a:spLocks noGrp="1" noChangeArrowheads="1"/>
          </p:cNvSpPr>
          <p:nvPr>
            <p:ph type="title"/>
          </p:nvPr>
        </p:nvSpPr>
        <p:spPr>
          <a:noFill/>
          <a:ln/>
        </p:spPr>
        <p:txBody>
          <a:bodyPr lIns="90488" tIns="44450" rIns="90488" bIns="44450" anchor="ctr"/>
          <a:lstStyle/>
          <a:p>
            <a:r>
              <a:rPr lang="de-DE"/>
              <a:t>Outline</a:t>
            </a:r>
          </a:p>
        </p:txBody>
      </p:sp>
      <p:sp>
        <p:nvSpPr>
          <p:cNvPr id="205827" name="Rectangle 3"/>
          <p:cNvSpPr>
            <a:spLocks noGrp="1" noChangeArrowheads="1"/>
          </p:cNvSpPr>
          <p:nvPr>
            <p:ph type="body" idx="1"/>
          </p:nvPr>
        </p:nvSpPr>
        <p:spPr>
          <a:noFill/>
          <a:ln/>
        </p:spPr>
        <p:txBody>
          <a:bodyPr lIns="90488" tIns="44450" rIns="90488" bIns="44450"/>
          <a:lstStyle/>
          <a:p>
            <a:r>
              <a:rPr lang="de-DE" sz="3200"/>
              <a:t>Replication strategies</a:t>
            </a:r>
          </a:p>
          <a:p>
            <a:pPr lvl="1"/>
            <a:r>
              <a:rPr lang="de-DE" sz="3200"/>
              <a:t>Lazy and Eager</a:t>
            </a:r>
          </a:p>
          <a:p>
            <a:pPr lvl="1"/>
            <a:r>
              <a:rPr lang="de-DE" sz="3200"/>
              <a:t>Master and Group</a:t>
            </a:r>
          </a:p>
          <a:p>
            <a:r>
              <a:rPr lang="de-DE" sz="3200"/>
              <a:t>How centralized databases scale</a:t>
            </a:r>
          </a:p>
          <a:p>
            <a:pPr lvl="1"/>
            <a:r>
              <a:rPr lang="de-DE" sz="3200"/>
              <a:t>deadlocks rise non-linearly </a:t>
            </a:r>
          </a:p>
          <a:p>
            <a:r>
              <a:rPr lang="de-DE" sz="3200"/>
              <a:t>Replication is unstable on scaleup</a:t>
            </a:r>
          </a:p>
          <a:p>
            <a:r>
              <a:rPr lang="de-DE" sz="3200"/>
              <a:t>A possible solution</a:t>
            </a:r>
          </a:p>
        </p:txBody>
      </p:sp>
      <p:sp>
        <p:nvSpPr>
          <p:cNvPr id="205828" name="AutoShape 4"/>
          <p:cNvSpPr>
            <a:spLocks noChangeArrowheads="1"/>
          </p:cNvSpPr>
          <p:nvPr/>
        </p:nvSpPr>
        <p:spPr bwMode="auto">
          <a:xfrm flipH="1">
            <a:off x="7004050" y="3108325"/>
            <a:ext cx="2120900" cy="596900"/>
          </a:xfrm>
          <a:prstGeom prst="rightArrow">
            <a:avLst>
              <a:gd name="adj1" fmla="val 50000"/>
              <a:gd name="adj2" fmla="val 177676"/>
            </a:avLst>
          </a:prstGeom>
          <a:solidFill>
            <a:schemeClr val="accent1"/>
          </a:solidFill>
          <a:ln w="12700">
            <a:solidFill>
              <a:schemeClr val="tx1"/>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5"/>
          <p:cNvSpPr>
            <a:spLocks noGrp="1"/>
          </p:cNvSpPr>
          <p:nvPr>
            <p:ph type="sldNum" sz="quarter" idx="12"/>
          </p:nvPr>
        </p:nvSpPr>
        <p:spPr/>
        <p:txBody>
          <a:bodyPr/>
          <a:lstStyle/>
          <a:p>
            <a:fld id="{BDAEBE0F-008A-4102-A869-4C9650FA7F16}" type="slidenum">
              <a:rPr lang="en-US"/>
              <a:pPr/>
              <a:t>58</a:t>
            </a:fld>
            <a:endParaRPr lang="en-US"/>
          </a:p>
        </p:txBody>
      </p:sp>
      <p:sp>
        <p:nvSpPr>
          <p:cNvPr id="206850" name="Rectangle 2"/>
          <p:cNvSpPr>
            <a:spLocks noGrp="1" noChangeArrowheads="1"/>
          </p:cNvSpPr>
          <p:nvPr>
            <p:ph type="title"/>
          </p:nvPr>
        </p:nvSpPr>
        <p:spPr>
          <a:noFill/>
          <a:ln/>
        </p:spPr>
        <p:txBody>
          <a:bodyPr lIns="90488" tIns="44450" rIns="90488" bIns="44450" anchor="ctr"/>
          <a:lstStyle/>
          <a:p>
            <a:r>
              <a:rPr lang="de-DE"/>
              <a:t>Simple Model of Waits</a:t>
            </a:r>
          </a:p>
        </p:txBody>
      </p:sp>
      <p:sp>
        <p:nvSpPr>
          <p:cNvPr id="206851" name="Rectangle 3"/>
          <p:cNvSpPr>
            <a:spLocks noGrp="1" noChangeArrowheads="1"/>
          </p:cNvSpPr>
          <p:nvPr>
            <p:ph type="body" idx="1"/>
          </p:nvPr>
        </p:nvSpPr>
        <p:spPr>
          <a:xfrm>
            <a:off x="152400" y="1219200"/>
            <a:ext cx="8991600" cy="5638800"/>
          </a:xfrm>
          <a:noFill/>
          <a:ln/>
        </p:spPr>
        <p:txBody>
          <a:bodyPr lIns="90488" tIns="44450" rIns="90488" bIns="44450"/>
          <a:lstStyle/>
          <a:p>
            <a:pPr>
              <a:lnSpc>
                <a:spcPct val="100000"/>
              </a:lnSpc>
            </a:pPr>
            <a:r>
              <a:rPr lang="de-DE" i="1"/>
              <a:t>TPS</a:t>
            </a:r>
            <a:r>
              <a:rPr lang="de-DE"/>
              <a:t> transactions per second</a:t>
            </a:r>
          </a:p>
          <a:p>
            <a:pPr>
              <a:lnSpc>
                <a:spcPct val="100000"/>
              </a:lnSpc>
            </a:pPr>
            <a:r>
              <a:rPr lang="de-DE"/>
              <a:t>Each </a:t>
            </a:r>
          </a:p>
          <a:p>
            <a:pPr lvl="1">
              <a:lnSpc>
                <a:spcPct val="100000"/>
              </a:lnSpc>
            </a:pPr>
            <a:r>
              <a:rPr lang="de-DE" sz="2800"/>
              <a:t>Picks </a:t>
            </a:r>
            <a:r>
              <a:rPr lang="de-DE" sz="2800" i="1"/>
              <a:t>Actions</a:t>
            </a:r>
            <a:r>
              <a:rPr lang="de-DE" sz="2800"/>
              <a:t> records uniformly  </a:t>
            </a:r>
            <a:br>
              <a:rPr lang="de-DE" sz="2800"/>
            </a:br>
            <a:r>
              <a:rPr lang="de-DE" sz="2800"/>
              <a:t>	from set of </a:t>
            </a:r>
            <a:r>
              <a:rPr lang="de-DE" sz="2800" i="1"/>
              <a:t>DBsize</a:t>
            </a:r>
            <a:r>
              <a:rPr lang="de-DE" sz="2800"/>
              <a:t> records</a:t>
            </a:r>
          </a:p>
          <a:p>
            <a:pPr lvl="1">
              <a:lnSpc>
                <a:spcPct val="100000"/>
              </a:lnSpc>
            </a:pPr>
            <a:r>
              <a:rPr lang="de-DE" sz="2800"/>
              <a:t>Then commits</a:t>
            </a:r>
          </a:p>
          <a:p>
            <a:pPr>
              <a:lnSpc>
                <a:spcPct val="100000"/>
              </a:lnSpc>
            </a:pPr>
            <a:r>
              <a:rPr lang="de-DE"/>
              <a:t>About </a:t>
            </a:r>
            <a:r>
              <a:rPr lang="de-DE" i="1"/>
              <a:t>Transactions </a:t>
            </a:r>
            <a:r>
              <a:rPr lang="de-DE" i="1" baseline="10000">
                <a:latin typeface="Arial" charset="0"/>
              </a:rPr>
              <a:t>x </a:t>
            </a:r>
            <a:r>
              <a:rPr lang="de-DE" i="1"/>
              <a:t>Actions/2 </a:t>
            </a:r>
            <a:r>
              <a:rPr lang="de-DE"/>
              <a:t>resources locked </a:t>
            </a:r>
          </a:p>
          <a:p>
            <a:pPr>
              <a:lnSpc>
                <a:spcPct val="100000"/>
              </a:lnSpc>
            </a:pPr>
            <a:r>
              <a:rPr lang="de-DE"/>
              <a:t>Chance a request waits is</a:t>
            </a:r>
          </a:p>
          <a:p>
            <a:r>
              <a:rPr lang="de-DE"/>
              <a:t>Action rate is </a:t>
            </a:r>
            <a:r>
              <a:rPr lang="de-DE" sz="2000" i="1"/>
              <a:t>TPS x Actions</a:t>
            </a:r>
          </a:p>
          <a:p>
            <a:r>
              <a:rPr lang="de-DE"/>
              <a:t>Active Transactions </a:t>
            </a:r>
            <a:r>
              <a:rPr lang="de-DE" sz="2000" i="1"/>
              <a:t>TPS </a:t>
            </a:r>
            <a:r>
              <a:rPr lang="de-DE" i="1" baseline="10000">
                <a:latin typeface="Arial" charset="0"/>
              </a:rPr>
              <a:t>x </a:t>
            </a:r>
            <a:r>
              <a:rPr lang="de-DE" sz="2000" i="1"/>
              <a:t>Actions </a:t>
            </a:r>
            <a:r>
              <a:rPr lang="de-DE" i="1" baseline="10000">
                <a:latin typeface="Arial" charset="0"/>
              </a:rPr>
              <a:t>x </a:t>
            </a:r>
            <a:r>
              <a:rPr lang="de-DE" sz="2000" i="1"/>
              <a:t>Action_Time</a:t>
            </a:r>
          </a:p>
          <a:p>
            <a:r>
              <a:rPr lang="de-DE"/>
              <a:t>Wait Rate = </a:t>
            </a:r>
            <a:r>
              <a:rPr lang="de-DE" sz="2000" i="1"/>
              <a:t>Action rate </a:t>
            </a:r>
            <a:r>
              <a:rPr lang="de-DE" i="1" baseline="10000">
                <a:latin typeface="Arial" charset="0"/>
              </a:rPr>
              <a:t>x</a:t>
            </a:r>
            <a:r>
              <a:rPr lang="de-DE" sz="2000" i="1"/>
              <a:t> Chance a request waits </a:t>
            </a:r>
          </a:p>
          <a:p>
            <a:pPr>
              <a:lnSpc>
                <a:spcPct val="130000"/>
              </a:lnSpc>
            </a:pPr>
            <a:r>
              <a:rPr lang="de-DE"/>
              <a:t>                          =</a:t>
            </a:r>
          </a:p>
          <a:p>
            <a:pPr>
              <a:lnSpc>
                <a:spcPct val="130000"/>
              </a:lnSpc>
            </a:pPr>
            <a:r>
              <a:rPr lang="de-DE"/>
              <a:t>10x more transactions, 100x more waits</a:t>
            </a:r>
          </a:p>
        </p:txBody>
      </p:sp>
      <p:sp>
        <p:nvSpPr>
          <p:cNvPr id="206852" name="Oval 4"/>
          <p:cNvSpPr>
            <a:spLocks noChangeArrowheads="1"/>
          </p:cNvSpPr>
          <p:nvPr/>
        </p:nvSpPr>
        <p:spPr bwMode="auto">
          <a:xfrm>
            <a:off x="6203950" y="973138"/>
            <a:ext cx="2921000" cy="2592387"/>
          </a:xfrm>
          <a:prstGeom prst="ellipse">
            <a:avLst/>
          </a:prstGeom>
          <a:solidFill>
            <a:schemeClr val="accent1"/>
          </a:solidFill>
          <a:ln w="12700">
            <a:solidFill>
              <a:schemeClr val="tx1"/>
            </a:solidFill>
            <a:round/>
            <a:headEnd/>
            <a:tailEnd/>
          </a:ln>
          <a:effectLst/>
        </p:spPr>
        <p:txBody>
          <a:bodyPr wrap="none" anchor="ctr"/>
          <a:lstStyle/>
          <a:p>
            <a:endParaRPr lang="de-DE"/>
          </a:p>
        </p:txBody>
      </p:sp>
      <p:sp>
        <p:nvSpPr>
          <p:cNvPr id="206853" name="Rectangle 5"/>
          <p:cNvSpPr>
            <a:spLocks noChangeArrowheads="1"/>
          </p:cNvSpPr>
          <p:nvPr/>
        </p:nvSpPr>
        <p:spPr bwMode="auto">
          <a:xfrm>
            <a:off x="6942138" y="1008063"/>
            <a:ext cx="1435100" cy="1063625"/>
          </a:xfrm>
          <a:prstGeom prst="rect">
            <a:avLst/>
          </a:prstGeom>
          <a:noFill/>
          <a:ln w="12700">
            <a:noFill/>
            <a:miter lim="800000"/>
            <a:headEnd/>
            <a:tailEnd/>
          </a:ln>
          <a:effectLst/>
        </p:spPr>
        <p:txBody>
          <a:bodyPr wrap="none" lIns="90488" tIns="44450" rIns="90488" bIns="44450">
            <a:spAutoFit/>
          </a:bodyPr>
          <a:lstStyle/>
          <a:p>
            <a:r>
              <a:rPr lang="de-DE" sz="3200" i="1">
                <a:effectLst>
                  <a:outerShdw blurRad="38100" dist="38100" dir="2700000" algn="tl">
                    <a:srgbClr val="C0C0C0"/>
                  </a:outerShdw>
                </a:effectLst>
                <a:latin typeface="Times New Roman" pitchFamily="18" charset="0"/>
              </a:rPr>
              <a:t>DBsize</a:t>
            </a:r>
            <a:r>
              <a:rPr lang="de-DE" sz="3200">
                <a:effectLst>
                  <a:outerShdw blurRad="38100" dist="38100" dir="2700000" algn="tl">
                    <a:srgbClr val="C0C0C0"/>
                  </a:outerShdw>
                </a:effectLst>
                <a:latin typeface="Times New Roman" pitchFamily="18" charset="0"/>
              </a:rPr>
              <a:t> </a:t>
            </a:r>
          </a:p>
          <a:p>
            <a:r>
              <a:rPr lang="de-DE" sz="3200">
                <a:effectLst>
                  <a:outerShdw blurRad="38100" dist="38100" dir="2700000" algn="tl">
                    <a:srgbClr val="C0C0C0"/>
                  </a:outerShdw>
                </a:effectLst>
                <a:latin typeface="Times New Roman" pitchFamily="18" charset="0"/>
              </a:rPr>
              <a:t>records</a:t>
            </a:r>
          </a:p>
        </p:txBody>
      </p:sp>
      <p:sp>
        <p:nvSpPr>
          <p:cNvPr id="206854" name="Oval 6"/>
          <p:cNvSpPr>
            <a:spLocks noChangeArrowheads="1"/>
          </p:cNvSpPr>
          <p:nvPr/>
        </p:nvSpPr>
        <p:spPr bwMode="auto">
          <a:xfrm>
            <a:off x="6508750" y="2443163"/>
            <a:ext cx="2303463" cy="969962"/>
          </a:xfrm>
          <a:prstGeom prst="ellipse">
            <a:avLst/>
          </a:prstGeom>
          <a:solidFill>
            <a:schemeClr val="hlink"/>
          </a:solidFill>
          <a:ln w="12700">
            <a:solidFill>
              <a:schemeClr val="tx1"/>
            </a:solidFill>
            <a:round/>
            <a:headEnd/>
            <a:tailEnd/>
          </a:ln>
          <a:effectLst/>
        </p:spPr>
        <p:txBody>
          <a:bodyPr wrap="none" anchor="ctr"/>
          <a:lstStyle/>
          <a:p>
            <a:endParaRPr lang="de-DE"/>
          </a:p>
        </p:txBody>
      </p:sp>
      <p:sp>
        <p:nvSpPr>
          <p:cNvPr id="206855" name="Rectangle 7"/>
          <p:cNvSpPr>
            <a:spLocks noChangeArrowheads="1"/>
          </p:cNvSpPr>
          <p:nvPr/>
        </p:nvSpPr>
        <p:spPr bwMode="auto">
          <a:xfrm>
            <a:off x="6500813" y="2676525"/>
            <a:ext cx="2301875" cy="698500"/>
          </a:xfrm>
          <a:prstGeom prst="rect">
            <a:avLst/>
          </a:prstGeom>
          <a:noFill/>
          <a:ln w="12700">
            <a:noFill/>
            <a:miter lim="800000"/>
            <a:headEnd/>
            <a:tailEnd/>
          </a:ln>
          <a:effectLst/>
        </p:spPr>
        <p:txBody>
          <a:bodyPr wrap="none" lIns="90488" tIns="44450" rIns="90488" bIns="44450">
            <a:spAutoFit/>
          </a:bodyPr>
          <a:lstStyle/>
          <a:p>
            <a:r>
              <a:rPr lang="de-DE" sz="2000" b="1" i="1" u="sng">
                <a:effectLst>
                  <a:outerShdw blurRad="38100" dist="38100" dir="2700000" algn="tl">
                    <a:srgbClr val="C0C0C0"/>
                  </a:outerShdw>
                </a:effectLst>
                <a:latin typeface="Times New Roman" pitchFamily="18" charset="0"/>
              </a:rPr>
              <a:t>Transctions</a:t>
            </a:r>
            <a:r>
              <a:rPr lang="de-DE" sz="2000" b="1" i="1" baseline="14000">
                <a:effectLst>
                  <a:outerShdw blurRad="38100" dist="38100" dir="2700000" algn="tl">
                    <a:srgbClr val="C0C0C0"/>
                  </a:outerShdw>
                </a:effectLst>
              </a:rPr>
              <a:t>x</a:t>
            </a:r>
            <a:r>
              <a:rPr lang="de-DE" sz="2000" b="1" i="1" u="sng">
                <a:effectLst>
                  <a:outerShdw blurRad="38100" dist="38100" dir="2700000" algn="tl">
                    <a:srgbClr val="C0C0C0"/>
                  </a:outerShdw>
                </a:effectLst>
                <a:latin typeface="Times New Roman" pitchFamily="18" charset="0"/>
              </a:rPr>
              <a:t>Actions</a:t>
            </a:r>
            <a:endParaRPr lang="de-DE" sz="2000" b="1" i="1">
              <a:effectLst>
                <a:outerShdw blurRad="38100" dist="38100" dir="2700000" algn="tl">
                  <a:srgbClr val="C0C0C0"/>
                </a:outerShdw>
              </a:effectLst>
              <a:latin typeface="Times New Roman" pitchFamily="18" charset="0"/>
            </a:endParaRPr>
          </a:p>
          <a:p>
            <a:r>
              <a:rPr lang="de-DE" sz="2000" b="1" i="1">
                <a:effectLst>
                  <a:outerShdw blurRad="38100" dist="38100" dir="2700000" algn="tl">
                    <a:srgbClr val="C0C0C0"/>
                  </a:outerShdw>
                </a:effectLst>
                <a:latin typeface="Times New Roman" pitchFamily="18" charset="0"/>
              </a:rPr>
              <a:t>2</a:t>
            </a:r>
          </a:p>
        </p:txBody>
      </p:sp>
      <p:sp>
        <p:nvSpPr>
          <p:cNvPr id="206856" name="Rectangle 8"/>
          <p:cNvSpPr>
            <a:spLocks noChangeArrowheads="1"/>
          </p:cNvSpPr>
          <p:nvPr/>
        </p:nvSpPr>
        <p:spPr bwMode="auto">
          <a:xfrm>
            <a:off x="3352800" y="5638800"/>
            <a:ext cx="3597275" cy="758825"/>
          </a:xfrm>
          <a:prstGeom prst="rect">
            <a:avLst/>
          </a:prstGeom>
          <a:pattFill prst="pct50">
            <a:fgClr>
              <a:schemeClr val="bg1"/>
            </a:fgClr>
            <a:bgClr>
              <a:schemeClr val="bg2"/>
            </a:bgClr>
          </a:pattFill>
          <a:ln w="12700">
            <a:noFill/>
            <a:miter lim="800000"/>
            <a:headEnd/>
            <a:tailEnd/>
          </a:ln>
          <a:effectLst/>
        </p:spPr>
        <p:txBody>
          <a:bodyPr wrap="none" lIns="90488" tIns="44450" rIns="90488" bIns="44450">
            <a:spAutoFit/>
          </a:bodyPr>
          <a:lstStyle/>
          <a:p>
            <a:r>
              <a:rPr lang="de-DE">
                <a:effectLst>
                  <a:outerShdw blurRad="38100" dist="38100" dir="2700000" algn="tl">
                    <a:srgbClr val="FFFFFF"/>
                  </a:outerShdw>
                </a:effectLst>
                <a:latin typeface="Times New Roman" pitchFamily="18" charset="0"/>
              </a:rPr>
              <a:t> </a:t>
            </a:r>
            <a:r>
              <a:rPr lang="de-DE" sz="2000" b="1" i="1">
                <a:effectLst>
                  <a:outerShdw blurRad="38100" dist="38100" dir="2700000" algn="tl">
                    <a:srgbClr val="FFFFFF"/>
                  </a:outerShdw>
                </a:effectLst>
                <a:latin typeface="Times New Roman" pitchFamily="18" charset="0"/>
              </a:rPr>
              <a:t>TPS</a:t>
            </a:r>
            <a:r>
              <a:rPr lang="de-DE" sz="3200" b="1" i="1" baseline="30000">
                <a:solidFill>
                  <a:schemeClr val="tx2"/>
                </a:solidFill>
                <a:effectLst>
                  <a:outerShdw blurRad="38100" dist="38100" dir="2700000" algn="tl">
                    <a:srgbClr val="FFFFFF"/>
                  </a:outerShdw>
                </a:effectLst>
                <a:latin typeface="Times New Roman" pitchFamily="18" charset="0"/>
              </a:rPr>
              <a:t>2</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Actions</a:t>
            </a:r>
            <a:r>
              <a:rPr lang="de-DE" sz="3200" b="1" i="1" baseline="30000">
                <a:solidFill>
                  <a:schemeClr val="tx2"/>
                </a:solidFill>
                <a:effectLst>
                  <a:outerShdw blurRad="38100" dist="38100" dir="2700000" algn="tl">
                    <a:srgbClr val="FFFFFF"/>
                  </a:outerShdw>
                </a:effectLst>
                <a:latin typeface="Times New Roman" pitchFamily="18" charset="0"/>
              </a:rPr>
              <a:t>3</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Action_Time</a:t>
            </a:r>
          </a:p>
          <a:p>
            <a:r>
              <a:rPr lang="de-DE" sz="2000" b="1" i="1">
                <a:effectLst>
                  <a:outerShdw blurRad="38100" dist="38100" dir="2700000" algn="tl">
                    <a:srgbClr val="FFFFFF"/>
                  </a:outerShdw>
                </a:effectLst>
                <a:latin typeface="Times New Roman" pitchFamily="18" charset="0"/>
              </a:rPr>
              <a:t> 2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DB_size</a:t>
            </a:r>
          </a:p>
        </p:txBody>
      </p:sp>
      <p:sp>
        <p:nvSpPr>
          <p:cNvPr id="206857" name="Line 9"/>
          <p:cNvSpPr>
            <a:spLocks noChangeShapeType="1"/>
          </p:cNvSpPr>
          <p:nvPr/>
        </p:nvSpPr>
        <p:spPr bwMode="auto">
          <a:xfrm flipV="1">
            <a:off x="3505200" y="6019800"/>
            <a:ext cx="3178175" cy="1588"/>
          </a:xfrm>
          <a:prstGeom prst="line">
            <a:avLst/>
          </a:prstGeom>
          <a:noFill/>
          <a:ln w="12700">
            <a:solidFill>
              <a:schemeClr val="tx1"/>
            </a:solidFill>
            <a:round/>
            <a:headEnd/>
            <a:tailEnd/>
          </a:ln>
          <a:effectLst/>
        </p:spPr>
        <p:txBody>
          <a:bodyPr/>
          <a:lstStyle/>
          <a:p>
            <a:endParaRPr lang="de-DE"/>
          </a:p>
        </p:txBody>
      </p:sp>
      <p:sp>
        <p:nvSpPr>
          <p:cNvPr id="206858" name="Rectangle 10"/>
          <p:cNvSpPr>
            <a:spLocks noChangeArrowheads="1"/>
          </p:cNvSpPr>
          <p:nvPr/>
        </p:nvSpPr>
        <p:spPr bwMode="auto">
          <a:xfrm>
            <a:off x="4495800" y="4114800"/>
            <a:ext cx="3113088" cy="819150"/>
          </a:xfrm>
          <a:prstGeom prst="rect">
            <a:avLst/>
          </a:prstGeom>
          <a:noFill/>
          <a:ln w="12700">
            <a:noFill/>
            <a:miter lim="800000"/>
            <a:headEnd/>
            <a:tailEnd/>
          </a:ln>
          <a:effectLst/>
        </p:spPr>
        <p:txBody>
          <a:bodyPr wrap="none" lIns="90488" tIns="44450" rIns="90488" bIns="44450">
            <a:spAutoFit/>
          </a:bodyPr>
          <a:lstStyle/>
          <a:p>
            <a:r>
              <a:rPr lang="de-DE">
                <a:effectLst>
                  <a:outerShdw blurRad="38100" dist="38100" dir="2700000" algn="tl">
                    <a:srgbClr val="C0C0C0"/>
                  </a:outerShdw>
                </a:effectLst>
                <a:latin typeface="Times New Roman" pitchFamily="18" charset="0"/>
              </a:rPr>
              <a:t> </a:t>
            </a:r>
            <a:r>
              <a:rPr lang="de-DE" b="1" i="1">
                <a:effectLst>
                  <a:outerShdw blurRad="38100" dist="38100" dir="2700000" algn="tl">
                    <a:srgbClr val="C0C0C0"/>
                  </a:outerShdw>
                </a:effectLst>
                <a:latin typeface="Times New Roman" pitchFamily="18" charset="0"/>
              </a:rPr>
              <a:t>Transactions </a:t>
            </a:r>
            <a:r>
              <a:rPr lang="de-DE" b="1" i="1" baseline="10000">
                <a:effectLst>
                  <a:outerShdw blurRad="38100" dist="38100" dir="2700000" algn="tl">
                    <a:srgbClr val="C0C0C0"/>
                  </a:outerShdw>
                </a:effectLst>
              </a:rPr>
              <a:t>x</a:t>
            </a:r>
            <a:r>
              <a:rPr lang="de-DE" b="1" i="1">
                <a:effectLst>
                  <a:outerShdw blurRad="38100" dist="38100" dir="2700000" algn="tl">
                    <a:srgbClr val="C0C0C0"/>
                  </a:outerShdw>
                </a:effectLst>
                <a:latin typeface="Times New Roman" pitchFamily="18" charset="0"/>
              </a:rPr>
              <a:t> Actions</a:t>
            </a:r>
          </a:p>
          <a:p>
            <a:r>
              <a:rPr lang="de-DE" b="1" i="1">
                <a:effectLst>
                  <a:outerShdw blurRad="38100" dist="38100" dir="2700000" algn="tl">
                    <a:srgbClr val="C0C0C0"/>
                  </a:outerShdw>
                </a:effectLst>
                <a:latin typeface="Times New Roman" pitchFamily="18" charset="0"/>
              </a:rPr>
              <a:t>2 </a:t>
            </a:r>
            <a:r>
              <a:rPr lang="de-DE" b="1" i="1" baseline="10000">
                <a:effectLst>
                  <a:outerShdw blurRad="38100" dist="38100" dir="2700000" algn="tl">
                    <a:srgbClr val="C0C0C0"/>
                  </a:outerShdw>
                </a:effectLst>
              </a:rPr>
              <a:t>x</a:t>
            </a:r>
            <a:r>
              <a:rPr lang="de-DE" b="1" i="1">
                <a:effectLst>
                  <a:outerShdw blurRad="38100" dist="38100" dir="2700000" algn="tl">
                    <a:srgbClr val="C0C0C0"/>
                  </a:outerShdw>
                </a:effectLst>
                <a:latin typeface="Times New Roman" pitchFamily="18" charset="0"/>
              </a:rPr>
              <a:t> DB_size</a:t>
            </a:r>
          </a:p>
        </p:txBody>
      </p:sp>
      <p:sp>
        <p:nvSpPr>
          <p:cNvPr id="206859" name="Line 11"/>
          <p:cNvSpPr>
            <a:spLocks noChangeShapeType="1"/>
          </p:cNvSpPr>
          <p:nvPr/>
        </p:nvSpPr>
        <p:spPr bwMode="auto">
          <a:xfrm flipV="1">
            <a:off x="4648200" y="4495800"/>
            <a:ext cx="2889250" cy="1588"/>
          </a:xfrm>
          <a:prstGeom prst="line">
            <a:avLst/>
          </a:prstGeom>
          <a:noFill/>
          <a:ln w="12700">
            <a:solidFill>
              <a:schemeClr val="tx1"/>
            </a:solidFill>
            <a:round/>
            <a:headEnd/>
            <a:tailEnd/>
          </a:ln>
          <a:effectLst/>
        </p:spPr>
        <p:txBody>
          <a:bodyPr/>
          <a:lstStyle/>
          <a:p>
            <a:endParaRPr lang="de-DE"/>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5"/>
          <p:cNvSpPr>
            <a:spLocks noGrp="1"/>
          </p:cNvSpPr>
          <p:nvPr>
            <p:ph type="sldNum" sz="quarter" idx="12"/>
          </p:nvPr>
        </p:nvSpPr>
        <p:spPr/>
        <p:txBody>
          <a:bodyPr/>
          <a:lstStyle/>
          <a:p>
            <a:fld id="{4A176B03-69D5-4A45-BBCA-020E89BAA22E}" type="slidenum">
              <a:rPr lang="en-US"/>
              <a:pPr/>
              <a:t>59</a:t>
            </a:fld>
            <a:endParaRPr lang="en-US"/>
          </a:p>
        </p:txBody>
      </p:sp>
      <p:sp>
        <p:nvSpPr>
          <p:cNvPr id="207874" name="Rectangle 2"/>
          <p:cNvSpPr>
            <a:spLocks noGrp="1" noChangeArrowheads="1"/>
          </p:cNvSpPr>
          <p:nvPr>
            <p:ph type="title"/>
          </p:nvPr>
        </p:nvSpPr>
        <p:spPr>
          <a:noFill/>
          <a:ln/>
        </p:spPr>
        <p:txBody>
          <a:bodyPr lIns="90488" tIns="44450" rIns="90488" bIns="44450" anchor="ctr"/>
          <a:lstStyle/>
          <a:p>
            <a:r>
              <a:rPr lang="de-DE"/>
              <a:t>Simple Model of Deadlocks</a:t>
            </a:r>
          </a:p>
        </p:txBody>
      </p:sp>
      <p:sp>
        <p:nvSpPr>
          <p:cNvPr id="207875" name="Oval 3"/>
          <p:cNvSpPr>
            <a:spLocks noChangeArrowheads="1"/>
          </p:cNvSpPr>
          <p:nvPr/>
        </p:nvSpPr>
        <p:spPr bwMode="auto">
          <a:xfrm>
            <a:off x="5829300" y="823913"/>
            <a:ext cx="1074738" cy="455612"/>
          </a:xfrm>
          <a:prstGeom prst="ellipse">
            <a:avLst/>
          </a:prstGeom>
          <a:gradFill rotWithShape="0">
            <a:gsLst>
              <a:gs pos="0">
                <a:srgbClr val="FC0128">
                  <a:gamma/>
                  <a:tint val="10196"/>
                  <a:invGamma/>
                </a:srgbClr>
              </a:gs>
              <a:gs pos="100000">
                <a:srgbClr val="FC0128"/>
              </a:gs>
            </a:gsLst>
            <a:path path="shape">
              <a:fillToRect l="50000" t="50000" r="50000" b="50000"/>
            </a:path>
          </a:gradFill>
          <a:ln w="12700">
            <a:solidFill>
              <a:schemeClr val="hlink"/>
            </a:solidFill>
            <a:round/>
            <a:headEnd/>
            <a:tailEnd/>
          </a:ln>
          <a:effectLst/>
        </p:spPr>
        <p:txBody>
          <a:bodyPr wrap="none" anchor="ctr"/>
          <a:lstStyle/>
          <a:p>
            <a:endParaRPr lang="de-DE"/>
          </a:p>
        </p:txBody>
      </p:sp>
      <p:sp>
        <p:nvSpPr>
          <p:cNvPr id="207876" name="Oval 4"/>
          <p:cNvSpPr>
            <a:spLocks noChangeArrowheads="1"/>
          </p:cNvSpPr>
          <p:nvPr/>
        </p:nvSpPr>
        <p:spPr bwMode="auto">
          <a:xfrm>
            <a:off x="7720013" y="1395413"/>
            <a:ext cx="1074737" cy="455612"/>
          </a:xfrm>
          <a:prstGeom prst="ellipse">
            <a:avLst/>
          </a:prstGeom>
          <a:gradFill rotWithShape="0">
            <a:gsLst>
              <a:gs pos="0">
                <a:srgbClr val="FC0128">
                  <a:gamma/>
                  <a:tint val="10196"/>
                  <a:invGamma/>
                </a:srgbClr>
              </a:gs>
              <a:gs pos="100000">
                <a:srgbClr val="FC0128"/>
              </a:gs>
            </a:gsLst>
            <a:path path="shape">
              <a:fillToRect l="50000" t="50000" r="50000" b="50000"/>
            </a:path>
          </a:gradFill>
          <a:ln w="12700">
            <a:solidFill>
              <a:schemeClr val="hlink"/>
            </a:solidFill>
            <a:round/>
            <a:headEnd/>
            <a:tailEnd/>
          </a:ln>
          <a:effectLst/>
        </p:spPr>
        <p:txBody>
          <a:bodyPr wrap="none" anchor="ctr"/>
          <a:lstStyle/>
          <a:p>
            <a:endParaRPr lang="de-DE"/>
          </a:p>
        </p:txBody>
      </p:sp>
      <p:sp>
        <p:nvSpPr>
          <p:cNvPr id="207877" name="Arc 5"/>
          <p:cNvSpPr>
            <a:spLocks/>
          </p:cNvSpPr>
          <p:nvPr/>
        </p:nvSpPr>
        <p:spPr bwMode="auto">
          <a:xfrm>
            <a:off x="6961188" y="1033463"/>
            <a:ext cx="1106487" cy="6397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2"/>
            </a:solidFill>
            <a:round/>
            <a:headEnd/>
            <a:tailEnd type="triangle" w="med" len="med"/>
          </a:ln>
          <a:effectLst/>
        </p:spPr>
        <p:txBody>
          <a:bodyPr/>
          <a:lstStyle/>
          <a:p>
            <a:endParaRPr lang="de-DE"/>
          </a:p>
        </p:txBody>
      </p:sp>
      <p:sp>
        <p:nvSpPr>
          <p:cNvPr id="207878" name="Oval 6"/>
          <p:cNvSpPr>
            <a:spLocks noChangeArrowheads="1"/>
          </p:cNvSpPr>
          <p:nvPr/>
        </p:nvSpPr>
        <p:spPr bwMode="auto">
          <a:xfrm>
            <a:off x="6019800" y="1828800"/>
            <a:ext cx="1074738" cy="455613"/>
          </a:xfrm>
          <a:prstGeom prst="ellipse">
            <a:avLst/>
          </a:prstGeom>
          <a:gradFill rotWithShape="0">
            <a:gsLst>
              <a:gs pos="0">
                <a:srgbClr val="FC0128">
                  <a:gamma/>
                  <a:tint val="10196"/>
                  <a:invGamma/>
                </a:srgbClr>
              </a:gs>
              <a:gs pos="100000">
                <a:srgbClr val="FC0128"/>
              </a:gs>
            </a:gsLst>
            <a:path path="shape">
              <a:fillToRect l="50000" t="50000" r="50000" b="50000"/>
            </a:path>
          </a:gradFill>
          <a:ln w="12700">
            <a:solidFill>
              <a:schemeClr val="hlink"/>
            </a:solidFill>
            <a:round/>
            <a:headEnd/>
            <a:tailEnd/>
          </a:ln>
          <a:effectLst/>
        </p:spPr>
        <p:txBody>
          <a:bodyPr wrap="none" anchor="ctr"/>
          <a:lstStyle/>
          <a:p>
            <a:endParaRPr lang="de-DE"/>
          </a:p>
        </p:txBody>
      </p:sp>
      <p:sp>
        <p:nvSpPr>
          <p:cNvPr id="207879" name="Arc 7"/>
          <p:cNvSpPr>
            <a:spLocks/>
          </p:cNvSpPr>
          <p:nvPr/>
        </p:nvSpPr>
        <p:spPr bwMode="auto">
          <a:xfrm>
            <a:off x="7134225" y="1733550"/>
            <a:ext cx="619125" cy="34607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2"/>
            </a:solidFill>
            <a:round/>
            <a:headEnd/>
            <a:tailEnd type="triangle" w="med" len="med"/>
          </a:ln>
          <a:effectLst/>
        </p:spPr>
        <p:txBody>
          <a:bodyPr/>
          <a:lstStyle/>
          <a:p>
            <a:endParaRPr lang="de-DE"/>
          </a:p>
        </p:txBody>
      </p:sp>
      <p:sp>
        <p:nvSpPr>
          <p:cNvPr id="207880" name="Arc 8"/>
          <p:cNvSpPr>
            <a:spLocks/>
          </p:cNvSpPr>
          <p:nvPr/>
        </p:nvSpPr>
        <p:spPr bwMode="auto">
          <a:xfrm>
            <a:off x="6059488" y="1022350"/>
            <a:ext cx="171450" cy="84296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2"/>
            </a:solidFill>
            <a:round/>
            <a:headEnd/>
            <a:tailEnd type="triangle" w="med" len="med"/>
          </a:ln>
          <a:effectLst/>
        </p:spPr>
        <p:txBody>
          <a:bodyPr/>
          <a:lstStyle/>
          <a:p>
            <a:endParaRPr lang="de-DE"/>
          </a:p>
        </p:txBody>
      </p:sp>
      <p:sp>
        <p:nvSpPr>
          <p:cNvPr id="207881" name="Rectangle 9"/>
          <p:cNvSpPr>
            <a:spLocks noChangeArrowheads="1"/>
          </p:cNvSpPr>
          <p:nvPr/>
        </p:nvSpPr>
        <p:spPr bwMode="auto">
          <a:xfrm>
            <a:off x="1236663" y="3275013"/>
            <a:ext cx="3597275" cy="758825"/>
          </a:xfrm>
          <a:prstGeom prst="rect">
            <a:avLst/>
          </a:prstGeom>
          <a:pattFill prst="pct50">
            <a:fgClr>
              <a:schemeClr val="bg1"/>
            </a:fgClr>
            <a:bgClr>
              <a:schemeClr val="bg2"/>
            </a:bgClr>
          </a:pattFill>
          <a:ln w="12700">
            <a:noFill/>
            <a:miter lim="800000"/>
            <a:headEnd/>
            <a:tailEnd/>
          </a:ln>
          <a:effectLst/>
        </p:spPr>
        <p:txBody>
          <a:bodyPr wrap="none" lIns="90488" tIns="44450" rIns="90488" bIns="44450">
            <a:spAutoFit/>
          </a:bodyPr>
          <a:lstStyle/>
          <a:p>
            <a:r>
              <a:rPr lang="de-DE">
                <a:effectLst>
                  <a:outerShdw blurRad="38100" dist="38100" dir="2700000" algn="tl">
                    <a:srgbClr val="FFFFFF"/>
                  </a:outerShdw>
                </a:effectLst>
                <a:latin typeface="Times New Roman" pitchFamily="18" charset="0"/>
              </a:rPr>
              <a:t> </a:t>
            </a:r>
            <a:r>
              <a:rPr lang="de-DE" sz="2000" b="1" i="1">
                <a:effectLst>
                  <a:outerShdw blurRad="38100" dist="38100" dir="2700000" algn="tl">
                    <a:srgbClr val="FFFFFF"/>
                  </a:outerShdw>
                </a:effectLst>
                <a:latin typeface="Times New Roman" pitchFamily="18" charset="0"/>
              </a:rPr>
              <a:t>TPS</a:t>
            </a:r>
            <a:r>
              <a:rPr lang="de-DE" sz="3200" b="1" i="1" baseline="30000">
                <a:solidFill>
                  <a:schemeClr val="tx2"/>
                </a:solidFill>
                <a:effectLst>
                  <a:outerShdw blurRad="38100" dist="38100" dir="2700000" algn="tl">
                    <a:srgbClr val="FFFFFF"/>
                  </a:outerShdw>
                </a:effectLst>
                <a:latin typeface="Times New Roman" pitchFamily="18" charset="0"/>
              </a:rPr>
              <a:t>2</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Actions</a:t>
            </a:r>
            <a:r>
              <a:rPr lang="de-DE" sz="3200" b="1" i="1" baseline="30000">
                <a:solidFill>
                  <a:schemeClr val="tx2"/>
                </a:solidFill>
                <a:effectLst>
                  <a:outerShdw blurRad="38100" dist="38100" dir="2700000" algn="tl">
                    <a:srgbClr val="FFFFFF"/>
                  </a:outerShdw>
                </a:effectLst>
                <a:latin typeface="Times New Roman" pitchFamily="18" charset="0"/>
              </a:rPr>
              <a:t>3</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Action_Time</a:t>
            </a:r>
          </a:p>
          <a:p>
            <a:r>
              <a:rPr lang="de-DE" sz="2000" b="1" i="1">
                <a:effectLst>
                  <a:outerShdw blurRad="38100" dist="38100" dir="2700000" algn="tl">
                    <a:srgbClr val="FFFFFF"/>
                  </a:outerShdw>
                </a:effectLst>
                <a:latin typeface="Times New Roman" pitchFamily="18" charset="0"/>
              </a:rPr>
              <a:t>2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DB_size</a:t>
            </a:r>
          </a:p>
        </p:txBody>
      </p:sp>
      <p:sp>
        <p:nvSpPr>
          <p:cNvPr id="207882" name="Line 10"/>
          <p:cNvSpPr>
            <a:spLocks noChangeShapeType="1"/>
          </p:cNvSpPr>
          <p:nvPr/>
        </p:nvSpPr>
        <p:spPr bwMode="auto">
          <a:xfrm flipV="1">
            <a:off x="1470025" y="3670300"/>
            <a:ext cx="3178175" cy="1588"/>
          </a:xfrm>
          <a:prstGeom prst="line">
            <a:avLst/>
          </a:prstGeom>
          <a:noFill/>
          <a:ln w="12700">
            <a:solidFill>
              <a:schemeClr val="tx1"/>
            </a:solidFill>
            <a:round/>
            <a:headEnd/>
            <a:tailEnd/>
          </a:ln>
          <a:effectLst/>
        </p:spPr>
        <p:txBody>
          <a:bodyPr/>
          <a:lstStyle/>
          <a:p>
            <a:endParaRPr lang="de-DE"/>
          </a:p>
        </p:txBody>
      </p:sp>
      <p:sp>
        <p:nvSpPr>
          <p:cNvPr id="207883" name="Rectangle 11"/>
          <p:cNvSpPr>
            <a:spLocks noChangeArrowheads="1"/>
          </p:cNvSpPr>
          <p:nvPr/>
        </p:nvSpPr>
        <p:spPr bwMode="auto">
          <a:xfrm>
            <a:off x="5024438" y="2979738"/>
            <a:ext cx="3402012" cy="1063625"/>
          </a:xfrm>
          <a:prstGeom prst="rect">
            <a:avLst/>
          </a:prstGeom>
          <a:pattFill prst="pct50">
            <a:fgClr>
              <a:schemeClr val="bg1"/>
            </a:fgClr>
            <a:bgClr>
              <a:schemeClr val="bg2"/>
            </a:bgClr>
          </a:pattFill>
          <a:ln w="12700">
            <a:noFill/>
            <a:miter lim="800000"/>
            <a:headEnd/>
            <a:tailEnd/>
          </a:ln>
          <a:effectLst/>
        </p:spPr>
        <p:txBody>
          <a:bodyPr lIns="90488" tIns="44450" rIns="90488" bIns="44450">
            <a:spAutoFit/>
          </a:bodyPr>
          <a:lstStyle/>
          <a:p>
            <a:r>
              <a:rPr lang="de-DE">
                <a:effectLst>
                  <a:outerShdw blurRad="38100" dist="38100" dir="2700000" algn="tl">
                    <a:srgbClr val="FFFFFF"/>
                  </a:outerShdw>
                </a:effectLst>
                <a:latin typeface="Times New Roman" pitchFamily="18" charset="0"/>
              </a:rPr>
              <a:t> </a:t>
            </a:r>
            <a:r>
              <a:rPr lang="de-DE" sz="2000" b="1" i="1">
                <a:effectLst>
                  <a:outerShdw blurRad="38100" dist="38100" dir="2700000" algn="tl">
                    <a:srgbClr val="FFFFFF"/>
                  </a:outerShdw>
                </a:effectLst>
                <a:latin typeface="Times New Roman" pitchFamily="18" charset="0"/>
              </a:rPr>
              <a:t>TPS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Actions</a:t>
            </a:r>
            <a:r>
              <a:rPr lang="de-DE" sz="3200" b="1" i="1" baseline="30000">
                <a:solidFill>
                  <a:schemeClr val="tx2"/>
                </a:solidFill>
                <a:effectLst>
                  <a:outerShdw blurRad="38100" dist="38100" dir="2700000" algn="tl">
                    <a:srgbClr val="FFFFFF"/>
                  </a:outerShdw>
                </a:effectLst>
                <a:latin typeface="Times New Roman" pitchFamily="18" charset="0"/>
              </a:rPr>
              <a:t>3</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Action_Time</a:t>
            </a:r>
          </a:p>
          <a:p>
            <a:r>
              <a:rPr lang="de-DE" sz="2000" b="1" i="1">
                <a:effectLst>
                  <a:outerShdw blurRad="38100" dist="38100" dir="2700000" algn="tl">
                    <a:srgbClr val="FFFFFF"/>
                  </a:outerShdw>
                </a:effectLst>
                <a:latin typeface="Times New Roman" pitchFamily="18" charset="0"/>
              </a:rPr>
              <a:t>2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DB_size</a:t>
            </a:r>
          </a:p>
          <a:p>
            <a:r>
              <a:rPr lang="de-DE" sz="2000" b="1" i="1">
                <a:latin typeface="Times New Roman" pitchFamily="18" charset="0"/>
              </a:rPr>
              <a:t>TPS </a:t>
            </a:r>
            <a:r>
              <a:rPr lang="de-DE" b="1" i="1" baseline="10000"/>
              <a:t>x </a:t>
            </a:r>
            <a:r>
              <a:rPr lang="de-DE" sz="2000" b="1" i="1">
                <a:latin typeface="Times New Roman" pitchFamily="18" charset="0"/>
              </a:rPr>
              <a:t>Actions </a:t>
            </a:r>
            <a:r>
              <a:rPr lang="de-DE" b="1" i="1" baseline="10000"/>
              <a:t>x </a:t>
            </a:r>
            <a:r>
              <a:rPr lang="de-DE" sz="2000" b="1" i="1">
                <a:latin typeface="Times New Roman" pitchFamily="18" charset="0"/>
              </a:rPr>
              <a:t>Action_Time</a:t>
            </a:r>
          </a:p>
        </p:txBody>
      </p:sp>
      <p:sp>
        <p:nvSpPr>
          <p:cNvPr id="207884" name="Line 12"/>
          <p:cNvSpPr>
            <a:spLocks noChangeShapeType="1"/>
          </p:cNvSpPr>
          <p:nvPr/>
        </p:nvSpPr>
        <p:spPr bwMode="auto">
          <a:xfrm flipV="1">
            <a:off x="5159375" y="3395663"/>
            <a:ext cx="3178175" cy="1587"/>
          </a:xfrm>
          <a:prstGeom prst="line">
            <a:avLst/>
          </a:prstGeom>
          <a:noFill/>
          <a:ln w="12700">
            <a:solidFill>
              <a:schemeClr val="tx1"/>
            </a:solidFill>
            <a:round/>
            <a:headEnd/>
            <a:tailEnd/>
          </a:ln>
          <a:effectLst/>
        </p:spPr>
        <p:txBody>
          <a:bodyPr/>
          <a:lstStyle/>
          <a:p>
            <a:endParaRPr lang="de-DE"/>
          </a:p>
        </p:txBody>
      </p:sp>
      <p:sp>
        <p:nvSpPr>
          <p:cNvPr id="207885" name="Line 13"/>
          <p:cNvSpPr>
            <a:spLocks noChangeShapeType="1"/>
          </p:cNvSpPr>
          <p:nvPr/>
        </p:nvSpPr>
        <p:spPr bwMode="auto">
          <a:xfrm flipV="1">
            <a:off x="5030788" y="3654425"/>
            <a:ext cx="3657600" cy="9525"/>
          </a:xfrm>
          <a:prstGeom prst="line">
            <a:avLst/>
          </a:prstGeom>
          <a:noFill/>
          <a:ln w="12700">
            <a:solidFill>
              <a:schemeClr val="tx1"/>
            </a:solidFill>
            <a:round/>
            <a:headEnd/>
            <a:tailEnd/>
          </a:ln>
          <a:effectLst/>
        </p:spPr>
        <p:txBody>
          <a:bodyPr/>
          <a:lstStyle/>
          <a:p>
            <a:endParaRPr lang="de-DE"/>
          </a:p>
        </p:txBody>
      </p:sp>
      <p:sp>
        <p:nvSpPr>
          <p:cNvPr id="207886" name="Rectangle 14"/>
          <p:cNvSpPr>
            <a:spLocks noChangeArrowheads="1"/>
          </p:cNvSpPr>
          <p:nvPr/>
        </p:nvSpPr>
        <p:spPr bwMode="auto">
          <a:xfrm>
            <a:off x="1317625" y="4441825"/>
            <a:ext cx="3597275" cy="758825"/>
          </a:xfrm>
          <a:prstGeom prst="rect">
            <a:avLst/>
          </a:prstGeom>
          <a:pattFill prst="pct50">
            <a:fgClr>
              <a:schemeClr val="bg1"/>
            </a:fgClr>
            <a:bgClr>
              <a:schemeClr val="bg2"/>
            </a:bgClr>
          </a:pattFill>
          <a:ln w="12700">
            <a:noFill/>
            <a:miter lim="800000"/>
            <a:headEnd/>
            <a:tailEnd/>
          </a:ln>
          <a:effectLst/>
        </p:spPr>
        <p:txBody>
          <a:bodyPr wrap="none" lIns="90488" tIns="44450" rIns="90488" bIns="44450">
            <a:spAutoFit/>
          </a:bodyPr>
          <a:lstStyle/>
          <a:p>
            <a:r>
              <a:rPr lang="de-DE">
                <a:effectLst>
                  <a:outerShdw blurRad="38100" dist="38100" dir="2700000" algn="tl">
                    <a:srgbClr val="FFFFFF"/>
                  </a:outerShdw>
                </a:effectLst>
                <a:latin typeface="Times New Roman" pitchFamily="18" charset="0"/>
              </a:rPr>
              <a:t> </a:t>
            </a:r>
            <a:r>
              <a:rPr lang="de-DE" sz="2000" b="1" i="1">
                <a:effectLst>
                  <a:outerShdw blurRad="38100" dist="38100" dir="2700000" algn="tl">
                    <a:srgbClr val="FFFFFF"/>
                  </a:outerShdw>
                </a:effectLst>
                <a:latin typeface="Times New Roman" pitchFamily="18" charset="0"/>
              </a:rPr>
              <a:t>TPS</a:t>
            </a:r>
            <a:r>
              <a:rPr lang="de-DE" sz="3200" b="1" i="1" baseline="30000">
                <a:solidFill>
                  <a:schemeClr val="tx2"/>
                </a:solidFill>
                <a:effectLst>
                  <a:outerShdw blurRad="38100" dist="38100" dir="2700000" algn="tl">
                    <a:srgbClr val="FFFFFF"/>
                  </a:outerShdw>
                </a:effectLst>
                <a:latin typeface="Times New Roman" pitchFamily="18" charset="0"/>
              </a:rPr>
              <a:t>2</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Actions</a:t>
            </a:r>
            <a:r>
              <a:rPr lang="de-DE" sz="3200" b="1" i="1" baseline="30000">
                <a:solidFill>
                  <a:schemeClr val="tx2"/>
                </a:solidFill>
                <a:effectLst>
                  <a:outerShdw blurRad="38100" dist="38100" dir="2700000" algn="tl">
                    <a:srgbClr val="FFFFFF"/>
                  </a:outerShdw>
                </a:effectLst>
                <a:latin typeface="Times New Roman" pitchFamily="18" charset="0"/>
              </a:rPr>
              <a:t>5</a:t>
            </a:r>
            <a:r>
              <a:rPr lang="de-DE" sz="2000" b="1" i="1">
                <a:effectLst>
                  <a:outerShdw blurRad="38100" dist="38100" dir="2700000" algn="tl">
                    <a:srgbClr val="FFFFFF"/>
                  </a:outerShdw>
                </a:effectLst>
                <a:latin typeface="Times New Roman" pitchFamily="18" charset="0"/>
              </a:rPr>
              <a:t>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Action_Time</a:t>
            </a:r>
          </a:p>
          <a:p>
            <a:r>
              <a:rPr lang="de-DE" sz="2000" b="1" i="1">
                <a:effectLst>
                  <a:outerShdw blurRad="38100" dist="38100" dir="2700000" algn="tl">
                    <a:srgbClr val="FFFFFF"/>
                  </a:outerShdw>
                </a:effectLst>
                <a:latin typeface="Times New Roman" pitchFamily="18" charset="0"/>
              </a:rPr>
              <a:t>4 </a:t>
            </a:r>
            <a:r>
              <a:rPr lang="de-DE" b="1" i="1" baseline="10000">
                <a:effectLst>
                  <a:outerShdw blurRad="38100" dist="38100" dir="2700000" algn="tl">
                    <a:srgbClr val="FFFFFF"/>
                  </a:outerShdw>
                </a:effectLst>
              </a:rPr>
              <a:t>x</a:t>
            </a:r>
            <a:r>
              <a:rPr lang="de-DE" sz="2000" b="1" i="1">
                <a:effectLst>
                  <a:outerShdw blurRad="38100" dist="38100" dir="2700000" algn="tl">
                    <a:srgbClr val="FFFFFF"/>
                  </a:outerShdw>
                </a:effectLst>
                <a:latin typeface="Times New Roman" pitchFamily="18" charset="0"/>
              </a:rPr>
              <a:t> DB_size</a:t>
            </a:r>
            <a:r>
              <a:rPr lang="de-DE" sz="2000" b="1" i="1" baseline="30000">
                <a:effectLst>
                  <a:outerShdw blurRad="38100" dist="38100" dir="2700000" algn="tl">
                    <a:srgbClr val="FFFFFF"/>
                  </a:outerShdw>
                </a:effectLst>
                <a:latin typeface="Times New Roman" pitchFamily="18" charset="0"/>
              </a:rPr>
              <a:t>2</a:t>
            </a:r>
          </a:p>
        </p:txBody>
      </p:sp>
      <p:sp>
        <p:nvSpPr>
          <p:cNvPr id="207887" name="Line 15"/>
          <p:cNvSpPr>
            <a:spLocks noChangeShapeType="1"/>
          </p:cNvSpPr>
          <p:nvPr/>
        </p:nvSpPr>
        <p:spPr bwMode="auto">
          <a:xfrm flipV="1">
            <a:off x="1592263" y="4848225"/>
            <a:ext cx="3178175" cy="1588"/>
          </a:xfrm>
          <a:prstGeom prst="line">
            <a:avLst/>
          </a:prstGeom>
          <a:noFill/>
          <a:ln w="12700">
            <a:solidFill>
              <a:schemeClr val="tx1"/>
            </a:solidFill>
            <a:round/>
            <a:headEnd/>
            <a:tailEnd/>
          </a:ln>
          <a:effectLst/>
        </p:spPr>
        <p:txBody>
          <a:bodyPr/>
          <a:lstStyle/>
          <a:p>
            <a:endParaRPr lang="de-DE"/>
          </a:p>
        </p:txBody>
      </p:sp>
      <p:sp>
        <p:nvSpPr>
          <p:cNvPr id="207888" name="Rectangle 16"/>
          <p:cNvSpPr>
            <a:spLocks noGrp="1" noChangeArrowheads="1"/>
          </p:cNvSpPr>
          <p:nvPr>
            <p:ph type="body" idx="1"/>
          </p:nvPr>
        </p:nvSpPr>
        <p:spPr>
          <a:xfrm>
            <a:off x="152400" y="1036638"/>
            <a:ext cx="8915400" cy="5562600"/>
          </a:xfrm>
          <a:noFill/>
          <a:ln/>
        </p:spPr>
        <p:txBody>
          <a:bodyPr lIns="90488" tIns="44450" rIns="90488" bIns="44450"/>
          <a:lstStyle/>
          <a:p>
            <a:r>
              <a:rPr lang="de-DE" sz="2800"/>
              <a:t>A </a:t>
            </a:r>
            <a:r>
              <a:rPr lang="de-DE" sz="2800" i="1">
                <a:solidFill>
                  <a:schemeClr val="tx2"/>
                </a:solidFill>
              </a:rPr>
              <a:t>deadlock</a:t>
            </a:r>
            <a:r>
              <a:rPr lang="de-DE" sz="2800"/>
              <a:t> is a wait cycle</a:t>
            </a:r>
          </a:p>
          <a:p>
            <a:r>
              <a:rPr lang="de-DE" sz="2800"/>
              <a:t>Cycle of length 2:</a:t>
            </a:r>
          </a:p>
          <a:p>
            <a:pPr lvl="1"/>
            <a:r>
              <a:rPr lang="de-DE" i="1"/>
              <a:t>Wait rate x Chance Waitee waits for waiter</a:t>
            </a:r>
          </a:p>
          <a:p>
            <a:pPr lvl="1"/>
            <a:r>
              <a:rPr lang="de-DE" i="1"/>
              <a:t> Wait rate x (P(wait) / Transactions)</a:t>
            </a:r>
          </a:p>
          <a:p>
            <a:pPr lvl="1"/>
            <a:endParaRPr lang="de-DE" i="1"/>
          </a:p>
          <a:p>
            <a:pPr lvl="1"/>
            <a:endParaRPr lang="de-DE" i="1"/>
          </a:p>
          <a:p>
            <a:pPr lvl="1"/>
            <a:endParaRPr lang="de-DE" i="1"/>
          </a:p>
          <a:p>
            <a:pPr lvl="1"/>
            <a:endParaRPr lang="de-DE" i="1"/>
          </a:p>
          <a:p>
            <a:pPr lvl="1"/>
            <a:endParaRPr lang="de-DE" i="1"/>
          </a:p>
          <a:p>
            <a:pPr lvl="1"/>
            <a:endParaRPr lang="de-DE" i="1"/>
          </a:p>
          <a:p>
            <a:r>
              <a:rPr lang="de-DE" sz="2800"/>
              <a:t>Cycles of length 3 are PW</a:t>
            </a:r>
            <a:r>
              <a:rPr lang="de-DE" sz="2800" baseline="30000"/>
              <a:t>3</a:t>
            </a:r>
            <a:r>
              <a:rPr lang="de-DE" sz="2800"/>
              <a:t>, so ignored</a:t>
            </a:r>
            <a:r>
              <a:rPr lang="de-DE" sz="3200"/>
              <a:t>.</a:t>
            </a:r>
          </a:p>
          <a:p>
            <a:pPr lvl="1"/>
            <a:endParaRPr lang="de-DE" sz="3200"/>
          </a:p>
          <a:p>
            <a:pPr>
              <a:lnSpc>
                <a:spcPct val="0"/>
              </a:lnSpc>
            </a:pPr>
            <a:r>
              <a:rPr lang="de-DE" sz="2000"/>
              <a:t>10</a:t>
            </a:r>
            <a:r>
              <a:rPr lang="de-DE" sz="2000">
                <a:latin typeface="Arial" charset="0"/>
              </a:rPr>
              <a:t>x</a:t>
            </a:r>
            <a:r>
              <a:rPr lang="de-DE" sz="2000"/>
              <a:t> bigger trans = 100,000</a:t>
            </a:r>
            <a:r>
              <a:rPr lang="de-DE" sz="2000">
                <a:latin typeface="Arial" charset="0"/>
              </a:rPr>
              <a:t>x</a:t>
            </a:r>
            <a:r>
              <a:rPr lang="de-DE" sz="2000"/>
              <a:t> more deadlocks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F7ABD428-3191-4B5D-9E6F-BDA6C5AFF8A6}" type="slidenum">
              <a:rPr lang="en-US"/>
              <a:pPr/>
              <a:t>6</a:t>
            </a:fld>
            <a:endParaRPr lang="en-US"/>
          </a:p>
        </p:txBody>
      </p:sp>
      <p:sp>
        <p:nvSpPr>
          <p:cNvPr id="107522" name="Rectangle 2"/>
          <p:cNvSpPr>
            <a:spLocks noGrp="1" noChangeArrowheads="1"/>
          </p:cNvSpPr>
          <p:nvPr>
            <p:ph type="title"/>
          </p:nvPr>
        </p:nvSpPr>
        <p:spPr/>
        <p:txBody>
          <a:bodyPr/>
          <a:lstStyle/>
          <a:p>
            <a:r>
              <a:rPr lang="de-DE"/>
              <a:t>Anforderungen an die Replikationsverfahren</a:t>
            </a:r>
          </a:p>
        </p:txBody>
      </p:sp>
      <p:sp>
        <p:nvSpPr>
          <p:cNvPr id="107523" name="Rectangle 3"/>
          <p:cNvSpPr>
            <a:spLocks noGrp="1" noChangeArrowheads="1"/>
          </p:cNvSpPr>
          <p:nvPr>
            <p:ph type="body" idx="1"/>
          </p:nvPr>
        </p:nvSpPr>
        <p:spPr>
          <a:xfrm>
            <a:off x="152400" y="1066800"/>
            <a:ext cx="8991600" cy="4914900"/>
          </a:xfrm>
        </p:spPr>
        <p:txBody>
          <a:bodyPr/>
          <a:lstStyle/>
          <a:p>
            <a:r>
              <a:rPr lang="de-DE"/>
              <a:t>Aktualisierung der Kopien durch das vDBMS</a:t>
            </a:r>
          </a:p>
          <a:p>
            <a:r>
              <a:rPr lang="de-DE"/>
              <a:t>vollständige Transparenz der  Replikation für die Anwendungsprogramme (bzw. Anwendungsprogrammierer)</a:t>
            </a:r>
          </a:p>
          <a:p>
            <a:pPr lvl="1">
              <a:lnSpc>
                <a:spcPct val="70000"/>
              </a:lnSpc>
              <a:buFont typeface="Webdings" pitchFamily="18" charset="2"/>
              <a:buNone/>
            </a:pPr>
            <a:r>
              <a:rPr lang="de-DE" b="1"/>
              <a:t>update </a:t>
            </a:r>
            <a:r>
              <a:rPr lang="de-DE"/>
              <a:t>Flüge</a:t>
            </a:r>
          </a:p>
          <a:p>
            <a:pPr lvl="2">
              <a:lnSpc>
                <a:spcPct val="70000"/>
              </a:lnSpc>
              <a:buFont typeface="Webdings" pitchFamily="18" charset="2"/>
              <a:buNone/>
            </a:pPr>
            <a:r>
              <a:rPr lang="de-DE" sz="2400" b="1"/>
              <a:t>set</a:t>
            </a:r>
            <a:r>
              <a:rPr lang="de-DE" sz="2400"/>
              <a:t> Preis = Preis * 1.3</a:t>
            </a:r>
            <a:endParaRPr lang="de-DE"/>
          </a:p>
          <a:p>
            <a:pPr lvl="1">
              <a:lnSpc>
                <a:spcPct val="70000"/>
              </a:lnSpc>
              <a:buFont typeface="Webdings" pitchFamily="18" charset="2"/>
              <a:buNone/>
            </a:pPr>
            <a:r>
              <a:rPr lang="de-DE" b="1"/>
              <a:t>where</a:t>
            </a:r>
            <a:r>
              <a:rPr lang="de-DE"/>
              <a:t> Ziel = `Hannover´</a:t>
            </a:r>
          </a:p>
          <a:p>
            <a:r>
              <a:rPr lang="de-DE"/>
              <a:t>Gleiches Verhalten wie nicht-replizierte Datenbank</a:t>
            </a:r>
          </a:p>
          <a:p>
            <a:pPr lvl="1"/>
            <a:r>
              <a:rPr lang="de-DE" b="1"/>
              <a:t>1-Kopie-Serialisierbarkeit</a:t>
            </a:r>
            <a:r>
              <a:rPr lang="de-DE"/>
              <a:t> (das vDBMS soll sich bzgl. Korrektheit/Serialisierbarkeit nicht anders verhalten als ein vDBMS ohne Kopien)</a:t>
            </a:r>
          </a:p>
          <a:p>
            <a:pPr lvl="1"/>
            <a:r>
              <a:rPr lang="de-DE"/>
              <a:t>wechselseitige Konsistenz der Kopien dazu nötig</a:t>
            </a:r>
          </a:p>
          <a:p>
            <a:pPr lvl="1"/>
            <a:r>
              <a:rPr lang="de-DE"/>
              <a:t>ein Schedule heißt dann und nur dann </a:t>
            </a:r>
            <a:r>
              <a:rPr lang="de-DE" i="1"/>
              <a:t>1-Kopie-serialisierbar</a:t>
            </a:r>
            <a:r>
              <a:rPr lang="de-DE"/>
              <a:t> wenn es eine serielle Ausführung der TAs gibt, welche angewandt auf denselben Ausgangszustand diegleiche Ausgabe sowie denselben Endzustand erzeugt.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5"/>
          <p:cNvSpPr>
            <a:spLocks noGrp="1"/>
          </p:cNvSpPr>
          <p:nvPr>
            <p:ph type="sldNum" sz="quarter" idx="12"/>
          </p:nvPr>
        </p:nvSpPr>
        <p:spPr/>
        <p:txBody>
          <a:bodyPr/>
          <a:lstStyle/>
          <a:p>
            <a:fld id="{DB7587E8-3D10-4044-94E3-0E3B34D0B428}" type="slidenum">
              <a:rPr lang="en-US"/>
              <a:pPr/>
              <a:t>60</a:t>
            </a:fld>
            <a:endParaRPr lang="en-US"/>
          </a:p>
        </p:txBody>
      </p:sp>
      <p:sp>
        <p:nvSpPr>
          <p:cNvPr id="209922" name="Rectangle 2"/>
          <p:cNvSpPr>
            <a:spLocks noGrp="1" noChangeArrowheads="1"/>
          </p:cNvSpPr>
          <p:nvPr>
            <p:ph type="title"/>
          </p:nvPr>
        </p:nvSpPr>
        <p:spPr>
          <a:noFill/>
          <a:ln/>
        </p:spPr>
        <p:txBody>
          <a:bodyPr lIns="90488" tIns="44450" rIns="90488" bIns="44450" anchor="ctr"/>
          <a:lstStyle/>
          <a:p>
            <a:r>
              <a:rPr lang="de-DE"/>
              <a:t>Eager Transactions are FAT</a:t>
            </a:r>
          </a:p>
        </p:txBody>
      </p:sp>
      <p:sp>
        <p:nvSpPr>
          <p:cNvPr id="209923" name="Rectangle 3"/>
          <p:cNvSpPr>
            <a:spLocks noGrp="1" noChangeArrowheads="1"/>
          </p:cNvSpPr>
          <p:nvPr>
            <p:ph type="body" idx="1"/>
          </p:nvPr>
        </p:nvSpPr>
        <p:spPr>
          <a:noFill/>
          <a:ln/>
        </p:spPr>
        <p:txBody>
          <a:bodyPr lIns="90488" tIns="44450" rIns="90488" bIns="44450"/>
          <a:lstStyle/>
          <a:p>
            <a:r>
              <a:rPr lang="de-DE" sz="3200"/>
              <a:t>If </a:t>
            </a:r>
            <a:r>
              <a:rPr lang="de-DE" sz="3200" i="1"/>
              <a:t>N</a:t>
            </a:r>
            <a:r>
              <a:rPr lang="de-DE" sz="3200"/>
              <a:t> nodes, eager transaction is </a:t>
            </a:r>
            <a:r>
              <a:rPr lang="de-DE" sz="3200" i="1"/>
              <a:t>N</a:t>
            </a:r>
            <a:r>
              <a:rPr lang="de-DE" sz="3200" i="1">
                <a:latin typeface="Arial" charset="0"/>
              </a:rPr>
              <a:t>x</a:t>
            </a:r>
            <a:r>
              <a:rPr lang="de-DE" sz="3200"/>
              <a:t> bigger</a:t>
            </a:r>
          </a:p>
          <a:p>
            <a:pPr lvl="1"/>
            <a:r>
              <a:rPr lang="de-DE" sz="3200"/>
              <a:t>Takes </a:t>
            </a:r>
            <a:r>
              <a:rPr lang="de-DE" sz="3200" i="1"/>
              <a:t>N</a:t>
            </a:r>
            <a:r>
              <a:rPr lang="de-DE" sz="3200" i="1">
                <a:latin typeface="Arial" charset="0"/>
              </a:rPr>
              <a:t>x</a:t>
            </a:r>
            <a:r>
              <a:rPr lang="de-DE" sz="3200"/>
              <a:t> longer</a:t>
            </a:r>
          </a:p>
          <a:p>
            <a:pPr lvl="1"/>
            <a:r>
              <a:rPr lang="de-DE" sz="3200"/>
              <a:t>10</a:t>
            </a:r>
            <a:r>
              <a:rPr lang="de-DE" sz="3200">
                <a:latin typeface="Arial" charset="0"/>
              </a:rPr>
              <a:t>x</a:t>
            </a:r>
            <a:r>
              <a:rPr lang="de-DE" sz="3200"/>
              <a:t> nodes, 1,000</a:t>
            </a:r>
            <a:r>
              <a:rPr lang="de-DE" sz="3200">
                <a:latin typeface="Arial" charset="0"/>
              </a:rPr>
              <a:t>x</a:t>
            </a:r>
            <a:r>
              <a:rPr lang="de-DE" sz="3200"/>
              <a:t> deadlocks</a:t>
            </a:r>
          </a:p>
          <a:p>
            <a:pPr lvl="1"/>
            <a:r>
              <a:rPr lang="de-DE" sz="3200">
                <a:solidFill>
                  <a:srgbClr val="990099"/>
                </a:solidFill>
              </a:rPr>
              <a:t>N nodes, N**3 more deadlocks</a:t>
            </a:r>
          </a:p>
          <a:p>
            <a:pPr lvl="1"/>
            <a:r>
              <a:rPr lang="de-DE" sz="3200"/>
              <a:t> (derivation in </a:t>
            </a:r>
            <a:r>
              <a:rPr lang="de-DE" sz="3200">
                <a:solidFill>
                  <a:srgbClr val="990099"/>
                </a:solidFill>
              </a:rPr>
              <a:t>Gray´s</a:t>
            </a:r>
            <a:r>
              <a:rPr lang="de-DE" sz="3200"/>
              <a:t> paper)</a:t>
            </a:r>
          </a:p>
          <a:p>
            <a:r>
              <a:rPr lang="de-DE" sz="3200"/>
              <a:t>Master slightly better than group</a:t>
            </a:r>
          </a:p>
          <a:p>
            <a:r>
              <a:rPr lang="de-DE" sz="3200"/>
              <a:t>Good news: </a:t>
            </a:r>
          </a:p>
          <a:p>
            <a:pPr lvl="1"/>
            <a:r>
              <a:rPr lang="de-DE" sz="3200"/>
              <a:t>Eager transactions only deadlock</a:t>
            </a:r>
          </a:p>
          <a:p>
            <a:pPr lvl="1"/>
            <a:r>
              <a:rPr lang="de-DE" sz="3200"/>
              <a:t>No need for reconciliation</a:t>
            </a:r>
          </a:p>
        </p:txBody>
      </p:sp>
      <p:graphicFrame>
        <p:nvGraphicFramePr>
          <p:cNvPr id="209924" name="Object 4">
            <a:hlinkClick r:id="" action="ppaction://ole?verb=0"/>
          </p:cNvPr>
          <p:cNvGraphicFramePr>
            <a:graphicFrameLocks/>
          </p:cNvGraphicFramePr>
          <p:nvPr/>
        </p:nvGraphicFramePr>
        <p:xfrm>
          <a:off x="7121525" y="1771650"/>
          <a:ext cx="1549400" cy="2095500"/>
        </p:xfrm>
        <a:graphic>
          <a:graphicData uri="http://schemas.openxmlformats.org/presentationml/2006/ole">
            <p:oleObj spid="_x0000_s209924" name="Document" r:id="rId4" imgW="2068200" imgH="2570040" progId="Word.Document.6">
              <p:embed/>
            </p:oleObj>
          </a:graphicData>
        </a:graphic>
      </p:graphicFrame>
      <p:grpSp>
        <p:nvGrpSpPr>
          <p:cNvPr id="209925" name="Group 5"/>
          <p:cNvGrpSpPr>
            <a:grpSpLocks/>
          </p:cNvGrpSpPr>
          <p:nvPr/>
        </p:nvGrpSpPr>
        <p:grpSpPr bwMode="auto">
          <a:xfrm>
            <a:off x="7150100" y="3662363"/>
            <a:ext cx="512763" cy="344487"/>
            <a:chOff x="4504" y="2307"/>
            <a:chExt cx="323" cy="217"/>
          </a:xfrm>
        </p:grpSpPr>
        <p:grpSp>
          <p:nvGrpSpPr>
            <p:cNvPr id="209926" name="Group 6"/>
            <p:cNvGrpSpPr>
              <a:grpSpLocks/>
            </p:cNvGrpSpPr>
            <p:nvPr/>
          </p:nvGrpSpPr>
          <p:grpSpPr bwMode="auto">
            <a:xfrm>
              <a:off x="4504" y="2325"/>
              <a:ext cx="323" cy="199"/>
              <a:chOff x="4504" y="2325"/>
              <a:chExt cx="323" cy="199"/>
            </a:xfrm>
          </p:grpSpPr>
          <p:sp>
            <p:nvSpPr>
              <p:cNvPr id="209927" name="Oval 7"/>
              <p:cNvSpPr>
                <a:spLocks noChangeArrowheads="1"/>
              </p:cNvSpPr>
              <p:nvPr/>
            </p:nvSpPr>
            <p:spPr bwMode="auto">
              <a:xfrm>
                <a:off x="4504" y="2473"/>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9928" name="Rectangle 8"/>
              <p:cNvSpPr>
                <a:spLocks noChangeArrowheads="1"/>
              </p:cNvSpPr>
              <p:nvPr/>
            </p:nvSpPr>
            <p:spPr bwMode="auto">
              <a:xfrm>
                <a:off x="4504" y="2325"/>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9929" name="Oval 9"/>
            <p:cNvSpPr>
              <a:spLocks noChangeArrowheads="1"/>
            </p:cNvSpPr>
            <p:nvPr/>
          </p:nvSpPr>
          <p:spPr bwMode="auto">
            <a:xfrm>
              <a:off x="4512" y="2307"/>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9930" name="Group 10"/>
          <p:cNvGrpSpPr>
            <a:grpSpLocks/>
          </p:cNvGrpSpPr>
          <p:nvPr/>
        </p:nvGrpSpPr>
        <p:grpSpPr bwMode="auto">
          <a:xfrm>
            <a:off x="7658100" y="3802063"/>
            <a:ext cx="514350" cy="344487"/>
            <a:chOff x="4824" y="2395"/>
            <a:chExt cx="324" cy="217"/>
          </a:xfrm>
        </p:grpSpPr>
        <p:grpSp>
          <p:nvGrpSpPr>
            <p:cNvPr id="209931" name="Group 11"/>
            <p:cNvGrpSpPr>
              <a:grpSpLocks/>
            </p:cNvGrpSpPr>
            <p:nvPr/>
          </p:nvGrpSpPr>
          <p:grpSpPr bwMode="auto">
            <a:xfrm>
              <a:off x="4824" y="2413"/>
              <a:ext cx="324" cy="199"/>
              <a:chOff x="4824" y="2413"/>
              <a:chExt cx="324" cy="199"/>
            </a:xfrm>
          </p:grpSpPr>
          <p:sp>
            <p:nvSpPr>
              <p:cNvPr id="209932" name="Oval 12"/>
              <p:cNvSpPr>
                <a:spLocks noChangeArrowheads="1"/>
              </p:cNvSpPr>
              <p:nvPr/>
            </p:nvSpPr>
            <p:spPr bwMode="auto">
              <a:xfrm>
                <a:off x="4824" y="2561"/>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9933" name="Rectangle 13"/>
              <p:cNvSpPr>
                <a:spLocks noChangeArrowheads="1"/>
              </p:cNvSpPr>
              <p:nvPr/>
            </p:nvSpPr>
            <p:spPr bwMode="auto">
              <a:xfrm>
                <a:off x="4824" y="2413"/>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9934" name="Oval 14"/>
            <p:cNvSpPr>
              <a:spLocks noChangeArrowheads="1"/>
            </p:cNvSpPr>
            <p:nvPr/>
          </p:nvSpPr>
          <p:spPr bwMode="auto">
            <a:xfrm>
              <a:off x="4832" y="2395"/>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209935" name="Group 15"/>
          <p:cNvGrpSpPr>
            <a:grpSpLocks/>
          </p:cNvGrpSpPr>
          <p:nvPr/>
        </p:nvGrpSpPr>
        <p:grpSpPr bwMode="auto">
          <a:xfrm>
            <a:off x="8104188" y="3941763"/>
            <a:ext cx="514350" cy="344487"/>
            <a:chOff x="5105" y="2483"/>
            <a:chExt cx="324" cy="217"/>
          </a:xfrm>
        </p:grpSpPr>
        <p:grpSp>
          <p:nvGrpSpPr>
            <p:cNvPr id="209936" name="Group 16"/>
            <p:cNvGrpSpPr>
              <a:grpSpLocks/>
            </p:cNvGrpSpPr>
            <p:nvPr/>
          </p:nvGrpSpPr>
          <p:grpSpPr bwMode="auto">
            <a:xfrm>
              <a:off x="5105" y="2501"/>
              <a:ext cx="324" cy="199"/>
              <a:chOff x="5105" y="2501"/>
              <a:chExt cx="324" cy="199"/>
            </a:xfrm>
          </p:grpSpPr>
          <p:sp>
            <p:nvSpPr>
              <p:cNvPr id="209937" name="Oval 17"/>
              <p:cNvSpPr>
                <a:spLocks noChangeArrowheads="1"/>
              </p:cNvSpPr>
              <p:nvPr/>
            </p:nvSpPr>
            <p:spPr bwMode="auto">
              <a:xfrm>
                <a:off x="5105" y="2649"/>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209938" name="Rectangle 18"/>
              <p:cNvSpPr>
                <a:spLocks noChangeArrowheads="1"/>
              </p:cNvSpPr>
              <p:nvPr/>
            </p:nvSpPr>
            <p:spPr bwMode="auto">
              <a:xfrm>
                <a:off x="5105" y="2501"/>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209939" name="Oval 19"/>
            <p:cNvSpPr>
              <a:spLocks noChangeArrowheads="1"/>
            </p:cNvSpPr>
            <p:nvPr/>
          </p:nvSpPr>
          <p:spPr bwMode="auto">
            <a:xfrm>
              <a:off x="5113" y="2483"/>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C15694E6-1ADE-4D6F-B474-512A3F30FE69}" type="slidenum">
              <a:rPr lang="en-US"/>
              <a:pPr/>
              <a:t>61</a:t>
            </a:fld>
            <a:endParaRPr lang="en-US"/>
          </a:p>
        </p:txBody>
      </p:sp>
      <p:sp>
        <p:nvSpPr>
          <p:cNvPr id="210946" name="Rectangle 2"/>
          <p:cNvSpPr>
            <a:spLocks noGrp="1" noChangeArrowheads="1"/>
          </p:cNvSpPr>
          <p:nvPr>
            <p:ph type="title"/>
          </p:nvPr>
        </p:nvSpPr>
        <p:spPr>
          <a:noFill/>
          <a:ln/>
        </p:spPr>
        <p:txBody>
          <a:bodyPr lIns="90488" tIns="44450" rIns="90488" bIns="44450" anchor="ctr"/>
          <a:lstStyle/>
          <a:p>
            <a:r>
              <a:rPr lang="de-DE"/>
              <a:t>Outline</a:t>
            </a:r>
          </a:p>
        </p:txBody>
      </p:sp>
      <p:sp>
        <p:nvSpPr>
          <p:cNvPr id="210947" name="Rectangle 3"/>
          <p:cNvSpPr>
            <a:spLocks noGrp="1" noChangeArrowheads="1"/>
          </p:cNvSpPr>
          <p:nvPr>
            <p:ph type="body" idx="1"/>
          </p:nvPr>
        </p:nvSpPr>
        <p:spPr>
          <a:xfrm>
            <a:off x="0" y="1219200"/>
            <a:ext cx="8807450" cy="5181600"/>
          </a:xfrm>
          <a:noFill/>
          <a:ln/>
        </p:spPr>
        <p:txBody>
          <a:bodyPr lIns="90488" tIns="44450" rIns="90488" bIns="44450"/>
          <a:lstStyle/>
          <a:p>
            <a:pPr>
              <a:lnSpc>
                <a:spcPct val="80000"/>
              </a:lnSpc>
            </a:pPr>
            <a:r>
              <a:rPr lang="de-DE" sz="3200"/>
              <a:t>Replication strategies </a:t>
            </a:r>
            <a:r>
              <a:rPr lang="de-DE" sz="2000" b="1"/>
              <a:t>(lazy &amp; eager,  master &amp; group)</a:t>
            </a:r>
            <a:endParaRPr lang="de-DE" sz="2000"/>
          </a:p>
          <a:p>
            <a:pPr>
              <a:lnSpc>
                <a:spcPct val="80000"/>
              </a:lnSpc>
            </a:pPr>
            <a:r>
              <a:rPr lang="de-DE" sz="3200"/>
              <a:t>How centralized databases scale</a:t>
            </a:r>
          </a:p>
          <a:p>
            <a:pPr>
              <a:lnSpc>
                <a:spcPct val="80000"/>
              </a:lnSpc>
            </a:pPr>
            <a:r>
              <a:rPr lang="de-DE" sz="3200"/>
              <a:t>Replication is unstable on scaleup</a:t>
            </a:r>
          </a:p>
          <a:p>
            <a:pPr>
              <a:lnSpc>
                <a:spcPct val="80000"/>
              </a:lnSpc>
            </a:pPr>
            <a:r>
              <a:rPr lang="de-DE" sz="3200"/>
              <a:t>A possible solution</a:t>
            </a:r>
          </a:p>
          <a:p>
            <a:pPr lvl="1">
              <a:lnSpc>
                <a:spcPct val="80000"/>
              </a:lnSpc>
            </a:pPr>
            <a:r>
              <a:rPr lang="de-DE" sz="3200"/>
              <a:t>Two-tier architecture: Mobile &amp; Base nodes</a:t>
            </a:r>
          </a:p>
          <a:p>
            <a:pPr lvl="1">
              <a:lnSpc>
                <a:spcPct val="80000"/>
              </a:lnSpc>
            </a:pPr>
            <a:r>
              <a:rPr lang="de-DE" sz="3200"/>
              <a:t>Base nodes master objects</a:t>
            </a:r>
          </a:p>
          <a:p>
            <a:pPr lvl="1">
              <a:lnSpc>
                <a:spcPct val="80000"/>
              </a:lnSpc>
            </a:pPr>
            <a:r>
              <a:rPr lang="de-DE" sz="3200"/>
              <a:t>Tentative transactions at mobile nodes</a:t>
            </a:r>
          </a:p>
          <a:p>
            <a:pPr lvl="2">
              <a:lnSpc>
                <a:spcPct val="80000"/>
              </a:lnSpc>
            </a:pPr>
            <a:r>
              <a:rPr lang="de-DE" sz="2800"/>
              <a:t>Transactions must be commutative</a:t>
            </a:r>
          </a:p>
          <a:p>
            <a:pPr lvl="1">
              <a:lnSpc>
                <a:spcPct val="80000"/>
              </a:lnSpc>
            </a:pPr>
            <a:r>
              <a:rPr lang="de-DE" sz="3200"/>
              <a:t>Re-apply transactions on reconnect</a:t>
            </a:r>
          </a:p>
          <a:p>
            <a:pPr lvl="1">
              <a:lnSpc>
                <a:spcPct val="80000"/>
              </a:lnSpc>
            </a:pPr>
            <a:r>
              <a:rPr lang="de-DE" sz="3200"/>
              <a:t>Transactions may be rejected</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BD51DDC7-788F-48E1-8489-26D7C9DCA3A1}" type="slidenum">
              <a:rPr lang="en-US"/>
              <a:pPr/>
              <a:t>62</a:t>
            </a:fld>
            <a:endParaRPr lang="en-US"/>
          </a:p>
        </p:txBody>
      </p:sp>
      <p:sp>
        <p:nvSpPr>
          <p:cNvPr id="211970" name="Rectangle 2"/>
          <p:cNvSpPr>
            <a:spLocks noGrp="1" noChangeArrowheads="1"/>
          </p:cNvSpPr>
          <p:nvPr>
            <p:ph type="title"/>
          </p:nvPr>
        </p:nvSpPr>
        <p:spPr>
          <a:noFill/>
          <a:ln/>
        </p:spPr>
        <p:txBody>
          <a:bodyPr lIns="90488" tIns="44450" rIns="90488" bIns="44450" anchor="ctr"/>
          <a:lstStyle/>
          <a:p>
            <a:r>
              <a:rPr lang="de-DE"/>
              <a:t>Safe Approach</a:t>
            </a:r>
          </a:p>
        </p:txBody>
      </p:sp>
      <p:sp>
        <p:nvSpPr>
          <p:cNvPr id="211971" name="Rectangle 3"/>
          <p:cNvSpPr>
            <a:spLocks noGrp="1" noChangeArrowheads="1"/>
          </p:cNvSpPr>
          <p:nvPr>
            <p:ph type="body" idx="1"/>
          </p:nvPr>
        </p:nvSpPr>
        <p:spPr>
          <a:xfrm>
            <a:off x="0" y="1295400"/>
            <a:ext cx="8915400" cy="5562600"/>
          </a:xfrm>
          <a:noFill/>
          <a:ln/>
        </p:spPr>
        <p:txBody>
          <a:bodyPr lIns="90488" tIns="44450" rIns="90488" bIns="44450"/>
          <a:lstStyle/>
          <a:p>
            <a:r>
              <a:rPr lang="de-DE" sz="3200"/>
              <a:t>Each object mastered at a node</a:t>
            </a:r>
          </a:p>
          <a:p>
            <a:r>
              <a:rPr lang="de-DE" sz="3200"/>
              <a:t>Update Transactions only</a:t>
            </a:r>
            <a:br>
              <a:rPr lang="de-DE" sz="3200"/>
            </a:br>
            <a:r>
              <a:rPr lang="de-DE" sz="3200"/>
              <a:t>	read and write master items</a:t>
            </a:r>
          </a:p>
          <a:p>
            <a:r>
              <a:rPr lang="de-DE" sz="3200"/>
              <a:t>Lazy replication to other nodes</a:t>
            </a:r>
          </a:p>
          <a:p>
            <a:r>
              <a:rPr lang="de-DE" sz="3200"/>
              <a:t>Allow reads of stale data (on user request)</a:t>
            </a:r>
          </a:p>
          <a:p>
            <a:r>
              <a:rPr lang="de-DE" sz="3200"/>
              <a:t>PROBLEMS: </a:t>
            </a:r>
          </a:p>
          <a:p>
            <a:pPr lvl="1"/>
            <a:r>
              <a:rPr lang="de-DE" sz="3200"/>
              <a:t>doesn’t support mobile users</a:t>
            </a:r>
          </a:p>
          <a:p>
            <a:pPr lvl="1"/>
            <a:r>
              <a:rPr lang="de-DE" sz="3200"/>
              <a:t>deadlocks explode with scaleup</a:t>
            </a:r>
          </a:p>
          <a:p>
            <a:r>
              <a:rPr lang="de-DE" sz="3200"/>
              <a:t>?? How do banks work???</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liennummernplatzhalter 5"/>
          <p:cNvSpPr>
            <a:spLocks noGrp="1"/>
          </p:cNvSpPr>
          <p:nvPr>
            <p:ph type="sldNum" sz="quarter" idx="12"/>
          </p:nvPr>
        </p:nvSpPr>
        <p:spPr/>
        <p:txBody>
          <a:bodyPr/>
          <a:lstStyle/>
          <a:p>
            <a:fld id="{9BDE9564-1173-4586-A786-B2C48A4DF4CB}" type="slidenum">
              <a:rPr lang="en-US"/>
              <a:pPr/>
              <a:t>63</a:t>
            </a:fld>
            <a:endParaRPr lang="en-US"/>
          </a:p>
        </p:txBody>
      </p:sp>
      <p:sp>
        <p:nvSpPr>
          <p:cNvPr id="187394" name="Rectangle 2"/>
          <p:cNvSpPr>
            <a:spLocks noGrp="1" noChangeArrowheads="1"/>
          </p:cNvSpPr>
          <p:nvPr>
            <p:ph type="title"/>
          </p:nvPr>
        </p:nvSpPr>
        <p:spPr>
          <a:noFill/>
          <a:ln/>
        </p:spPr>
        <p:txBody>
          <a:bodyPr lIns="90488" tIns="44450" rIns="90488" bIns="44450" anchor="ctr"/>
          <a:lstStyle/>
          <a:p>
            <a:r>
              <a:rPr lang="de-DE"/>
              <a:t>Update Control Strategies</a:t>
            </a:r>
          </a:p>
        </p:txBody>
      </p:sp>
      <p:sp>
        <p:nvSpPr>
          <p:cNvPr id="187395" name="Rectangle 3"/>
          <p:cNvSpPr>
            <a:spLocks noGrp="1" noChangeArrowheads="1"/>
          </p:cNvSpPr>
          <p:nvPr>
            <p:ph type="body" idx="1"/>
          </p:nvPr>
        </p:nvSpPr>
        <p:spPr>
          <a:noFill/>
          <a:ln/>
        </p:spPr>
        <p:txBody>
          <a:bodyPr lIns="90488" tIns="44450" rIns="90488" bIns="44450"/>
          <a:lstStyle/>
          <a:p>
            <a:pPr>
              <a:lnSpc>
                <a:spcPct val="110000"/>
              </a:lnSpc>
            </a:pPr>
            <a:r>
              <a:rPr lang="de-DE" sz="2800"/>
              <a:t>Master </a:t>
            </a:r>
          </a:p>
          <a:p>
            <a:pPr lvl="1">
              <a:lnSpc>
                <a:spcPct val="110000"/>
              </a:lnSpc>
            </a:pPr>
            <a:r>
              <a:rPr lang="de-DE" sz="2800"/>
              <a:t>Each object has a master node</a:t>
            </a:r>
          </a:p>
          <a:p>
            <a:pPr lvl="1">
              <a:lnSpc>
                <a:spcPct val="110000"/>
              </a:lnSpc>
            </a:pPr>
            <a:r>
              <a:rPr lang="de-DE" sz="2800"/>
              <a:t>All updates start with the master</a:t>
            </a:r>
          </a:p>
          <a:p>
            <a:pPr lvl="1">
              <a:lnSpc>
                <a:spcPct val="110000"/>
              </a:lnSpc>
            </a:pPr>
            <a:r>
              <a:rPr lang="de-DE" sz="2800"/>
              <a:t>Broadcast to the subscribers</a:t>
            </a:r>
          </a:p>
          <a:p>
            <a:pPr>
              <a:lnSpc>
                <a:spcPct val="110000"/>
              </a:lnSpc>
            </a:pPr>
            <a:r>
              <a:rPr lang="de-DE" sz="2800"/>
              <a:t>Group</a:t>
            </a:r>
          </a:p>
          <a:p>
            <a:pPr lvl="1">
              <a:lnSpc>
                <a:spcPct val="110000"/>
              </a:lnSpc>
            </a:pPr>
            <a:r>
              <a:rPr lang="de-DE" sz="2800"/>
              <a:t>Object can be updated by anyone</a:t>
            </a:r>
          </a:p>
          <a:p>
            <a:pPr lvl="1">
              <a:lnSpc>
                <a:spcPct val="110000"/>
              </a:lnSpc>
            </a:pPr>
            <a:r>
              <a:rPr lang="de-DE" sz="2800"/>
              <a:t>Update broadcast to all others</a:t>
            </a:r>
          </a:p>
          <a:p>
            <a:pPr>
              <a:lnSpc>
                <a:spcPct val="110000"/>
              </a:lnSpc>
            </a:pPr>
            <a:r>
              <a:rPr lang="de-DE" sz="2800"/>
              <a:t>Everyone </a:t>
            </a:r>
            <a:r>
              <a:rPr lang="de-DE" sz="2800" i="1">
                <a:solidFill>
                  <a:schemeClr val="tx2"/>
                </a:solidFill>
              </a:rPr>
              <a:t>wants</a:t>
            </a:r>
            <a:r>
              <a:rPr lang="de-DE" sz="2800"/>
              <a:t> Lazy Group:</a:t>
            </a:r>
          </a:p>
          <a:p>
            <a:pPr lvl="1">
              <a:lnSpc>
                <a:spcPct val="110000"/>
              </a:lnSpc>
            </a:pPr>
            <a:r>
              <a:rPr lang="de-DE" sz="2800"/>
              <a:t>update anywhere, anytime, anyway</a:t>
            </a:r>
          </a:p>
        </p:txBody>
      </p:sp>
      <p:grpSp>
        <p:nvGrpSpPr>
          <p:cNvPr id="187396" name="Group 4"/>
          <p:cNvGrpSpPr>
            <a:grpSpLocks/>
          </p:cNvGrpSpPr>
          <p:nvPr/>
        </p:nvGrpSpPr>
        <p:grpSpPr bwMode="auto">
          <a:xfrm>
            <a:off x="7191375" y="3865563"/>
            <a:ext cx="512763" cy="325437"/>
            <a:chOff x="4530" y="2435"/>
            <a:chExt cx="323" cy="205"/>
          </a:xfrm>
        </p:grpSpPr>
        <p:grpSp>
          <p:nvGrpSpPr>
            <p:cNvPr id="187397" name="Group 5"/>
            <p:cNvGrpSpPr>
              <a:grpSpLocks/>
            </p:cNvGrpSpPr>
            <p:nvPr/>
          </p:nvGrpSpPr>
          <p:grpSpPr bwMode="auto">
            <a:xfrm>
              <a:off x="4530" y="2455"/>
              <a:ext cx="323" cy="185"/>
              <a:chOff x="4530" y="2455"/>
              <a:chExt cx="323" cy="185"/>
            </a:xfrm>
          </p:grpSpPr>
          <p:sp>
            <p:nvSpPr>
              <p:cNvPr id="187398" name="Oval 6"/>
              <p:cNvSpPr>
                <a:spLocks noChangeArrowheads="1"/>
              </p:cNvSpPr>
              <p:nvPr/>
            </p:nvSpPr>
            <p:spPr bwMode="auto">
              <a:xfrm>
                <a:off x="4530" y="2593"/>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87399" name="Rectangle 7"/>
              <p:cNvSpPr>
                <a:spLocks noChangeArrowheads="1"/>
              </p:cNvSpPr>
              <p:nvPr/>
            </p:nvSpPr>
            <p:spPr bwMode="auto">
              <a:xfrm>
                <a:off x="4530" y="2455"/>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87400" name="Oval 8"/>
            <p:cNvSpPr>
              <a:spLocks noChangeArrowheads="1"/>
            </p:cNvSpPr>
            <p:nvPr/>
          </p:nvSpPr>
          <p:spPr bwMode="auto">
            <a:xfrm>
              <a:off x="4534" y="2435"/>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87401" name="Group 9"/>
          <p:cNvGrpSpPr>
            <a:grpSpLocks/>
          </p:cNvGrpSpPr>
          <p:nvPr/>
        </p:nvGrpSpPr>
        <p:grpSpPr bwMode="auto">
          <a:xfrm>
            <a:off x="8334375" y="3865563"/>
            <a:ext cx="512763" cy="325437"/>
            <a:chOff x="5250" y="2435"/>
            <a:chExt cx="323" cy="205"/>
          </a:xfrm>
        </p:grpSpPr>
        <p:grpSp>
          <p:nvGrpSpPr>
            <p:cNvPr id="187402" name="Group 10"/>
            <p:cNvGrpSpPr>
              <a:grpSpLocks/>
            </p:cNvGrpSpPr>
            <p:nvPr/>
          </p:nvGrpSpPr>
          <p:grpSpPr bwMode="auto">
            <a:xfrm>
              <a:off x="5250" y="2455"/>
              <a:ext cx="323" cy="185"/>
              <a:chOff x="5250" y="2455"/>
              <a:chExt cx="323" cy="185"/>
            </a:xfrm>
          </p:grpSpPr>
          <p:sp>
            <p:nvSpPr>
              <p:cNvPr id="187403" name="Oval 11"/>
              <p:cNvSpPr>
                <a:spLocks noChangeArrowheads="1"/>
              </p:cNvSpPr>
              <p:nvPr/>
            </p:nvSpPr>
            <p:spPr bwMode="auto">
              <a:xfrm>
                <a:off x="5250" y="2593"/>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87404" name="Rectangle 12"/>
              <p:cNvSpPr>
                <a:spLocks noChangeArrowheads="1"/>
              </p:cNvSpPr>
              <p:nvPr/>
            </p:nvSpPr>
            <p:spPr bwMode="auto">
              <a:xfrm>
                <a:off x="5250" y="2455"/>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87405" name="Oval 13"/>
            <p:cNvSpPr>
              <a:spLocks noChangeArrowheads="1"/>
            </p:cNvSpPr>
            <p:nvPr/>
          </p:nvSpPr>
          <p:spPr bwMode="auto">
            <a:xfrm>
              <a:off x="5254" y="2435"/>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87406" name="Group 14"/>
          <p:cNvGrpSpPr>
            <a:grpSpLocks/>
          </p:cNvGrpSpPr>
          <p:nvPr/>
        </p:nvGrpSpPr>
        <p:grpSpPr bwMode="auto">
          <a:xfrm>
            <a:off x="7191375" y="4856163"/>
            <a:ext cx="512763" cy="325437"/>
            <a:chOff x="4530" y="3059"/>
            <a:chExt cx="323" cy="205"/>
          </a:xfrm>
        </p:grpSpPr>
        <p:grpSp>
          <p:nvGrpSpPr>
            <p:cNvPr id="187407" name="Group 15"/>
            <p:cNvGrpSpPr>
              <a:grpSpLocks/>
            </p:cNvGrpSpPr>
            <p:nvPr/>
          </p:nvGrpSpPr>
          <p:grpSpPr bwMode="auto">
            <a:xfrm>
              <a:off x="4530" y="3079"/>
              <a:ext cx="323" cy="185"/>
              <a:chOff x="4530" y="3079"/>
              <a:chExt cx="323" cy="185"/>
            </a:xfrm>
          </p:grpSpPr>
          <p:sp>
            <p:nvSpPr>
              <p:cNvPr id="187408" name="Oval 16"/>
              <p:cNvSpPr>
                <a:spLocks noChangeArrowheads="1"/>
              </p:cNvSpPr>
              <p:nvPr/>
            </p:nvSpPr>
            <p:spPr bwMode="auto">
              <a:xfrm>
                <a:off x="4530" y="3217"/>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87409" name="Rectangle 17"/>
              <p:cNvSpPr>
                <a:spLocks noChangeArrowheads="1"/>
              </p:cNvSpPr>
              <p:nvPr/>
            </p:nvSpPr>
            <p:spPr bwMode="auto">
              <a:xfrm>
                <a:off x="4530" y="3079"/>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87410" name="Oval 18"/>
            <p:cNvSpPr>
              <a:spLocks noChangeArrowheads="1"/>
            </p:cNvSpPr>
            <p:nvPr/>
          </p:nvSpPr>
          <p:spPr bwMode="auto">
            <a:xfrm>
              <a:off x="4534" y="3059"/>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87411" name="Group 19"/>
          <p:cNvGrpSpPr>
            <a:grpSpLocks/>
          </p:cNvGrpSpPr>
          <p:nvPr/>
        </p:nvGrpSpPr>
        <p:grpSpPr bwMode="auto">
          <a:xfrm>
            <a:off x="8410575" y="4856163"/>
            <a:ext cx="512763" cy="325437"/>
            <a:chOff x="5298" y="3059"/>
            <a:chExt cx="323" cy="205"/>
          </a:xfrm>
        </p:grpSpPr>
        <p:grpSp>
          <p:nvGrpSpPr>
            <p:cNvPr id="187412" name="Group 20"/>
            <p:cNvGrpSpPr>
              <a:grpSpLocks/>
            </p:cNvGrpSpPr>
            <p:nvPr/>
          </p:nvGrpSpPr>
          <p:grpSpPr bwMode="auto">
            <a:xfrm>
              <a:off x="5298" y="3079"/>
              <a:ext cx="323" cy="185"/>
              <a:chOff x="5298" y="3079"/>
              <a:chExt cx="323" cy="185"/>
            </a:xfrm>
          </p:grpSpPr>
          <p:sp>
            <p:nvSpPr>
              <p:cNvPr id="187413" name="Oval 21"/>
              <p:cNvSpPr>
                <a:spLocks noChangeArrowheads="1"/>
              </p:cNvSpPr>
              <p:nvPr/>
            </p:nvSpPr>
            <p:spPr bwMode="auto">
              <a:xfrm>
                <a:off x="5298" y="3217"/>
                <a:ext cx="323" cy="47"/>
              </a:xfrm>
              <a:prstGeom prst="ellipse">
                <a:avLst/>
              </a:prstGeom>
              <a:gradFill rotWithShape="0">
                <a:gsLst>
                  <a:gs pos="0">
                    <a:srgbClr val="714400"/>
                  </a:gs>
                  <a:gs pos="50000">
                    <a:srgbClr val="714400">
                      <a:gamma/>
                      <a:shade val="9804"/>
                      <a:invGamma/>
                    </a:srgbClr>
                  </a:gs>
                  <a:gs pos="100000">
                    <a:srgbClr val="714400"/>
                  </a:gs>
                </a:gsLst>
                <a:lin ang="0" scaled="1"/>
              </a:gradFill>
              <a:ln w="76200">
                <a:noFill/>
                <a:round/>
                <a:headEnd/>
                <a:tailEnd/>
              </a:ln>
              <a:effectLst/>
            </p:spPr>
            <p:txBody>
              <a:bodyPr wrap="none" anchor="ctr"/>
              <a:lstStyle/>
              <a:p>
                <a:endParaRPr lang="de-DE"/>
              </a:p>
            </p:txBody>
          </p:sp>
          <p:sp>
            <p:nvSpPr>
              <p:cNvPr id="187414" name="Rectangle 22"/>
              <p:cNvSpPr>
                <a:spLocks noChangeArrowheads="1"/>
              </p:cNvSpPr>
              <p:nvPr/>
            </p:nvSpPr>
            <p:spPr bwMode="auto">
              <a:xfrm>
                <a:off x="5298" y="3079"/>
                <a:ext cx="320" cy="160"/>
              </a:xfrm>
              <a:prstGeom prst="rect">
                <a:avLst/>
              </a:prstGeom>
              <a:gradFill rotWithShape="0">
                <a:gsLst>
                  <a:gs pos="0">
                    <a:srgbClr val="714400"/>
                  </a:gs>
                  <a:gs pos="50000">
                    <a:srgbClr val="714400">
                      <a:gamma/>
                      <a:shade val="9804"/>
                      <a:invGamma/>
                    </a:srgbClr>
                  </a:gs>
                  <a:gs pos="100000">
                    <a:srgbClr val="714400"/>
                  </a:gs>
                </a:gsLst>
                <a:lin ang="0" scaled="1"/>
              </a:gradFill>
              <a:ln w="12700">
                <a:noFill/>
                <a:miter lim="800000"/>
                <a:headEnd/>
                <a:tailEnd/>
              </a:ln>
              <a:effectLst/>
            </p:spPr>
            <p:txBody>
              <a:bodyPr wrap="none" anchor="ctr"/>
              <a:lstStyle/>
              <a:p>
                <a:endParaRPr lang="de-DE"/>
              </a:p>
            </p:txBody>
          </p:sp>
        </p:grpSp>
        <p:sp>
          <p:nvSpPr>
            <p:cNvPr id="187415" name="Oval 23"/>
            <p:cNvSpPr>
              <a:spLocks noChangeArrowheads="1"/>
            </p:cNvSpPr>
            <p:nvPr/>
          </p:nvSpPr>
          <p:spPr bwMode="auto">
            <a:xfrm>
              <a:off x="5302" y="3059"/>
              <a:ext cx="315" cy="39"/>
            </a:xfrm>
            <a:prstGeom prst="ellipse">
              <a:avLst/>
            </a:prstGeom>
            <a:solidFill>
              <a:srgbClr val="232323"/>
            </a:solidFill>
            <a:ln w="12700">
              <a:solidFill>
                <a:srgbClr val="AD6900"/>
              </a:solidFill>
              <a:round/>
              <a:headEnd/>
              <a:tailEnd/>
            </a:ln>
            <a:effectLst/>
          </p:spPr>
          <p:txBody>
            <a:bodyPr wrap="none" anchor="ctr"/>
            <a:lstStyle/>
            <a:p>
              <a:endParaRPr lang="de-DE"/>
            </a:p>
          </p:txBody>
        </p:sp>
      </p:grpSp>
      <p:grpSp>
        <p:nvGrpSpPr>
          <p:cNvPr id="187416" name="Group 24"/>
          <p:cNvGrpSpPr>
            <a:grpSpLocks/>
          </p:cNvGrpSpPr>
          <p:nvPr/>
        </p:nvGrpSpPr>
        <p:grpSpPr bwMode="auto">
          <a:xfrm>
            <a:off x="8382000" y="1989138"/>
            <a:ext cx="479425" cy="306387"/>
            <a:chOff x="5280" y="1253"/>
            <a:chExt cx="302" cy="193"/>
          </a:xfrm>
        </p:grpSpPr>
        <p:sp>
          <p:nvSpPr>
            <p:cNvPr id="187417" name="Oval 25"/>
            <p:cNvSpPr>
              <a:spLocks noChangeArrowheads="1"/>
            </p:cNvSpPr>
            <p:nvPr/>
          </p:nvSpPr>
          <p:spPr bwMode="auto">
            <a:xfrm>
              <a:off x="5280" y="1409"/>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87418" name="Rectangle 26"/>
            <p:cNvSpPr>
              <a:spLocks noChangeArrowheads="1"/>
            </p:cNvSpPr>
            <p:nvPr/>
          </p:nvSpPr>
          <p:spPr bwMode="auto">
            <a:xfrm>
              <a:off x="5280" y="1276"/>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87419" name="Oval 27"/>
            <p:cNvSpPr>
              <a:spLocks noChangeArrowheads="1"/>
            </p:cNvSpPr>
            <p:nvPr/>
          </p:nvSpPr>
          <p:spPr bwMode="auto">
            <a:xfrm>
              <a:off x="5284" y="1253"/>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grpSp>
        <p:nvGrpSpPr>
          <p:cNvPr id="187420" name="Group 28"/>
          <p:cNvGrpSpPr>
            <a:grpSpLocks/>
          </p:cNvGrpSpPr>
          <p:nvPr/>
        </p:nvGrpSpPr>
        <p:grpSpPr bwMode="auto">
          <a:xfrm>
            <a:off x="7642225" y="2009775"/>
            <a:ext cx="479425" cy="306388"/>
            <a:chOff x="4814" y="1266"/>
            <a:chExt cx="302" cy="193"/>
          </a:xfrm>
        </p:grpSpPr>
        <p:sp>
          <p:nvSpPr>
            <p:cNvPr id="187421" name="Oval 29"/>
            <p:cNvSpPr>
              <a:spLocks noChangeArrowheads="1"/>
            </p:cNvSpPr>
            <p:nvPr/>
          </p:nvSpPr>
          <p:spPr bwMode="auto">
            <a:xfrm>
              <a:off x="4814" y="1422"/>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87422" name="Rectangle 30"/>
            <p:cNvSpPr>
              <a:spLocks noChangeArrowheads="1"/>
            </p:cNvSpPr>
            <p:nvPr/>
          </p:nvSpPr>
          <p:spPr bwMode="auto">
            <a:xfrm>
              <a:off x="4814" y="1289"/>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87423" name="Oval 31"/>
            <p:cNvSpPr>
              <a:spLocks noChangeArrowheads="1"/>
            </p:cNvSpPr>
            <p:nvPr/>
          </p:nvSpPr>
          <p:spPr bwMode="auto">
            <a:xfrm>
              <a:off x="4818" y="1266"/>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grpSp>
        <p:nvGrpSpPr>
          <p:cNvPr id="187424" name="Group 32"/>
          <p:cNvGrpSpPr>
            <a:grpSpLocks/>
          </p:cNvGrpSpPr>
          <p:nvPr/>
        </p:nvGrpSpPr>
        <p:grpSpPr bwMode="auto">
          <a:xfrm>
            <a:off x="8382000" y="1135063"/>
            <a:ext cx="479425" cy="306387"/>
            <a:chOff x="5280" y="715"/>
            <a:chExt cx="302" cy="193"/>
          </a:xfrm>
        </p:grpSpPr>
        <p:sp>
          <p:nvSpPr>
            <p:cNvPr id="187425" name="Oval 33"/>
            <p:cNvSpPr>
              <a:spLocks noChangeArrowheads="1"/>
            </p:cNvSpPr>
            <p:nvPr/>
          </p:nvSpPr>
          <p:spPr bwMode="auto">
            <a:xfrm>
              <a:off x="5280" y="871"/>
              <a:ext cx="302" cy="37"/>
            </a:xfrm>
            <a:prstGeom prst="ellipse">
              <a:avLst/>
            </a:prstGeom>
            <a:gradFill rotWithShape="0">
              <a:gsLst>
                <a:gs pos="0">
                  <a:srgbClr val="232323"/>
                </a:gs>
                <a:gs pos="50000">
                  <a:srgbClr val="232323">
                    <a:gamma/>
                    <a:tint val="60000"/>
                    <a:invGamma/>
                  </a:srgbClr>
                </a:gs>
                <a:gs pos="100000">
                  <a:srgbClr val="232323"/>
                </a:gs>
              </a:gsLst>
              <a:lin ang="0" scaled="1"/>
            </a:gradFill>
            <a:ln w="12700">
              <a:noFill/>
              <a:round/>
              <a:headEnd/>
              <a:tailEnd/>
            </a:ln>
            <a:effectLst/>
          </p:spPr>
          <p:txBody>
            <a:bodyPr wrap="none" anchor="ctr"/>
            <a:lstStyle/>
            <a:p>
              <a:endParaRPr lang="de-DE"/>
            </a:p>
          </p:txBody>
        </p:sp>
        <p:sp>
          <p:nvSpPr>
            <p:cNvPr id="187426" name="Rectangle 34"/>
            <p:cNvSpPr>
              <a:spLocks noChangeArrowheads="1"/>
            </p:cNvSpPr>
            <p:nvPr/>
          </p:nvSpPr>
          <p:spPr bwMode="auto">
            <a:xfrm>
              <a:off x="5280" y="738"/>
              <a:ext cx="299" cy="146"/>
            </a:xfrm>
            <a:prstGeom prst="rect">
              <a:avLst/>
            </a:prstGeom>
            <a:gradFill rotWithShape="0">
              <a:gsLst>
                <a:gs pos="0">
                  <a:srgbClr val="232323"/>
                </a:gs>
                <a:gs pos="50000">
                  <a:srgbClr val="232323">
                    <a:gamma/>
                    <a:tint val="60000"/>
                    <a:invGamma/>
                  </a:srgbClr>
                </a:gs>
                <a:gs pos="100000">
                  <a:srgbClr val="232323"/>
                </a:gs>
              </a:gsLst>
              <a:lin ang="0" scaled="1"/>
            </a:gradFill>
            <a:ln w="12700">
              <a:noFill/>
              <a:miter lim="800000"/>
              <a:headEnd/>
              <a:tailEnd/>
            </a:ln>
            <a:effectLst/>
          </p:spPr>
          <p:txBody>
            <a:bodyPr wrap="none" anchor="ctr"/>
            <a:lstStyle/>
            <a:p>
              <a:endParaRPr lang="de-DE"/>
            </a:p>
          </p:txBody>
        </p:sp>
        <p:sp>
          <p:nvSpPr>
            <p:cNvPr id="187427" name="Oval 35"/>
            <p:cNvSpPr>
              <a:spLocks noChangeArrowheads="1"/>
            </p:cNvSpPr>
            <p:nvPr/>
          </p:nvSpPr>
          <p:spPr bwMode="auto">
            <a:xfrm>
              <a:off x="5284" y="715"/>
              <a:ext cx="290" cy="39"/>
            </a:xfrm>
            <a:prstGeom prst="ellipse">
              <a:avLst/>
            </a:prstGeom>
            <a:solidFill>
              <a:srgbClr val="232323"/>
            </a:solidFill>
            <a:ln w="12700">
              <a:solidFill>
                <a:srgbClr val="919191"/>
              </a:solidFill>
              <a:round/>
              <a:headEnd/>
              <a:tailEnd/>
            </a:ln>
            <a:effectLst/>
          </p:spPr>
          <p:txBody>
            <a:bodyPr wrap="none" anchor="ctr"/>
            <a:lstStyle/>
            <a:p>
              <a:endParaRPr lang="de-DE"/>
            </a:p>
          </p:txBody>
        </p:sp>
      </p:grpSp>
      <p:grpSp>
        <p:nvGrpSpPr>
          <p:cNvPr id="187429" name="Group 37"/>
          <p:cNvGrpSpPr>
            <a:grpSpLocks/>
          </p:cNvGrpSpPr>
          <p:nvPr/>
        </p:nvGrpSpPr>
        <p:grpSpPr bwMode="auto">
          <a:xfrm>
            <a:off x="7185025" y="968375"/>
            <a:ext cx="512763" cy="344488"/>
            <a:chOff x="4526" y="610"/>
            <a:chExt cx="323" cy="217"/>
          </a:xfrm>
        </p:grpSpPr>
        <p:grpSp>
          <p:nvGrpSpPr>
            <p:cNvPr id="187430" name="Group 38"/>
            <p:cNvGrpSpPr>
              <a:grpSpLocks/>
            </p:cNvGrpSpPr>
            <p:nvPr/>
          </p:nvGrpSpPr>
          <p:grpSpPr bwMode="auto">
            <a:xfrm>
              <a:off x="4526" y="628"/>
              <a:ext cx="323" cy="199"/>
              <a:chOff x="4526" y="628"/>
              <a:chExt cx="323" cy="199"/>
            </a:xfrm>
          </p:grpSpPr>
          <p:sp>
            <p:nvSpPr>
              <p:cNvPr id="187431" name="Oval 39"/>
              <p:cNvSpPr>
                <a:spLocks noChangeArrowheads="1"/>
              </p:cNvSpPr>
              <p:nvPr/>
            </p:nvSpPr>
            <p:spPr bwMode="auto">
              <a:xfrm>
                <a:off x="4526" y="776"/>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7432" name="Rectangle 40"/>
              <p:cNvSpPr>
                <a:spLocks noChangeArrowheads="1"/>
              </p:cNvSpPr>
              <p:nvPr/>
            </p:nvSpPr>
            <p:spPr bwMode="auto">
              <a:xfrm>
                <a:off x="4526" y="62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7433" name="Oval 41"/>
            <p:cNvSpPr>
              <a:spLocks noChangeArrowheads="1"/>
            </p:cNvSpPr>
            <p:nvPr/>
          </p:nvSpPr>
          <p:spPr bwMode="auto">
            <a:xfrm>
              <a:off x="4534" y="610"/>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87434" name="Arc 42"/>
          <p:cNvSpPr>
            <a:spLocks/>
          </p:cNvSpPr>
          <p:nvPr/>
        </p:nvSpPr>
        <p:spPr bwMode="auto">
          <a:xfrm>
            <a:off x="7750175" y="1020763"/>
            <a:ext cx="627063" cy="1920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sp>
        <p:nvSpPr>
          <p:cNvPr id="187435" name="Arc 43"/>
          <p:cNvSpPr>
            <a:spLocks/>
          </p:cNvSpPr>
          <p:nvPr/>
        </p:nvSpPr>
        <p:spPr bwMode="auto">
          <a:xfrm>
            <a:off x="7712075" y="1325563"/>
            <a:ext cx="298450" cy="641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sp>
        <p:nvSpPr>
          <p:cNvPr id="187436" name="Arc 44"/>
          <p:cNvSpPr>
            <a:spLocks/>
          </p:cNvSpPr>
          <p:nvPr/>
        </p:nvSpPr>
        <p:spPr bwMode="auto">
          <a:xfrm>
            <a:off x="7734300" y="1165225"/>
            <a:ext cx="765175" cy="83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type="triangle" w="med" len="med"/>
          </a:ln>
          <a:effectLst/>
        </p:spPr>
        <p:txBody>
          <a:bodyPr wrap="none" anchor="ctr"/>
          <a:lstStyle/>
          <a:p>
            <a:endParaRPr lang="de-DE"/>
          </a:p>
        </p:txBody>
      </p:sp>
      <p:grpSp>
        <p:nvGrpSpPr>
          <p:cNvPr id="187437" name="Group 45"/>
          <p:cNvGrpSpPr>
            <a:grpSpLocks/>
          </p:cNvGrpSpPr>
          <p:nvPr/>
        </p:nvGrpSpPr>
        <p:grpSpPr bwMode="auto">
          <a:xfrm>
            <a:off x="7694613" y="4084638"/>
            <a:ext cx="673100" cy="801687"/>
            <a:chOff x="4847" y="2573"/>
            <a:chExt cx="424" cy="505"/>
          </a:xfrm>
        </p:grpSpPr>
        <p:sp>
          <p:nvSpPr>
            <p:cNvPr id="187438" name="Line 46"/>
            <p:cNvSpPr>
              <a:spLocks noChangeShapeType="1"/>
            </p:cNvSpPr>
            <p:nvPr/>
          </p:nvSpPr>
          <p:spPr bwMode="auto">
            <a:xfrm>
              <a:off x="4847" y="2573"/>
              <a:ext cx="424" cy="418"/>
            </a:xfrm>
            <a:prstGeom prst="line">
              <a:avLst/>
            </a:prstGeom>
            <a:noFill/>
            <a:ln w="12700">
              <a:solidFill>
                <a:schemeClr val="tx1"/>
              </a:solidFill>
              <a:round/>
              <a:headEnd type="triangle" w="med" len="med"/>
              <a:tailEnd/>
            </a:ln>
            <a:effectLst/>
          </p:spPr>
          <p:txBody>
            <a:bodyPr wrap="none" anchor="ctr"/>
            <a:lstStyle/>
            <a:p>
              <a:endParaRPr lang="de-DE"/>
            </a:p>
          </p:txBody>
        </p:sp>
        <p:sp>
          <p:nvSpPr>
            <p:cNvPr id="187439" name="Line 47"/>
            <p:cNvSpPr>
              <a:spLocks noChangeShapeType="1"/>
            </p:cNvSpPr>
            <p:nvPr/>
          </p:nvSpPr>
          <p:spPr bwMode="auto">
            <a:xfrm>
              <a:off x="4851" y="2668"/>
              <a:ext cx="411" cy="410"/>
            </a:xfrm>
            <a:prstGeom prst="line">
              <a:avLst/>
            </a:prstGeom>
            <a:noFill/>
            <a:ln w="12700">
              <a:solidFill>
                <a:schemeClr val="tx1"/>
              </a:solidFill>
              <a:round/>
              <a:headEnd/>
              <a:tailEnd type="triangle" w="med" len="med"/>
            </a:ln>
            <a:effectLst/>
          </p:spPr>
          <p:txBody>
            <a:bodyPr wrap="none" anchor="ctr"/>
            <a:lstStyle/>
            <a:p>
              <a:endParaRPr lang="de-DE"/>
            </a:p>
          </p:txBody>
        </p:sp>
      </p:grpSp>
      <p:sp>
        <p:nvSpPr>
          <p:cNvPr id="187440" name="Line 48"/>
          <p:cNvSpPr>
            <a:spLocks noChangeShapeType="1"/>
          </p:cNvSpPr>
          <p:nvPr/>
        </p:nvSpPr>
        <p:spPr bwMode="auto">
          <a:xfrm flipH="1">
            <a:off x="7650163" y="4068763"/>
            <a:ext cx="698500" cy="663575"/>
          </a:xfrm>
          <a:prstGeom prst="line">
            <a:avLst/>
          </a:prstGeom>
          <a:noFill/>
          <a:ln w="12700">
            <a:solidFill>
              <a:srgbClr val="FDA4B5"/>
            </a:solidFill>
            <a:round/>
            <a:headEnd type="triangle" w="med" len="med"/>
            <a:tailEnd/>
          </a:ln>
          <a:effectLst/>
        </p:spPr>
        <p:txBody>
          <a:bodyPr wrap="none" anchor="ctr"/>
          <a:lstStyle/>
          <a:p>
            <a:endParaRPr lang="de-DE"/>
          </a:p>
        </p:txBody>
      </p:sp>
      <p:sp>
        <p:nvSpPr>
          <p:cNvPr id="187441" name="Line 49"/>
          <p:cNvSpPr>
            <a:spLocks noChangeShapeType="1"/>
          </p:cNvSpPr>
          <p:nvPr/>
        </p:nvSpPr>
        <p:spPr bwMode="auto">
          <a:xfrm flipH="1">
            <a:off x="7664450" y="4219575"/>
            <a:ext cx="677863" cy="650875"/>
          </a:xfrm>
          <a:prstGeom prst="line">
            <a:avLst/>
          </a:prstGeom>
          <a:noFill/>
          <a:ln w="12700">
            <a:solidFill>
              <a:schemeClr val="tx1"/>
            </a:solidFill>
            <a:round/>
            <a:headEnd/>
            <a:tailEnd type="triangle" w="med" len="med"/>
          </a:ln>
          <a:effectLst/>
        </p:spPr>
        <p:txBody>
          <a:bodyPr wrap="none" anchor="ctr"/>
          <a:lstStyle/>
          <a:p>
            <a:endParaRPr lang="de-DE"/>
          </a:p>
        </p:txBody>
      </p:sp>
      <p:sp>
        <p:nvSpPr>
          <p:cNvPr id="187442" name="Line 50"/>
          <p:cNvSpPr>
            <a:spLocks noChangeShapeType="1"/>
          </p:cNvSpPr>
          <p:nvPr/>
        </p:nvSpPr>
        <p:spPr bwMode="auto">
          <a:xfrm>
            <a:off x="7734300" y="3908425"/>
            <a:ext cx="566738" cy="0"/>
          </a:xfrm>
          <a:prstGeom prst="line">
            <a:avLst/>
          </a:prstGeom>
          <a:noFill/>
          <a:ln w="12700">
            <a:solidFill>
              <a:schemeClr val="tx1"/>
            </a:solidFill>
            <a:round/>
            <a:headEnd type="triangle" w="med" len="med"/>
            <a:tailEnd/>
          </a:ln>
          <a:effectLst/>
        </p:spPr>
        <p:txBody>
          <a:bodyPr wrap="none" anchor="ctr"/>
          <a:lstStyle/>
          <a:p>
            <a:endParaRPr lang="de-DE"/>
          </a:p>
        </p:txBody>
      </p:sp>
      <p:sp>
        <p:nvSpPr>
          <p:cNvPr id="187443" name="Line 51"/>
          <p:cNvSpPr>
            <a:spLocks noChangeShapeType="1"/>
          </p:cNvSpPr>
          <p:nvPr/>
        </p:nvSpPr>
        <p:spPr bwMode="auto">
          <a:xfrm>
            <a:off x="7764463" y="4038600"/>
            <a:ext cx="566737" cy="0"/>
          </a:xfrm>
          <a:prstGeom prst="line">
            <a:avLst/>
          </a:prstGeom>
          <a:noFill/>
          <a:ln w="12700">
            <a:solidFill>
              <a:schemeClr val="tx1"/>
            </a:solidFill>
            <a:round/>
            <a:headEnd/>
            <a:tailEnd type="triangle" w="med" len="med"/>
          </a:ln>
          <a:effectLst/>
        </p:spPr>
        <p:txBody>
          <a:bodyPr wrap="none" anchor="ctr"/>
          <a:lstStyle/>
          <a:p>
            <a:endParaRPr lang="de-DE"/>
          </a:p>
        </p:txBody>
      </p:sp>
      <p:sp>
        <p:nvSpPr>
          <p:cNvPr id="187444" name="Line 52"/>
          <p:cNvSpPr>
            <a:spLocks noChangeShapeType="1"/>
          </p:cNvSpPr>
          <p:nvPr/>
        </p:nvSpPr>
        <p:spPr bwMode="auto">
          <a:xfrm>
            <a:off x="7780338" y="4960938"/>
            <a:ext cx="566737" cy="0"/>
          </a:xfrm>
          <a:prstGeom prst="line">
            <a:avLst/>
          </a:prstGeom>
          <a:noFill/>
          <a:ln w="12700">
            <a:solidFill>
              <a:schemeClr val="tx1"/>
            </a:solidFill>
            <a:round/>
            <a:headEnd type="triangle" w="med" len="med"/>
            <a:tailEnd/>
          </a:ln>
          <a:effectLst/>
        </p:spPr>
        <p:txBody>
          <a:bodyPr wrap="none" anchor="ctr"/>
          <a:lstStyle/>
          <a:p>
            <a:endParaRPr lang="de-DE"/>
          </a:p>
        </p:txBody>
      </p:sp>
      <p:sp>
        <p:nvSpPr>
          <p:cNvPr id="187445" name="Line 53"/>
          <p:cNvSpPr>
            <a:spLocks noChangeShapeType="1"/>
          </p:cNvSpPr>
          <p:nvPr/>
        </p:nvSpPr>
        <p:spPr bwMode="auto">
          <a:xfrm>
            <a:off x="7810500" y="5091113"/>
            <a:ext cx="566738" cy="0"/>
          </a:xfrm>
          <a:prstGeom prst="line">
            <a:avLst/>
          </a:prstGeom>
          <a:noFill/>
          <a:ln w="12700">
            <a:solidFill>
              <a:srgbClr val="FDA4B5"/>
            </a:solidFill>
            <a:round/>
            <a:headEnd/>
            <a:tailEnd type="triangle" w="med" len="med"/>
          </a:ln>
          <a:effectLst/>
        </p:spPr>
        <p:txBody>
          <a:bodyPr wrap="none" anchor="ctr"/>
          <a:lstStyle/>
          <a:p>
            <a:endParaRPr lang="de-DE"/>
          </a:p>
        </p:txBody>
      </p:sp>
      <p:sp>
        <p:nvSpPr>
          <p:cNvPr id="187446" name="Line 54"/>
          <p:cNvSpPr>
            <a:spLocks noChangeShapeType="1"/>
          </p:cNvSpPr>
          <p:nvPr/>
        </p:nvSpPr>
        <p:spPr bwMode="auto">
          <a:xfrm>
            <a:off x="7507288" y="4216400"/>
            <a:ext cx="9525" cy="566738"/>
          </a:xfrm>
          <a:prstGeom prst="line">
            <a:avLst/>
          </a:prstGeom>
          <a:noFill/>
          <a:ln w="12700">
            <a:solidFill>
              <a:srgbClr val="FDA4B5"/>
            </a:solidFill>
            <a:round/>
            <a:headEnd type="triangle" w="med" len="med"/>
            <a:tailEnd/>
          </a:ln>
          <a:effectLst/>
        </p:spPr>
        <p:txBody>
          <a:bodyPr wrap="none" anchor="ctr"/>
          <a:lstStyle/>
          <a:p>
            <a:endParaRPr lang="de-DE"/>
          </a:p>
        </p:txBody>
      </p:sp>
      <p:sp>
        <p:nvSpPr>
          <p:cNvPr id="187447" name="Line 55"/>
          <p:cNvSpPr>
            <a:spLocks noChangeShapeType="1"/>
          </p:cNvSpPr>
          <p:nvPr/>
        </p:nvSpPr>
        <p:spPr bwMode="auto">
          <a:xfrm>
            <a:off x="7377113" y="4249738"/>
            <a:ext cx="9525" cy="566737"/>
          </a:xfrm>
          <a:prstGeom prst="line">
            <a:avLst/>
          </a:prstGeom>
          <a:noFill/>
          <a:ln w="12700">
            <a:solidFill>
              <a:schemeClr val="tx1"/>
            </a:solidFill>
            <a:round/>
            <a:headEnd/>
            <a:tailEnd type="triangle" w="med" len="med"/>
          </a:ln>
          <a:effectLst/>
        </p:spPr>
        <p:txBody>
          <a:bodyPr wrap="none" anchor="ctr"/>
          <a:lstStyle/>
          <a:p>
            <a:endParaRPr lang="de-DE"/>
          </a:p>
        </p:txBody>
      </p:sp>
      <p:grpSp>
        <p:nvGrpSpPr>
          <p:cNvPr id="187448" name="Group 56"/>
          <p:cNvGrpSpPr>
            <a:grpSpLocks/>
          </p:cNvGrpSpPr>
          <p:nvPr/>
        </p:nvGrpSpPr>
        <p:grpSpPr bwMode="auto">
          <a:xfrm>
            <a:off x="8543925" y="4240213"/>
            <a:ext cx="139700" cy="600075"/>
            <a:chOff x="5382" y="2671"/>
            <a:chExt cx="88" cy="378"/>
          </a:xfrm>
        </p:grpSpPr>
        <p:sp>
          <p:nvSpPr>
            <p:cNvPr id="187449" name="Line 57"/>
            <p:cNvSpPr>
              <a:spLocks noChangeShapeType="1"/>
            </p:cNvSpPr>
            <p:nvPr/>
          </p:nvSpPr>
          <p:spPr bwMode="auto">
            <a:xfrm>
              <a:off x="5464" y="2671"/>
              <a:ext cx="6" cy="357"/>
            </a:xfrm>
            <a:prstGeom prst="line">
              <a:avLst/>
            </a:prstGeom>
            <a:noFill/>
            <a:ln w="12700">
              <a:solidFill>
                <a:schemeClr val="tx1"/>
              </a:solidFill>
              <a:round/>
              <a:headEnd type="triangle" w="med" len="med"/>
              <a:tailEnd/>
            </a:ln>
            <a:effectLst/>
          </p:spPr>
          <p:txBody>
            <a:bodyPr wrap="none" anchor="ctr"/>
            <a:lstStyle/>
            <a:p>
              <a:endParaRPr lang="de-DE"/>
            </a:p>
          </p:txBody>
        </p:sp>
        <p:sp>
          <p:nvSpPr>
            <p:cNvPr id="187450" name="Line 58"/>
            <p:cNvSpPr>
              <a:spLocks noChangeShapeType="1"/>
            </p:cNvSpPr>
            <p:nvPr/>
          </p:nvSpPr>
          <p:spPr bwMode="auto">
            <a:xfrm>
              <a:off x="5382" y="2692"/>
              <a:ext cx="6" cy="357"/>
            </a:xfrm>
            <a:prstGeom prst="line">
              <a:avLst/>
            </a:prstGeom>
            <a:noFill/>
            <a:ln w="12700">
              <a:solidFill>
                <a:schemeClr val="tx1"/>
              </a:solidFill>
              <a:round/>
              <a:headEnd/>
              <a:tailEnd type="triangle" w="med" len="med"/>
            </a:ln>
            <a:effectLst/>
          </p:spPr>
          <p:txBody>
            <a:bodyPr wrap="none" anchor="ctr"/>
            <a:lstStyle/>
            <a:p>
              <a:endParaRPr lang="de-DE"/>
            </a:p>
          </p:txBody>
        </p:sp>
      </p:grpSp>
      <p:sp>
        <p:nvSpPr>
          <p:cNvPr id="187452" name="Freeform 60"/>
          <p:cNvSpPr>
            <a:spLocks/>
          </p:cNvSpPr>
          <p:nvPr/>
        </p:nvSpPr>
        <p:spPr bwMode="auto">
          <a:xfrm>
            <a:off x="5715000" y="4572000"/>
            <a:ext cx="1295400" cy="457200"/>
          </a:xfrm>
          <a:custGeom>
            <a:avLst/>
            <a:gdLst/>
            <a:ahLst/>
            <a:cxnLst>
              <a:cxn ang="0">
                <a:pos x="0" y="0"/>
              </a:cxn>
              <a:cxn ang="0">
                <a:pos x="336" y="240"/>
              </a:cxn>
              <a:cxn ang="0">
                <a:pos x="816" y="288"/>
              </a:cxn>
            </a:cxnLst>
            <a:rect l="0" t="0" r="r" b="b"/>
            <a:pathLst>
              <a:path w="816" h="288">
                <a:moveTo>
                  <a:pt x="0" y="0"/>
                </a:moveTo>
                <a:cubicBezTo>
                  <a:pt x="100" y="96"/>
                  <a:pt x="200" y="192"/>
                  <a:pt x="336" y="240"/>
                </a:cubicBezTo>
                <a:cubicBezTo>
                  <a:pt x="472" y="288"/>
                  <a:pt x="644" y="288"/>
                  <a:pt x="816" y="288"/>
                </a:cubicBezTo>
              </a:path>
            </a:pathLst>
          </a:custGeom>
          <a:noFill/>
          <a:ln w="38100" cap="flat" cmpd="sng">
            <a:solidFill>
              <a:schemeClr val="accent1"/>
            </a:solidFill>
            <a:prstDash val="solid"/>
            <a:round/>
            <a:headEnd type="none" w="med" len="med"/>
            <a:tailEnd type="triangle" w="med" len="med"/>
          </a:ln>
          <a:effectLst/>
        </p:spPr>
        <p:txBody>
          <a:bodyPr wrap="none" anchor="ctr"/>
          <a:lstStyle/>
          <a:p>
            <a:endParaRPr lang="de-DE"/>
          </a:p>
        </p:txBody>
      </p:sp>
      <p:sp>
        <p:nvSpPr>
          <p:cNvPr id="187453" name="Freeform 61"/>
          <p:cNvSpPr>
            <a:spLocks/>
          </p:cNvSpPr>
          <p:nvPr/>
        </p:nvSpPr>
        <p:spPr bwMode="auto">
          <a:xfrm>
            <a:off x="6248400" y="1371600"/>
            <a:ext cx="1066800" cy="1435100"/>
          </a:xfrm>
          <a:custGeom>
            <a:avLst/>
            <a:gdLst/>
            <a:ahLst/>
            <a:cxnLst>
              <a:cxn ang="0">
                <a:pos x="0" y="816"/>
              </a:cxn>
              <a:cxn ang="0">
                <a:pos x="288" y="768"/>
              </a:cxn>
              <a:cxn ang="0">
                <a:pos x="672" y="0"/>
              </a:cxn>
            </a:cxnLst>
            <a:rect l="0" t="0" r="r" b="b"/>
            <a:pathLst>
              <a:path w="672" h="904">
                <a:moveTo>
                  <a:pt x="0" y="816"/>
                </a:moveTo>
                <a:cubicBezTo>
                  <a:pt x="88" y="860"/>
                  <a:pt x="176" y="904"/>
                  <a:pt x="288" y="768"/>
                </a:cubicBezTo>
                <a:cubicBezTo>
                  <a:pt x="400" y="632"/>
                  <a:pt x="536" y="316"/>
                  <a:pt x="672" y="0"/>
                </a:cubicBezTo>
              </a:path>
            </a:pathLst>
          </a:custGeom>
          <a:noFill/>
          <a:ln w="38100" cap="flat" cmpd="sng">
            <a:solidFill>
              <a:schemeClr val="accent1"/>
            </a:solidFill>
            <a:prstDash val="solid"/>
            <a:round/>
            <a:headEnd type="none" w="med" len="med"/>
            <a:tailEnd type="triangle" w="med" len="med"/>
          </a:ln>
          <a:effectLst/>
        </p:spPr>
        <p:txBody>
          <a:bodyPr wrap="none"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453"/>
                                        </p:tgtEl>
                                        <p:attrNameLst>
                                          <p:attrName>style.visibility</p:attrName>
                                        </p:attrNameLst>
                                      </p:cBhvr>
                                      <p:to>
                                        <p:strVal val="visible"/>
                                      </p:to>
                                    </p:set>
                                    <p:anim calcmode="lin" valueType="num">
                                      <p:cBhvr additive="base">
                                        <p:cTn id="7" dur="500" fill="hold"/>
                                        <p:tgtEl>
                                          <p:spTgt spid="187453"/>
                                        </p:tgtEl>
                                        <p:attrNameLst>
                                          <p:attrName>ppt_x</p:attrName>
                                        </p:attrNameLst>
                                      </p:cBhvr>
                                      <p:tavLst>
                                        <p:tav tm="0">
                                          <p:val>
                                            <p:strVal val="0-#ppt_w/2"/>
                                          </p:val>
                                        </p:tav>
                                        <p:tav tm="100000">
                                          <p:val>
                                            <p:strVal val="#ppt_x"/>
                                          </p:val>
                                        </p:tav>
                                      </p:tavLst>
                                    </p:anim>
                                    <p:anim calcmode="lin" valueType="num">
                                      <p:cBhvr additive="base">
                                        <p:cTn id="8" dur="500" fill="hold"/>
                                        <p:tgtEl>
                                          <p:spTgt spid="1874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452"/>
                                        </p:tgtEl>
                                        <p:attrNameLst>
                                          <p:attrName>style.visibility</p:attrName>
                                        </p:attrNameLst>
                                      </p:cBhvr>
                                      <p:to>
                                        <p:strVal val="visible"/>
                                      </p:to>
                                    </p:set>
                                    <p:anim calcmode="lin" valueType="num">
                                      <p:cBhvr additive="base">
                                        <p:cTn id="13" dur="500" fill="hold"/>
                                        <p:tgtEl>
                                          <p:spTgt spid="187452"/>
                                        </p:tgtEl>
                                        <p:attrNameLst>
                                          <p:attrName>ppt_x</p:attrName>
                                        </p:attrNameLst>
                                      </p:cBhvr>
                                      <p:tavLst>
                                        <p:tav tm="0">
                                          <p:val>
                                            <p:strVal val="0-#ppt_w/2"/>
                                          </p:val>
                                        </p:tav>
                                        <p:tav tm="100000">
                                          <p:val>
                                            <p:strVal val="#ppt_x"/>
                                          </p:val>
                                        </p:tav>
                                      </p:tavLst>
                                    </p:anim>
                                    <p:anim calcmode="lin" valueType="num">
                                      <p:cBhvr additive="base">
                                        <p:cTn id="14" dur="500" fill="hold"/>
                                        <p:tgtEl>
                                          <p:spTgt spid="187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52" grpId="0" animBg="1"/>
      <p:bldP spid="1874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B5406DC-39A1-4F49-BC18-0C5FBA92542B}" type="slidenum">
              <a:rPr lang="en-US"/>
              <a:pPr/>
              <a:t>64</a:t>
            </a:fld>
            <a:endParaRPr lang="en-US"/>
          </a:p>
        </p:txBody>
      </p:sp>
      <p:sp>
        <p:nvSpPr>
          <p:cNvPr id="186370" name="Rectangle 2"/>
          <p:cNvSpPr>
            <a:spLocks noGrp="1" noChangeArrowheads="1"/>
          </p:cNvSpPr>
          <p:nvPr>
            <p:ph type="title"/>
          </p:nvPr>
        </p:nvSpPr>
        <p:spPr>
          <a:xfrm>
            <a:off x="0" y="304800"/>
            <a:ext cx="9144000" cy="800100"/>
          </a:xfrm>
          <a:noFill/>
          <a:ln/>
        </p:spPr>
        <p:txBody>
          <a:bodyPr lIns="90488" tIns="44450" rIns="90488" bIns="44450" anchor="ctr"/>
          <a:lstStyle/>
          <a:p>
            <a:r>
              <a:rPr lang="de-DE"/>
              <a:t>Quiz Questions: Name One</a:t>
            </a:r>
          </a:p>
        </p:txBody>
      </p:sp>
      <p:sp>
        <p:nvSpPr>
          <p:cNvPr id="186371" name="Rectangle 3"/>
          <p:cNvSpPr>
            <a:spLocks noGrp="1" noChangeArrowheads="1"/>
          </p:cNvSpPr>
          <p:nvPr>
            <p:ph type="body" idx="1"/>
          </p:nvPr>
        </p:nvSpPr>
        <p:spPr>
          <a:xfrm>
            <a:off x="304800" y="1219200"/>
            <a:ext cx="8915400" cy="5562600"/>
          </a:xfrm>
          <a:noFill/>
          <a:ln/>
        </p:spPr>
        <p:txBody>
          <a:bodyPr lIns="90488" tIns="44450" rIns="90488" bIns="44450"/>
          <a:lstStyle/>
          <a:p>
            <a:r>
              <a:rPr lang="de-DE" sz="2800"/>
              <a:t>Eager </a:t>
            </a:r>
          </a:p>
          <a:p>
            <a:pPr lvl="1">
              <a:lnSpc>
                <a:spcPct val="70000"/>
              </a:lnSpc>
            </a:pPr>
            <a:r>
              <a:rPr lang="de-DE" sz="2800"/>
              <a:t>Master:	N-Plexed disks</a:t>
            </a:r>
          </a:p>
          <a:p>
            <a:pPr lvl="1">
              <a:lnSpc>
                <a:spcPct val="70000"/>
              </a:lnSpc>
            </a:pPr>
            <a:r>
              <a:rPr lang="de-DE" sz="2800"/>
              <a:t>Group:  	?</a:t>
            </a:r>
          </a:p>
          <a:p>
            <a:pPr>
              <a:lnSpc>
                <a:spcPct val="70000"/>
              </a:lnSpc>
            </a:pPr>
            <a:r>
              <a:rPr lang="de-DE" sz="2800"/>
              <a:t>Lazy </a:t>
            </a:r>
          </a:p>
          <a:p>
            <a:pPr lvl="1">
              <a:lnSpc>
                <a:spcPct val="70000"/>
              </a:lnSpc>
            </a:pPr>
            <a:r>
              <a:rPr lang="de-DE" sz="2800"/>
              <a:t>Master:  	Bibles, Bank accounts, SQLserver</a:t>
            </a:r>
          </a:p>
          <a:p>
            <a:pPr lvl="1">
              <a:lnSpc>
                <a:spcPct val="70000"/>
              </a:lnSpc>
            </a:pPr>
            <a:r>
              <a:rPr lang="de-DE" sz="2800"/>
              <a:t>Group:	Name servers, Oracle, Access...</a:t>
            </a:r>
          </a:p>
          <a:p>
            <a:r>
              <a:rPr lang="de-DE" sz="2800">
                <a:solidFill>
                  <a:schemeClr val="tx2"/>
                </a:solidFill>
              </a:rPr>
              <a:t>Note: </a:t>
            </a:r>
            <a:r>
              <a:rPr lang="de-DE" sz="2800"/>
              <a:t>Lazy contradicts Serializable</a:t>
            </a:r>
          </a:p>
          <a:p>
            <a:pPr lvl="1">
              <a:lnSpc>
                <a:spcPct val="75000"/>
              </a:lnSpc>
            </a:pPr>
            <a:r>
              <a:rPr lang="de-DE" sz="2800"/>
              <a:t>If two lazy updates collide, then ... </a:t>
            </a:r>
            <a:r>
              <a:rPr lang="de-DE" sz="3200" i="1">
                <a:solidFill>
                  <a:schemeClr val="tx2"/>
                </a:solidFill>
              </a:rPr>
              <a:t>reconcile</a:t>
            </a:r>
            <a:endParaRPr lang="de-DE" sz="2800"/>
          </a:p>
          <a:p>
            <a:pPr lvl="2">
              <a:lnSpc>
                <a:spcPct val="75000"/>
              </a:lnSpc>
            </a:pPr>
            <a:r>
              <a:rPr lang="de-DE" sz="2400"/>
              <a:t>discard one transaction (or use some other rule)</a:t>
            </a:r>
          </a:p>
          <a:p>
            <a:pPr lvl="2">
              <a:lnSpc>
                <a:spcPct val="75000"/>
              </a:lnSpc>
            </a:pPr>
            <a:r>
              <a:rPr lang="de-DE" sz="2400"/>
              <a:t>Ask for human advice </a:t>
            </a:r>
          </a:p>
          <a:p>
            <a:r>
              <a:rPr lang="de-DE" sz="2800"/>
              <a:t>Meanwhile, </a:t>
            </a:r>
            <a:r>
              <a:rPr lang="de-DE" sz="2800">
                <a:solidFill>
                  <a:schemeClr val="tx2"/>
                </a:solidFill>
              </a:rPr>
              <a:t>nodes disagree  =&gt;</a:t>
            </a:r>
          </a:p>
          <a:p>
            <a:pPr lvl="1"/>
            <a:r>
              <a:rPr lang="de-DE" sz="2800"/>
              <a:t>Network DB state diverges: </a:t>
            </a:r>
            <a:r>
              <a:rPr lang="de-DE" sz="2800" i="1">
                <a:solidFill>
                  <a:schemeClr val="tx2"/>
                </a:solidFill>
              </a:rPr>
              <a:t>System Delusion</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607ED49-AB0E-4169-BB35-7A59B2F54AFB}" type="slidenum">
              <a:rPr lang="en-US"/>
              <a:pPr/>
              <a:t>65</a:t>
            </a:fld>
            <a:endParaRPr lang="en-US"/>
          </a:p>
        </p:txBody>
      </p:sp>
      <p:sp>
        <p:nvSpPr>
          <p:cNvPr id="185346" name="Rectangle 2"/>
          <p:cNvSpPr>
            <a:spLocks noGrp="1" noChangeArrowheads="1"/>
          </p:cNvSpPr>
          <p:nvPr>
            <p:ph type="title"/>
          </p:nvPr>
        </p:nvSpPr>
        <p:spPr>
          <a:noFill/>
          <a:ln/>
        </p:spPr>
        <p:txBody>
          <a:bodyPr lIns="90488" tIns="44450" rIns="90488" bIns="44450" anchor="ctr"/>
          <a:lstStyle/>
          <a:p>
            <a:r>
              <a:rPr lang="de-DE"/>
              <a:t>Anecdotal Evidence</a:t>
            </a:r>
          </a:p>
        </p:txBody>
      </p:sp>
      <p:sp>
        <p:nvSpPr>
          <p:cNvPr id="185347" name="Rectangle 3"/>
          <p:cNvSpPr>
            <a:spLocks noGrp="1" noChangeArrowheads="1"/>
          </p:cNvSpPr>
          <p:nvPr>
            <p:ph type="body" idx="1"/>
          </p:nvPr>
        </p:nvSpPr>
        <p:spPr>
          <a:noFill/>
          <a:ln/>
        </p:spPr>
        <p:txBody>
          <a:bodyPr lIns="90488" tIns="44450" rIns="90488" bIns="44450"/>
          <a:lstStyle/>
          <a:p>
            <a:pPr>
              <a:lnSpc>
                <a:spcPct val="80000"/>
              </a:lnSpc>
            </a:pPr>
            <a:r>
              <a:rPr lang="de-DE"/>
              <a:t>Update Anywhere systems are attractive</a:t>
            </a:r>
          </a:p>
          <a:p>
            <a:pPr>
              <a:lnSpc>
                <a:spcPct val="80000"/>
              </a:lnSpc>
            </a:pPr>
            <a:r>
              <a:rPr lang="de-DE"/>
              <a:t>Products offer the feature</a:t>
            </a:r>
          </a:p>
          <a:p>
            <a:pPr>
              <a:lnSpc>
                <a:spcPct val="80000"/>
              </a:lnSpc>
            </a:pPr>
            <a:r>
              <a:rPr lang="de-DE"/>
              <a:t>It demos well</a:t>
            </a:r>
          </a:p>
          <a:p>
            <a:pPr>
              <a:lnSpc>
                <a:spcPct val="80000"/>
              </a:lnSpc>
            </a:pPr>
            <a:r>
              <a:rPr lang="de-DE"/>
              <a:t>But when it scales up</a:t>
            </a:r>
          </a:p>
          <a:p>
            <a:pPr lvl="1">
              <a:lnSpc>
                <a:spcPct val="80000"/>
              </a:lnSpc>
            </a:pPr>
            <a:r>
              <a:rPr lang="de-DE"/>
              <a:t>Reconciliations start to cascade</a:t>
            </a:r>
          </a:p>
          <a:p>
            <a:pPr lvl="1">
              <a:lnSpc>
                <a:spcPct val="80000"/>
              </a:lnSpc>
            </a:pPr>
            <a:r>
              <a:rPr lang="de-DE"/>
              <a:t>Database drifts “out of sync”</a:t>
            </a:r>
            <a:r>
              <a:rPr lang="de-DE" sz="2000" i="1">
                <a:solidFill>
                  <a:schemeClr val="tx2"/>
                </a:solidFill>
              </a:rPr>
              <a:t> (System Delusion)</a:t>
            </a:r>
          </a:p>
          <a:p>
            <a:pPr>
              <a:lnSpc>
                <a:spcPct val="80000"/>
              </a:lnSpc>
            </a:pPr>
            <a:r>
              <a:rPr lang="de-DE"/>
              <a:t>What’s going on?</a:t>
            </a:r>
          </a:p>
          <a:p>
            <a:pPr>
              <a:lnSpc>
                <a:spcPct val="80000"/>
              </a:lnSpc>
            </a:pPr>
            <a:r>
              <a:rPr lang="de-DE">
                <a:solidFill>
                  <a:srgbClr val="990099"/>
                </a:solidFill>
              </a:rPr>
              <a:t>In diesen Systemen wird nicht mehr unbedingt Serialisierbarkeit angestrebt</a:t>
            </a:r>
          </a:p>
          <a:p>
            <a:pPr>
              <a:lnSpc>
                <a:spcPct val="80000"/>
              </a:lnSpc>
            </a:pPr>
            <a:r>
              <a:rPr lang="de-DE">
                <a:solidFill>
                  <a:srgbClr val="990099"/>
                </a:solidFill>
              </a:rPr>
              <a:t>Konvergenz</a:t>
            </a:r>
          </a:p>
          <a:p>
            <a:pPr lvl="1">
              <a:lnSpc>
                <a:spcPct val="80000"/>
              </a:lnSpc>
            </a:pPr>
            <a:r>
              <a:rPr lang="de-DE">
                <a:solidFill>
                  <a:srgbClr val="990099"/>
                </a:solidFill>
              </a:rPr>
              <a:t>Alle Knoten (~Replikate) konvergieren „langfristig“ zu demselben Wert </a:t>
            </a:r>
          </a:p>
          <a:p>
            <a:pPr lvl="1">
              <a:lnSpc>
                <a:spcPct val="80000"/>
              </a:lnSpc>
            </a:pPr>
            <a:r>
              <a:rPr lang="de-DE">
                <a:solidFill>
                  <a:srgbClr val="990099"/>
                </a:solidFill>
              </a:rPr>
              <a:t>zB führe nur Änderungen mit größerem Zeitstempel durch</a:t>
            </a:r>
          </a:p>
          <a:p>
            <a:pPr lvl="2">
              <a:lnSpc>
                <a:spcPct val="80000"/>
              </a:lnSpc>
            </a:pPr>
            <a:r>
              <a:rPr lang="de-DE">
                <a:solidFill>
                  <a:srgbClr val="990099"/>
                </a:solidFill>
              </a:rPr>
              <a:t>Lost update - Problem</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5"/>
          <p:cNvSpPr>
            <a:spLocks noGrp="1"/>
          </p:cNvSpPr>
          <p:nvPr>
            <p:ph type="sldNum" sz="quarter" idx="12"/>
          </p:nvPr>
        </p:nvSpPr>
        <p:spPr/>
        <p:txBody>
          <a:bodyPr/>
          <a:lstStyle/>
          <a:p>
            <a:fld id="{802F44B3-68C6-4174-86CA-21678A054A1A}" type="slidenum">
              <a:rPr lang="en-US"/>
              <a:pPr/>
              <a:t>66</a:t>
            </a:fld>
            <a:endParaRPr lang="en-US"/>
          </a:p>
        </p:txBody>
      </p:sp>
      <p:sp>
        <p:nvSpPr>
          <p:cNvPr id="184322" name="Rectangle 2"/>
          <p:cNvSpPr>
            <a:spLocks noGrp="1" noChangeArrowheads="1"/>
          </p:cNvSpPr>
          <p:nvPr>
            <p:ph type="title"/>
          </p:nvPr>
        </p:nvSpPr>
        <p:spPr>
          <a:noFill/>
          <a:ln/>
        </p:spPr>
        <p:txBody>
          <a:bodyPr lIns="90488" tIns="44450" rIns="90488" bIns="44450" anchor="ctr"/>
          <a:lstStyle/>
          <a:p>
            <a:r>
              <a:rPr lang="de-DE"/>
              <a:t>Summary So Far</a:t>
            </a:r>
          </a:p>
        </p:txBody>
      </p:sp>
      <p:sp>
        <p:nvSpPr>
          <p:cNvPr id="184323" name="Rectangle 3"/>
          <p:cNvSpPr>
            <a:spLocks noGrp="1" noChangeArrowheads="1"/>
          </p:cNvSpPr>
          <p:nvPr>
            <p:ph type="body" idx="1"/>
          </p:nvPr>
        </p:nvSpPr>
        <p:spPr>
          <a:xfrm>
            <a:off x="203200" y="1189038"/>
            <a:ext cx="8915400" cy="5562600"/>
          </a:xfrm>
          <a:noFill/>
          <a:ln/>
        </p:spPr>
        <p:txBody>
          <a:bodyPr lIns="90488" tIns="44450" rIns="90488" bIns="44450"/>
          <a:lstStyle/>
          <a:p>
            <a:r>
              <a:rPr lang="de-DE"/>
              <a:t>Even centralized systems unstable</a:t>
            </a:r>
          </a:p>
          <a:p>
            <a:r>
              <a:rPr lang="de-DE"/>
              <a:t>Waits:</a:t>
            </a:r>
          </a:p>
          <a:p>
            <a:pPr lvl="1"/>
            <a:r>
              <a:rPr lang="de-DE"/>
              <a:t>Square of concurrency</a:t>
            </a:r>
          </a:p>
          <a:p>
            <a:pPr lvl="1"/>
            <a:r>
              <a:rPr lang="de-DE"/>
              <a:t>3rd power of transaction size</a:t>
            </a:r>
          </a:p>
          <a:p>
            <a:r>
              <a:rPr lang="de-DE"/>
              <a:t>Deadlock rate</a:t>
            </a:r>
          </a:p>
          <a:p>
            <a:pPr lvl="1"/>
            <a:r>
              <a:rPr lang="de-DE"/>
              <a:t>Square of concurrency</a:t>
            </a:r>
          </a:p>
          <a:p>
            <a:pPr lvl="1"/>
            <a:r>
              <a:rPr lang="de-DE"/>
              <a:t>5th power of transaction size</a:t>
            </a:r>
          </a:p>
        </p:txBody>
      </p:sp>
      <p:sp>
        <p:nvSpPr>
          <p:cNvPr id="184324" name="Line 4"/>
          <p:cNvSpPr>
            <a:spLocks noChangeShapeType="1"/>
          </p:cNvSpPr>
          <p:nvPr/>
        </p:nvSpPr>
        <p:spPr bwMode="auto">
          <a:xfrm>
            <a:off x="6410325" y="3668713"/>
            <a:ext cx="0" cy="2619375"/>
          </a:xfrm>
          <a:prstGeom prst="line">
            <a:avLst/>
          </a:prstGeom>
          <a:noFill/>
          <a:ln w="12700">
            <a:solidFill>
              <a:schemeClr val="tx1"/>
            </a:solidFill>
            <a:round/>
            <a:headEnd/>
            <a:tailEnd/>
          </a:ln>
          <a:effectLst/>
        </p:spPr>
        <p:txBody>
          <a:bodyPr wrap="none" anchor="ctr"/>
          <a:lstStyle/>
          <a:p>
            <a:endParaRPr lang="de-DE"/>
          </a:p>
        </p:txBody>
      </p:sp>
      <p:sp>
        <p:nvSpPr>
          <p:cNvPr id="184325" name="Line 5"/>
          <p:cNvSpPr>
            <a:spLocks noChangeShapeType="1"/>
          </p:cNvSpPr>
          <p:nvPr/>
        </p:nvSpPr>
        <p:spPr bwMode="auto">
          <a:xfrm>
            <a:off x="6397625" y="6315075"/>
            <a:ext cx="2190750" cy="0"/>
          </a:xfrm>
          <a:prstGeom prst="line">
            <a:avLst/>
          </a:prstGeom>
          <a:noFill/>
          <a:ln w="12700">
            <a:solidFill>
              <a:schemeClr val="tx1"/>
            </a:solidFill>
            <a:round/>
            <a:headEnd/>
            <a:tailEnd/>
          </a:ln>
          <a:effectLst/>
        </p:spPr>
        <p:txBody>
          <a:bodyPr wrap="none" anchor="ctr"/>
          <a:lstStyle/>
          <a:p>
            <a:endParaRPr lang="de-DE"/>
          </a:p>
        </p:txBody>
      </p:sp>
      <p:sp>
        <p:nvSpPr>
          <p:cNvPr id="184326" name="Arc 6"/>
          <p:cNvSpPr>
            <a:spLocks/>
          </p:cNvSpPr>
          <p:nvPr/>
        </p:nvSpPr>
        <p:spPr bwMode="auto">
          <a:xfrm>
            <a:off x="6421438" y="5227638"/>
            <a:ext cx="2085975" cy="10493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de-DE"/>
          </a:p>
        </p:txBody>
      </p:sp>
      <p:sp>
        <p:nvSpPr>
          <p:cNvPr id="184327" name="Arc 7"/>
          <p:cNvSpPr>
            <a:spLocks/>
          </p:cNvSpPr>
          <p:nvPr/>
        </p:nvSpPr>
        <p:spPr bwMode="auto">
          <a:xfrm>
            <a:off x="6391275" y="4333875"/>
            <a:ext cx="2095500" cy="19431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de-DE"/>
          </a:p>
        </p:txBody>
      </p:sp>
      <p:sp>
        <p:nvSpPr>
          <p:cNvPr id="184328" name="Arc 8"/>
          <p:cNvSpPr>
            <a:spLocks/>
          </p:cNvSpPr>
          <p:nvPr/>
        </p:nvSpPr>
        <p:spPr bwMode="auto">
          <a:xfrm>
            <a:off x="6411913" y="3662363"/>
            <a:ext cx="1008062" cy="261461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de-DE"/>
          </a:p>
        </p:txBody>
      </p:sp>
      <p:sp>
        <p:nvSpPr>
          <p:cNvPr id="184329" name="Rectangle 9"/>
          <p:cNvSpPr>
            <a:spLocks noChangeArrowheads="1"/>
          </p:cNvSpPr>
          <p:nvPr/>
        </p:nvSpPr>
        <p:spPr bwMode="auto">
          <a:xfrm rot="17040000">
            <a:off x="6249194" y="4864894"/>
            <a:ext cx="1474787" cy="454025"/>
          </a:xfrm>
          <a:prstGeom prst="rect">
            <a:avLst/>
          </a:prstGeom>
          <a:noFill/>
          <a:ln w="12700">
            <a:noFill/>
            <a:miter lim="800000"/>
            <a:headEnd/>
            <a:tailEnd/>
          </a:ln>
          <a:effectLst/>
        </p:spPr>
        <p:txBody>
          <a:bodyPr wrap="none" lIns="90488" tIns="44450" rIns="90488" bIns="44450">
            <a:spAutoFit/>
          </a:bodyPr>
          <a:lstStyle/>
          <a:p>
            <a:pPr algn="l"/>
            <a:r>
              <a:rPr lang="de-DE">
                <a:solidFill>
                  <a:schemeClr val="tx2"/>
                </a:solidFill>
                <a:effectLst>
                  <a:outerShdw blurRad="38100" dist="38100" dir="2700000" algn="tl">
                    <a:srgbClr val="C0C0C0"/>
                  </a:outerShdw>
                </a:effectLst>
                <a:latin typeface="Times New Roman" pitchFamily="18" charset="0"/>
              </a:rPr>
              <a:t>Trans Size</a:t>
            </a:r>
          </a:p>
        </p:txBody>
      </p:sp>
      <p:sp>
        <p:nvSpPr>
          <p:cNvPr id="184330" name="Rectangle 10"/>
          <p:cNvSpPr>
            <a:spLocks noChangeArrowheads="1"/>
          </p:cNvSpPr>
          <p:nvPr/>
        </p:nvSpPr>
        <p:spPr bwMode="auto">
          <a:xfrm rot="18780000">
            <a:off x="6971507" y="5290344"/>
            <a:ext cx="1754187" cy="454025"/>
          </a:xfrm>
          <a:prstGeom prst="rect">
            <a:avLst/>
          </a:prstGeom>
          <a:noFill/>
          <a:ln w="12700">
            <a:noFill/>
            <a:miter lim="800000"/>
            <a:headEnd/>
            <a:tailEnd/>
          </a:ln>
          <a:effectLst/>
        </p:spPr>
        <p:txBody>
          <a:bodyPr wrap="none" lIns="90488" tIns="44450" rIns="90488" bIns="44450">
            <a:spAutoFit/>
          </a:bodyPr>
          <a:lstStyle/>
          <a:p>
            <a:pPr algn="l"/>
            <a:r>
              <a:rPr lang="de-DE">
                <a:solidFill>
                  <a:schemeClr val="tx2"/>
                </a:solidFill>
                <a:effectLst>
                  <a:outerShdw blurRad="38100" dist="38100" dir="2700000" algn="tl">
                    <a:srgbClr val="C0C0C0"/>
                  </a:outerShdw>
                </a:effectLst>
                <a:latin typeface="Times New Roman" pitchFamily="18" charset="0"/>
              </a:rPr>
              <a:t>Concurrency</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5"/>
          <p:cNvSpPr>
            <a:spLocks noGrp="1"/>
          </p:cNvSpPr>
          <p:nvPr>
            <p:ph type="sldNum" sz="quarter" idx="12"/>
          </p:nvPr>
        </p:nvSpPr>
        <p:spPr/>
        <p:txBody>
          <a:bodyPr/>
          <a:lstStyle/>
          <a:p>
            <a:fld id="{7DA923D4-7F1B-44AF-900E-7A14CFF11C34}" type="slidenum">
              <a:rPr lang="en-US"/>
              <a:pPr/>
              <a:t>67</a:t>
            </a:fld>
            <a:endParaRPr lang="en-US"/>
          </a:p>
        </p:txBody>
      </p:sp>
      <p:sp>
        <p:nvSpPr>
          <p:cNvPr id="183298" name="Rectangle 2"/>
          <p:cNvSpPr>
            <a:spLocks noGrp="1" noChangeArrowheads="1"/>
          </p:cNvSpPr>
          <p:nvPr>
            <p:ph type="title"/>
          </p:nvPr>
        </p:nvSpPr>
        <p:spPr>
          <a:noFill/>
          <a:ln/>
        </p:spPr>
        <p:txBody>
          <a:bodyPr lIns="90488" tIns="44450" rIns="90488" bIns="44450" anchor="ctr"/>
          <a:lstStyle/>
          <a:p>
            <a:r>
              <a:rPr lang="de-DE"/>
              <a:t>Eager Transactions are FAT</a:t>
            </a:r>
          </a:p>
        </p:txBody>
      </p:sp>
      <p:sp>
        <p:nvSpPr>
          <p:cNvPr id="183299" name="Rectangle 3"/>
          <p:cNvSpPr>
            <a:spLocks noGrp="1" noChangeArrowheads="1"/>
          </p:cNvSpPr>
          <p:nvPr>
            <p:ph type="body" idx="1"/>
          </p:nvPr>
        </p:nvSpPr>
        <p:spPr>
          <a:noFill/>
          <a:ln/>
        </p:spPr>
        <p:txBody>
          <a:bodyPr lIns="90488" tIns="44450" rIns="90488" bIns="44450"/>
          <a:lstStyle/>
          <a:p>
            <a:r>
              <a:rPr lang="de-DE" sz="2800"/>
              <a:t>If </a:t>
            </a:r>
            <a:r>
              <a:rPr lang="de-DE" sz="2800" i="1"/>
              <a:t>N</a:t>
            </a:r>
            <a:r>
              <a:rPr lang="de-DE" sz="2800"/>
              <a:t> nodes, eager transaction is </a:t>
            </a:r>
            <a:r>
              <a:rPr lang="de-DE" sz="2800" i="1"/>
              <a:t>N</a:t>
            </a:r>
            <a:r>
              <a:rPr lang="de-DE" sz="2800" i="1">
                <a:latin typeface="Arial" charset="0"/>
              </a:rPr>
              <a:t>x</a:t>
            </a:r>
            <a:r>
              <a:rPr lang="de-DE" sz="2800"/>
              <a:t> bigger</a:t>
            </a:r>
          </a:p>
          <a:p>
            <a:pPr lvl="1"/>
            <a:r>
              <a:rPr lang="de-DE" sz="2800"/>
              <a:t>Takes </a:t>
            </a:r>
            <a:r>
              <a:rPr lang="de-DE" sz="2800" i="1"/>
              <a:t>N</a:t>
            </a:r>
            <a:r>
              <a:rPr lang="de-DE" sz="2800" i="1">
                <a:latin typeface="Arial" charset="0"/>
              </a:rPr>
              <a:t>x</a:t>
            </a:r>
            <a:r>
              <a:rPr lang="de-DE" sz="2800"/>
              <a:t> longer</a:t>
            </a:r>
          </a:p>
          <a:p>
            <a:pPr lvl="1"/>
            <a:r>
              <a:rPr lang="de-DE" sz="2800"/>
              <a:t>10</a:t>
            </a:r>
            <a:r>
              <a:rPr lang="de-DE" sz="2800">
                <a:latin typeface="Arial" charset="0"/>
              </a:rPr>
              <a:t>x</a:t>
            </a:r>
            <a:r>
              <a:rPr lang="de-DE" sz="2800"/>
              <a:t> nodes, 1000</a:t>
            </a:r>
            <a:r>
              <a:rPr lang="de-DE" sz="2800">
                <a:latin typeface="Arial" charset="0"/>
              </a:rPr>
              <a:t>x</a:t>
            </a:r>
            <a:r>
              <a:rPr lang="de-DE" sz="2800"/>
              <a:t> deadlocks</a:t>
            </a:r>
          </a:p>
          <a:p>
            <a:pPr lvl="1"/>
            <a:r>
              <a:rPr lang="de-DE" sz="2800"/>
              <a:t> (derivation in Gray et al´s paper)</a:t>
            </a:r>
          </a:p>
          <a:p>
            <a:r>
              <a:rPr lang="de-DE" sz="2800"/>
              <a:t>Master slightly better than group</a:t>
            </a:r>
          </a:p>
          <a:p>
            <a:r>
              <a:rPr lang="de-DE" sz="2800"/>
              <a:t>Good news: </a:t>
            </a:r>
          </a:p>
          <a:p>
            <a:pPr lvl="1"/>
            <a:r>
              <a:rPr lang="de-DE" sz="2800"/>
              <a:t>Eager transactions only deadlock</a:t>
            </a:r>
          </a:p>
          <a:p>
            <a:pPr lvl="1"/>
            <a:r>
              <a:rPr lang="de-DE" sz="2800"/>
              <a:t>No need for reconciliation</a:t>
            </a:r>
          </a:p>
        </p:txBody>
      </p:sp>
      <p:graphicFrame>
        <p:nvGraphicFramePr>
          <p:cNvPr id="183300" name="Object 4">
            <a:hlinkClick r:id="" action="ppaction://ole?verb=0"/>
          </p:cNvPr>
          <p:cNvGraphicFramePr>
            <a:graphicFrameLocks/>
          </p:cNvGraphicFramePr>
          <p:nvPr/>
        </p:nvGraphicFramePr>
        <p:xfrm>
          <a:off x="7121525" y="1771650"/>
          <a:ext cx="1549400" cy="2095500"/>
        </p:xfrm>
        <a:graphic>
          <a:graphicData uri="http://schemas.openxmlformats.org/presentationml/2006/ole">
            <p:oleObj spid="_x0000_s183300" name="Document" r:id="rId4" imgW="2068200" imgH="2570040" progId="Word.Document.6">
              <p:embed/>
            </p:oleObj>
          </a:graphicData>
        </a:graphic>
      </p:graphicFrame>
      <p:grpSp>
        <p:nvGrpSpPr>
          <p:cNvPr id="183301" name="Group 5"/>
          <p:cNvGrpSpPr>
            <a:grpSpLocks/>
          </p:cNvGrpSpPr>
          <p:nvPr/>
        </p:nvGrpSpPr>
        <p:grpSpPr bwMode="auto">
          <a:xfrm>
            <a:off x="7150100" y="3662363"/>
            <a:ext cx="512763" cy="344487"/>
            <a:chOff x="4504" y="2307"/>
            <a:chExt cx="323" cy="217"/>
          </a:xfrm>
        </p:grpSpPr>
        <p:grpSp>
          <p:nvGrpSpPr>
            <p:cNvPr id="183302" name="Group 6"/>
            <p:cNvGrpSpPr>
              <a:grpSpLocks/>
            </p:cNvGrpSpPr>
            <p:nvPr/>
          </p:nvGrpSpPr>
          <p:grpSpPr bwMode="auto">
            <a:xfrm>
              <a:off x="4504" y="2325"/>
              <a:ext cx="323" cy="199"/>
              <a:chOff x="4504" y="2325"/>
              <a:chExt cx="323" cy="199"/>
            </a:xfrm>
          </p:grpSpPr>
          <p:sp>
            <p:nvSpPr>
              <p:cNvPr id="183303" name="Oval 7"/>
              <p:cNvSpPr>
                <a:spLocks noChangeArrowheads="1"/>
              </p:cNvSpPr>
              <p:nvPr/>
            </p:nvSpPr>
            <p:spPr bwMode="auto">
              <a:xfrm>
                <a:off x="4504" y="2473"/>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3304" name="Rectangle 8"/>
              <p:cNvSpPr>
                <a:spLocks noChangeArrowheads="1"/>
              </p:cNvSpPr>
              <p:nvPr/>
            </p:nvSpPr>
            <p:spPr bwMode="auto">
              <a:xfrm>
                <a:off x="4504" y="2325"/>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3305" name="Oval 9"/>
            <p:cNvSpPr>
              <a:spLocks noChangeArrowheads="1"/>
            </p:cNvSpPr>
            <p:nvPr/>
          </p:nvSpPr>
          <p:spPr bwMode="auto">
            <a:xfrm>
              <a:off x="4512" y="2307"/>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83306" name="Group 10"/>
          <p:cNvGrpSpPr>
            <a:grpSpLocks/>
          </p:cNvGrpSpPr>
          <p:nvPr/>
        </p:nvGrpSpPr>
        <p:grpSpPr bwMode="auto">
          <a:xfrm>
            <a:off x="7658100" y="3802063"/>
            <a:ext cx="514350" cy="344487"/>
            <a:chOff x="4824" y="2395"/>
            <a:chExt cx="324" cy="217"/>
          </a:xfrm>
        </p:grpSpPr>
        <p:grpSp>
          <p:nvGrpSpPr>
            <p:cNvPr id="183307" name="Group 11"/>
            <p:cNvGrpSpPr>
              <a:grpSpLocks/>
            </p:cNvGrpSpPr>
            <p:nvPr/>
          </p:nvGrpSpPr>
          <p:grpSpPr bwMode="auto">
            <a:xfrm>
              <a:off x="4824" y="2413"/>
              <a:ext cx="324" cy="199"/>
              <a:chOff x="4824" y="2413"/>
              <a:chExt cx="324" cy="199"/>
            </a:xfrm>
          </p:grpSpPr>
          <p:sp>
            <p:nvSpPr>
              <p:cNvPr id="183308" name="Oval 12"/>
              <p:cNvSpPr>
                <a:spLocks noChangeArrowheads="1"/>
              </p:cNvSpPr>
              <p:nvPr/>
            </p:nvSpPr>
            <p:spPr bwMode="auto">
              <a:xfrm>
                <a:off x="4824" y="2561"/>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3309" name="Rectangle 13"/>
              <p:cNvSpPr>
                <a:spLocks noChangeArrowheads="1"/>
              </p:cNvSpPr>
              <p:nvPr/>
            </p:nvSpPr>
            <p:spPr bwMode="auto">
              <a:xfrm>
                <a:off x="4824" y="2413"/>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3310" name="Oval 14"/>
            <p:cNvSpPr>
              <a:spLocks noChangeArrowheads="1"/>
            </p:cNvSpPr>
            <p:nvPr/>
          </p:nvSpPr>
          <p:spPr bwMode="auto">
            <a:xfrm>
              <a:off x="4832" y="2395"/>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83311" name="Group 15"/>
          <p:cNvGrpSpPr>
            <a:grpSpLocks/>
          </p:cNvGrpSpPr>
          <p:nvPr/>
        </p:nvGrpSpPr>
        <p:grpSpPr bwMode="auto">
          <a:xfrm>
            <a:off x="8104188" y="3941763"/>
            <a:ext cx="514350" cy="344487"/>
            <a:chOff x="5105" y="2483"/>
            <a:chExt cx="324" cy="217"/>
          </a:xfrm>
        </p:grpSpPr>
        <p:grpSp>
          <p:nvGrpSpPr>
            <p:cNvPr id="183312" name="Group 16"/>
            <p:cNvGrpSpPr>
              <a:grpSpLocks/>
            </p:cNvGrpSpPr>
            <p:nvPr/>
          </p:nvGrpSpPr>
          <p:grpSpPr bwMode="auto">
            <a:xfrm>
              <a:off x="5105" y="2501"/>
              <a:ext cx="324" cy="199"/>
              <a:chOff x="5105" y="2501"/>
              <a:chExt cx="324" cy="199"/>
            </a:xfrm>
          </p:grpSpPr>
          <p:sp>
            <p:nvSpPr>
              <p:cNvPr id="183313" name="Oval 17"/>
              <p:cNvSpPr>
                <a:spLocks noChangeArrowheads="1"/>
              </p:cNvSpPr>
              <p:nvPr/>
            </p:nvSpPr>
            <p:spPr bwMode="auto">
              <a:xfrm>
                <a:off x="5105" y="2649"/>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3314" name="Rectangle 18"/>
              <p:cNvSpPr>
                <a:spLocks noChangeArrowheads="1"/>
              </p:cNvSpPr>
              <p:nvPr/>
            </p:nvSpPr>
            <p:spPr bwMode="auto">
              <a:xfrm>
                <a:off x="5105" y="2501"/>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3315" name="Oval 19"/>
            <p:cNvSpPr>
              <a:spLocks noChangeArrowheads="1"/>
            </p:cNvSpPr>
            <p:nvPr/>
          </p:nvSpPr>
          <p:spPr bwMode="auto">
            <a:xfrm>
              <a:off x="5113" y="2483"/>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liennummernplatzhalter 5"/>
          <p:cNvSpPr>
            <a:spLocks noGrp="1"/>
          </p:cNvSpPr>
          <p:nvPr>
            <p:ph type="sldNum" sz="quarter" idx="12"/>
          </p:nvPr>
        </p:nvSpPr>
        <p:spPr/>
        <p:txBody>
          <a:bodyPr/>
          <a:lstStyle/>
          <a:p>
            <a:fld id="{615D70AE-07BC-4C53-A27E-0B96D172EBC5}" type="slidenum">
              <a:rPr lang="en-US"/>
              <a:pPr/>
              <a:t>68</a:t>
            </a:fld>
            <a:endParaRPr lang="en-US"/>
          </a:p>
        </p:txBody>
      </p:sp>
      <p:sp>
        <p:nvSpPr>
          <p:cNvPr id="182274" name="Rectangle 2"/>
          <p:cNvSpPr>
            <a:spLocks noGrp="1" noChangeArrowheads="1"/>
          </p:cNvSpPr>
          <p:nvPr>
            <p:ph type="title"/>
          </p:nvPr>
        </p:nvSpPr>
        <p:spPr>
          <a:noFill/>
          <a:ln/>
        </p:spPr>
        <p:txBody>
          <a:bodyPr lIns="90488" tIns="44450" rIns="90488" bIns="44450" anchor="ctr"/>
          <a:lstStyle/>
          <a:p>
            <a:r>
              <a:rPr lang="de-DE"/>
              <a:t>Lazy Master &amp; Group</a:t>
            </a:r>
          </a:p>
        </p:txBody>
      </p:sp>
      <p:sp>
        <p:nvSpPr>
          <p:cNvPr id="182275" name="Rectangle 3"/>
          <p:cNvSpPr>
            <a:spLocks noGrp="1" noChangeArrowheads="1"/>
          </p:cNvSpPr>
          <p:nvPr>
            <p:ph type="body" idx="1"/>
          </p:nvPr>
        </p:nvSpPr>
        <p:spPr>
          <a:noFill/>
          <a:ln/>
        </p:spPr>
        <p:txBody>
          <a:bodyPr lIns="90488" tIns="44450" rIns="90488" bIns="44450"/>
          <a:lstStyle/>
          <a:p>
            <a:r>
              <a:rPr lang="de-DE"/>
              <a:t>Use optimistic concurrency control</a:t>
            </a:r>
          </a:p>
          <a:p>
            <a:pPr lvl="1"/>
            <a:r>
              <a:rPr lang="de-DE"/>
              <a:t>Keep transaction timestamp with record</a:t>
            </a:r>
          </a:p>
          <a:p>
            <a:pPr lvl="1"/>
            <a:r>
              <a:rPr lang="de-DE">
                <a:solidFill>
                  <a:schemeClr val="tx2"/>
                </a:solidFill>
              </a:rPr>
              <a:t>Updates carry old+new timestamp</a:t>
            </a:r>
            <a:endParaRPr lang="de-DE"/>
          </a:p>
          <a:p>
            <a:pPr lvl="1"/>
            <a:r>
              <a:rPr lang="de-DE">
                <a:solidFill>
                  <a:schemeClr val="tx2"/>
                </a:solidFill>
              </a:rPr>
              <a:t>If record has old timestamp</a:t>
            </a:r>
            <a:endParaRPr lang="de-DE"/>
          </a:p>
          <a:p>
            <a:pPr lvl="2"/>
            <a:r>
              <a:rPr lang="de-DE"/>
              <a:t>set value to new value</a:t>
            </a:r>
          </a:p>
          <a:p>
            <a:pPr lvl="2"/>
            <a:r>
              <a:rPr lang="de-DE"/>
              <a:t>set timestamp to new timestamp</a:t>
            </a:r>
          </a:p>
          <a:p>
            <a:pPr lvl="1"/>
            <a:r>
              <a:rPr lang="de-DE">
                <a:solidFill>
                  <a:schemeClr val="tx2"/>
                </a:solidFill>
              </a:rPr>
              <a:t>If record does not match old timestamp</a:t>
            </a:r>
            <a:endParaRPr lang="de-DE"/>
          </a:p>
          <a:p>
            <a:pPr lvl="2"/>
            <a:r>
              <a:rPr lang="de-DE"/>
              <a:t>reject lazy transaction</a:t>
            </a:r>
          </a:p>
          <a:p>
            <a:pPr lvl="1"/>
            <a:r>
              <a:rPr lang="de-DE" sz="2800"/>
              <a:t>Not SNAPSHOT isolation </a:t>
            </a:r>
            <a:r>
              <a:rPr lang="de-DE" sz="1800"/>
              <a:t>(stale reads)</a:t>
            </a:r>
            <a:endParaRPr lang="de-DE" sz="3200"/>
          </a:p>
          <a:p>
            <a:r>
              <a:rPr lang="de-DE"/>
              <a:t>Reconciliation:</a:t>
            </a:r>
          </a:p>
          <a:p>
            <a:pPr lvl="1"/>
            <a:r>
              <a:rPr lang="de-DE"/>
              <a:t>Some nodes are updated</a:t>
            </a:r>
          </a:p>
          <a:p>
            <a:pPr lvl="1"/>
            <a:r>
              <a:rPr lang="de-DE"/>
              <a:t>Some nodes are “being reconciled</a:t>
            </a:r>
            <a:r>
              <a:rPr lang="de-DE" sz="2800"/>
              <a:t>”</a:t>
            </a:r>
          </a:p>
        </p:txBody>
      </p:sp>
      <p:grpSp>
        <p:nvGrpSpPr>
          <p:cNvPr id="182276" name="Group 4"/>
          <p:cNvGrpSpPr>
            <a:grpSpLocks/>
          </p:cNvGrpSpPr>
          <p:nvPr/>
        </p:nvGrpSpPr>
        <p:grpSpPr bwMode="auto">
          <a:xfrm>
            <a:off x="7059613" y="2800350"/>
            <a:ext cx="512762" cy="344488"/>
            <a:chOff x="4447" y="1764"/>
            <a:chExt cx="323" cy="217"/>
          </a:xfrm>
        </p:grpSpPr>
        <p:grpSp>
          <p:nvGrpSpPr>
            <p:cNvPr id="182277" name="Group 5"/>
            <p:cNvGrpSpPr>
              <a:grpSpLocks/>
            </p:cNvGrpSpPr>
            <p:nvPr/>
          </p:nvGrpSpPr>
          <p:grpSpPr bwMode="auto">
            <a:xfrm>
              <a:off x="4447" y="1782"/>
              <a:ext cx="323" cy="199"/>
              <a:chOff x="4447" y="1782"/>
              <a:chExt cx="323" cy="199"/>
            </a:xfrm>
          </p:grpSpPr>
          <p:sp>
            <p:nvSpPr>
              <p:cNvPr id="182278" name="Oval 6"/>
              <p:cNvSpPr>
                <a:spLocks noChangeArrowheads="1"/>
              </p:cNvSpPr>
              <p:nvPr/>
            </p:nvSpPr>
            <p:spPr bwMode="auto">
              <a:xfrm>
                <a:off x="4447" y="1930"/>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2279" name="Rectangle 7"/>
              <p:cNvSpPr>
                <a:spLocks noChangeArrowheads="1"/>
              </p:cNvSpPr>
              <p:nvPr/>
            </p:nvSpPr>
            <p:spPr bwMode="auto">
              <a:xfrm>
                <a:off x="4447" y="1782"/>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2280" name="Oval 8"/>
            <p:cNvSpPr>
              <a:spLocks noChangeArrowheads="1"/>
            </p:cNvSpPr>
            <p:nvPr/>
          </p:nvSpPr>
          <p:spPr bwMode="auto">
            <a:xfrm>
              <a:off x="4455" y="1764"/>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82281" name="Group 9"/>
          <p:cNvGrpSpPr>
            <a:grpSpLocks/>
          </p:cNvGrpSpPr>
          <p:nvPr/>
        </p:nvGrpSpPr>
        <p:grpSpPr bwMode="auto">
          <a:xfrm>
            <a:off x="7567613" y="2940050"/>
            <a:ext cx="514350" cy="344488"/>
            <a:chOff x="4767" y="1852"/>
            <a:chExt cx="324" cy="217"/>
          </a:xfrm>
        </p:grpSpPr>
        <p:grpSp>
          <p:nvGrpSpPr>
            <p:cNvPr id="182282" name="Group 10"/>
            <p:cNvGrpSpPr>
              <a:grpSpLocks/>
            </p:cNvGrpSpPr>
            <p:nvPr/>
          </p:nvGrpSpPr>
          <p:grpSpPr bwMode="auto">
            <a:xfrm>
              <a:off x="4767" y="1870"/>
              <a:ext cx="324" cy="199"/>
              <a:chOff x="4767" y="1870"/>
              <a:chExt cx="324" cy="199"/>
            </a:xfrm>
          </p:grpSpPr>
          <p:sp>
            <p:nvSpPr>
              <p:cNvPr id="182283" name="Oval 11"/>
              <p:cNvSpPr>
                <a:spLocks noChangeArrowheads="1"/>
              </p:cNvSpPr>
              <p:nvPr/>
            </p:nvSpPr>
            <p:spPr bwMode="auto">
              <a:xfrm>
                <a:off x="4767" y="2018"/>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2284" name="Rectangle 12"/>
              <p:cNvSpPr>
                <a:spLocks noChangeArrowheads="1"/>
              </p:cNvSpPr>
              <p:nvPr/>
            </p:nvSpPr>
            <p:spPr bwMode="auto">
              <a:xfrm>
                <a:off x="4767" y="1870"/>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2285" name="Oval 13"/>
            <p:cNvSpPr>
              <a:spLocks noChangeArrowheads="1"/>
            </p:cNvSpPr>
            <p:nvPr/>
          </p:nvSpPr>
          <p:spPr bwMode="auto">
            <a:xfrm>
              <a:off x="4775" y="1852"/>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82286" name="Group 14"/>
          <p:cNvGrpSpPr>
            <a:grpSpLocks/>
          </p:cNvGrpSpPr>
          <p:nvPr/>
        </p:nvGrpSpPr>
        <p:grpSpPr bwMode="auto">
          <a:xfrm>
            <a:off x="8013700" y="3079750"/>
            <a:ext cx="514350" cy="344488"/>
            <a:chOff x="5048" y="1940"/>
            <a:chExt cx="324" cy="217"/>
          </a:xfrm>
        </p:grpSpPr>
        <p:grpSp>
          <p:nvGrpSpPr>
            <p:cNvPr id="182287" name="Group 15"/>
            <p:cNvGrpSpPr>
              <a:grpSpLocks/>
            </p:cNvGrpSpPr>
            <p:nvPr/>
          </p:nvGrpSpPr>
          <p:grpSpPr bwMode="auto">
            <a:xfrm>
              <a:off x="5048" y="1958"/>
              <a:ext cx="324" cy="199"/>
              <a:chOff x="5048" y="1958"/>
              <a:chExt cx="324" cy="199"/>
            </a:xfrm>
          </p:grpSpPr>
          <p:sp>
            <p:nvSpPr>
              <p:cNvPr id="182288" name="Oval 16"/>
              <p:cNvSpPr>
                <a:spLocks noChangeArrowheads="1"/>
              </p:cNvSpPr>
              <p:nvPr/>
            </p:nvSpPr>
            <p:spPr bwMode="auto">
              <a:xfrm>
                <a:off x="5048" y="2106"/>
                <a:ext cx="324"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82289" name="Rectangle 17"/>
              <p:cNvSpPr>
                <a:spLocks noChangeArrowheads="1"/>
              </p:cNvSpPr>
              <p:nvPr/>
            </p:nvSpPr>
            <p:spPr bwMode="auto">
              <a:xfrm>
                <a:off x="5048" y="1958"/>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82290" name="Oval 18"/>
            <p:cNvSpPr>
              <a:spLocks noChangeArrowheads="1"/>
            </p:cNvSpPr>
            <p:nvPr/>
          </p:nvSpPr>
          <p:spPr bwMode="auto">
            <a:xfrm>
              <a:off x="5056" y="1940"/>
              <a:ext cx="308"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82291" name="Rectangle 19"/>
          <p:cNvSpPr>
            <a:spLocks noChangeArrowheads="1"/>
          </p:cNvSpPr>
          <p:nvPr/>
        </p:nvSpPr>
        <p:spPr bwMode="auto">
          <a:xfrm>
            <a:off x="7562850" y="962025"/>
            <a:ext cx="1666875" cy="831850"/>
          </a:xfrm>
          <a:prstGeom prst="rect">
            <a:avLst/>
          </a:prstGeom>
          <a:noFill/>
          <a:ln w="12700">
            <a:noFill/>
            <a:miter lim="800000"/>
            <a:headEnd/>
            <a:tailEnd/>
          </a:ln>
          <a:effectLst/>
        </p:spPr>
        <p:txBody>
          <a:bodyPr wrap="none" lIns="90488" tIns="44450" rIns="90488" bIns="44450">
            <a:spAutoFit/>
          </a:bodyPr>
          <a:lstStyle/>
          <a:p>
            <a:pPr algn="l"/>
            <a:r>
              <a:rPr lang="de-DE" b="1">
                <a:solidFill>
                  <a:schemeClr val="tx2"/>
                </a:solidFill>
                <a:effectLst>
                  <a:outerShdw blurRad="38100" dist="38100" dir="2700000" algn="tl">
                    <a:srgbClr val="C0C0C0"/>
                  </a:outerShdw>
                </a:effectLst>
                <a:latin typeface="Times New Roman" pitchFamily="18" charset="0"/>
              </a:rPr>
              <a:t>New </a:t>
            </a:r>
          </a:p>
          <a:p>
            <a:pPr algn="l"/>
            <a:r>
              <a:rPr lang="de-DE" b="1">
                <a:solidFill>
                  <a:schemeClr val="tx2"/>
                </a:solidFill>
                <a:effectLst>
                  <a:outerShdw blurRad="38100" dist="38100" dir="2700000" algn="tl">
                    <a:srgbClr val="C0C0C0"/>
                  </a:outerShdw>
                </a:effectLst>
                <a:latin typeface="Times New Roman" pitchFamily="18" charset="0"/>
              </a:rPr>
              <a:t>Timestamp</a:t>
            </a:r>
          </a:p>
        </p:txBody>
      </p:sp>
      <p:sp>
        <p:nvSpPr>
          <p:cNvPr id="182292" name="Rectangle 20"/>
          <p:cNvSpPr>
            <a:spLocks noChangeArrowheads="1"/>
          </p:cNvSpPr>
          <p:nvPr/>
        </p:nvSpPr>
        <p:spPr bwMode="auto">
          <a:xfrm>
            <a:off x="7031038" y="800100"/>
            <a:ext cx="531812" cy="1098550"/>
          </a:xfrm>
          <a:prstGeom prst="rect">
            <a:avLst/>
          </a:prstGeom>
          <a:solidFill>
            <a:srgbClr val="00FF00"/>
          </a:solidFill>
          <a:ln w="12700">
            <a:noFill/>
            <a:miter lim="800000"/>
            <a:headEnd/>
            <a:tailEnd/>
          </a:ln>
          <a:effectLst/>
        </p:spPr>
        <p:txBody>
          <a:bodyPr wrap="none" anchor="ctr"/>
          <a:lstStyle/>
          <a:p>
            <a:endParaRPr lang="de-DE"/>
          </a:p>
        </p:txBody>
      </p:sp>
      <p:sp>
        <p:nvSpPr>
          <p:cNvPr id="182293" name="Rectangle 21"/>
          <p:cNvSpPr>
            <a:spLocks noChangeArrowheads="1"/>
          </p:cNvSpPr>
          <p:nvPr/>
        </p:nvSpPr>
        <p:spPr bwMode="auto">
          <a:xfrm>
            <a:off x="7529513" y="1868488"/>
            <a:ext cx="531812" cy="1098550"/>
          </a:xfrm>
          <a:prstGeom prst="rect">
            <a:avLst/>
          </a:prstGeom>
          <a:solidFill>
            <a:srgbClr val="B50069"/>
          </a:solidFill>
          <a:ln w="12700">
            <a:noFill/>
            <a:miter lim="800000"/>
            <a:headEnd/>
            <a:tailEnd/>
          </a:ln>
          <a:effectLst/>
        </p:spPr>
        <p:txBody>
          <a:bodyPr wrap="none" anchor="ctr"/>
          <a:lstStyle/>
          <a:p>
            <a:endParaRPr lang="de-DE"/>
          </a:p>
        </p:txBody>
      </p:sp>
      <p:sp>
        <p:nvSpPr>
          <p:cNvPr id="182294" name="Rectangle 22"/>
          <p:cNvSpPr>
            <a:spLocks noChangeArrowheads="1"/>
          </p:cNvSpPr>
          <p:nvPr/>
        </p:nvSpPr>
        <p:spPr bwMode="auto">
          <a:xfrm>
            <a:off x="8023225" y="2076450"/>
            <a:ext cx="531813" cy="1098550"/>
          </a:xfrm>
          <a:prstGeom prst="rect">
            <a:avLst/>
          </a:prstGeom>
          <a:solidFill>
            <a:srgbClr val="B50069"/>
          </a:solidFill>
          <a:ln w="12700">
            <a:noFill/>
            <a:miter lim="800000"/>
            <a:headEnd/>
            <a:tailEnd/>
          </a:ln>
          <a:effectLst/>
        </p:spPr>
        <p:txBody>
          <a:bodyPr wrap="none" anchor="ctr"/>
          <a:lstStyle/>
          <a:p>
            <a:endParaRPr lang="de-DE"/>
          </a:p>
        </p:txBody>
      </p:sp>
      <p:sp>
        <p:nvSpPr>
          <p:cNvPr id="182295" name="Rectangle 23"/>
          <p:cNvSpPr>
            <a:spLocks noChangeArrowheads="1"/>
          </p:cNvSpPr>
          <p:nvPr/>
        </p:nvSpPr>
        <p:spPr bwMode="auto">
          <a:xfrm>
            <a:off x="7505700" y="1808163"/>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A</a:t>
            </a:r>
          </a:p>
        </p:txBody>
      </p:sp>
      <p:sp>
        <p:nvSpPr>
          <p:cNvPr id="182296" name="Rectangle 24"/>
          <p:cNvSpPr>
            <a:spLocks noChangeArrowheads="1"/>
          </p:cNvSpPr>
          <p:nvPr/>
        </p:nvSpPr>
        <p:spPr bwMode="auto">
          <a:xfrm>
            <a:off x="7505700" y="2120900"/>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B</a:t>
            </a:r>
          </a:p>
        </p:txBody>
      </p:sp>
      <p:sp>
        <p:nvSpPr>
          <p:cNvPr id="182297" name="Rectangle 25"/>
          <p:cNvSpPr>
            <a:spLocks noChangeArrowheads="1"/>
          </p:cNvSpPr>
          <p:nvPr/>
        </p:nvSpPr>
        <p:spPr bwMode="auto">
          <a:xfrm>
            <a:off x="7502525" y="2432050"/>
            <a:ext cx="658813"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C</a:t>
            </a:r>
          </a:p>
        </p:txBody>
      </p:sp>
      <p:sp>
        <p:nvSpPr>
          <p:cNvPr id="182298" name="Rectangle 26"/>
          <p:cNvSpPr>
            <a:spLocks noChangeArrowheads="1"/>
          </p:cNvSpPr>
          <p:nvPr/>
        </p:nvSpPr>
        <p:spPr bwMode="auto">
          <a:xfrm>
            <a:off x="7499350" y="2744788"/>
            <a:ext cx="674688"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Commit</a:t>
            </a:r>
          </a:p>
        </p:txBody>
      </p:sp>
      <p:sp>
        <p:nvSpPr>
          <p:cNvPr id="182299" name="Rectangle 27"/>
          <p:cNvSpPr>
            <a:spLocks noChangeArrowheads="1"/>
          </p:cNvSpPr>
          <p:nvPr/>
        </p:nvSpPr>
        <p:spPr bwMode="auto">
          <a:xfrm>
            <a:off x="8008938" y="2051050"/>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A</a:t>
            </a:r>
          </a:p>
        </p:txBody>
      </p:sp>
      <p:sp>
        <p:nvSpPr>
          <p:cNvPr id="182300" name="Rectangle 28"/>
          <p:cNvSpPr>
            <a:spLocks noChangeArrowheads="1"/>
          </p:cNvSpPr>
          <p:nvPr/>
        </p:nvSpPr>
        <p:spPr bwMode="auto">
          <a:xfrm>
            <a:off x="8008938" y="2363788"/>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B</a:t>
            </a:r>
          </a:p>
        </p:txBody>
      </p:sp>
      <p:sp>
        <p:nvSpPr>
          <p:cNvPr id="182301" name="Rectangle 29"/>
          <p:cNvSpPr>
            <a:spLocks noChangeArrowheads="1"/>
          </p:cNvSpPr>
          <p:nvPr/>
        </p:nvSpPr>
        <p:spPr bwMode="auto">
          <a:xfrm>
            <a:off x="8005763" y="2674938"/>
            <a:ext cx="658812"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Write C</a:t>
            </a:r>
          </a:p>
        </p:txBody>
      </p:sp>
      <p:sp>
        <p:nvSpPr>
          <p:cNvPr id="182302" name="Rectangle 30"/>
          <p:cNvSpPr>
            <a:spLocks noChangeArrowheads="1"/>
          </p:cNvSpPr>
          <p:nvPr/>
        </p:nvSpPr>
        <p:spPr bwMode="auto">
          <a:xfrm>
            <a:off x="8002588" y="2986088"/>
            <a:ext cx="674687"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FFFFFF"/>
                </a:solidFill>
              </a:rPr>
              <a:t>Commit</a:t>
            </a:r>
          </a:p>
        </p:txBody>
      </p:sp>
      <p:sp>
        <p:nvSpPr>
          <p:cNvPr id="182303" name="Rectangle 31"/>
          <p:cNvSpPr>
            <a:spLocks noChangeArrowheads="1"/>
          </p:cNvSpPr>
          <p:nvPr/>
        </p:nvSpPr>
        <p:spPr bwMode="auto">
          <a:xfrm>
            <a:off x="7021513" y="752475"/>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A</a:t>
            </a:r>
          </a:p>
        </p:txBody>
      </p:sp>
      <p:sp>
        <p:nvSpPr>
          <p:cNvPr id="182304" name="Rectangle 32"/>
          <p:cNvSpPr>
            <a:spLocks noChangeArrowheads="1"/>
          </p:cNvSpPr>
          <p:nvPr/>
        </p:nvSpPr>
        <p:spPr bwMode="auto">
          <a:xfrm>
            <a:off x="7021513" y="1063625"/>
            <a:ext cx="650875"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B</a:t>
            </a:r>
          </a:p>
        </p:txBody>
      </p:sp>
      <p:sp>
        <p:nvSpPr>
          <p:cNvPr id="182305" name="Rectangle 33"/>
          <p:cNvSpPr>
            <a:spLocks noChangeArrowheads="1"/>
          </p:cNvSpPr>
          <p:nvPr/>
        </p:nvSpPr>
        <p:spPr bwMode="auto">
          <a:xfrm>
            <a:off x="7018338" y="1376363"/>
            <a:ext cx="658812"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Write C</a:t>
            </a:r>
          </a:p>
        </p:txBody>
      </p:sp>
      <p:sp>
        <p:nvSpPr>
          <p:cNvPr id="182306" name="Rectangle 34"/>
          <p:cNvSpPr>
            <a:spLocks noChangeArrowheads="1"/>
          </p:cNvSpPr>
          <p:nvPr/>
        </p:nvSpPr>
        <p:spPr bwMode="auto">
          <a:xfrm>
            <a:off x="7013575" y="1687513"/>
            <a:ext cx="674688" cy="269875"/>
          </a:xfrm>
          <a:prstGeom prst="rect">
            <a:avLst/>
          </a:prstGeom>
          <a:noFill/>
          <a:ln w="12700">
            <a:noFill/>
            <a:miter lim="800000"/>
            <a:headEnd/>
            <a:tailEnd/>
          </a:ln>
          <a:effectLst/>
        </p:spPr>
        <p:txBody>
          <a:bodyPr wrap="none" lIns="90488" tIns="44450" rIns="90488" bIns="44450">
            <a:spAutoFit/>
          </a:bodyPr>
          <a:lstStyle/>
          <a:p>
            <a:pPr algn="l"/>
            <a:r>
              <a:rPr lang="de-DE" sz="1100">
                <a:solidFill>
                  <a:srgbClr val="000000"/>
                </a:solidFill>
              </a:rPr>
              <a:t>Commit</a:t>
            </a:r>
          </a:p>
        </p:txBody>
      </p:sp>
      <p:grpSp>
        <p:nvGrpSpPr>
          <p:cNvPr id="182307" name="Group 35"/>
          <p:cNvGrpSpPr>
            <a:grpSpLocks/>
          </p:cNvGrpSpPr>
          <p:nvPr/>
        </p:nvGrpSpPr>
        <p:grpSpPr bwMode="auto">
          <a:xfrm>
            <a:off x="6116638" y="4030663"/>
            <a:ext cx="3016250" cy="1360487"/>
            <a:chOff x="3853" y="2539"/>
            <a:chExt cx="1900" cy="857"/>
          </a:xfrm>
        </p:grpSpPr>
        <p:sp>
          <p:nvSpPr>
            <p:cNvPr id="182308" name="Rectangle 36"/>
            <p:cNvSpPr>
              <a:spLocks noChangeArrowheads="1"/>
            </p:cNvSpPr>
            <p:nvPr/>
          </p:nvSpPr>
          <p:spPr bwMode="auto">
            <a:xfrm>
              <a:off x="3854" y="2676"/>
              <a:ext cx="1778" cy="718"/>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82309" name="Rectangle 37"/>
            <p:cNvSpPr>
              <a:spLocks noChangeArrowheads="1"/>
            </p:cNvSpPr>
            <p:nvPr/>
          </p:nvSpPr>
          <p:spPr bwMode="auto">
            <a:xfrm>
              <a:off x="4086" y="3045"/>
              <a:ext cx="1527"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0" name="Rectangle 38"/>
            <p:cNvSpPr>
              <a:spLocks noChangeArrowheads="1"/>
            </p:cNvSpPr>
            <p:nvPr/>
          </p:nvSpPr>
          <p:spPr bwMode="auto">
            <a:xfrm>
              <a:off x="4028" y="3095"/>
              <a:ext cx="1528"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1" name="Rectangle 39"/>
            <p:cNvSpPr>
              <a:spLocks noChangeArrowheads="1"/>
            </p:cNvSpPr>
            <p:nvPr/>
          </p:nvSpPr>
          <p:spPr bwMode="auto">
            <a:xfrm>
              <a:off x="3969" y="3134"/>
              <a:ext cx="1526"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2" name="Rectangle 40"/>
            <p:cNvSpPr>
              <a:spLocks noChangeArrowheads="1"/>
            </p:cNvSpPr>
            <p:nvPr/>
          </p:nvSpPr>
          <p:spPr bwMode="auto">
            <a:xfrm>
              <a:off x="3927" y="3173"/>
              <a:ext cx="1526"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3" name="Rectangle 41"/>
            <p:cNvSpPr>
              <a:spLocks noChangeArrowheads="1"/>
            </p:cNvSpPr>
            <p:nvPr/>
          </p:nvSpPr>
          <p:spPr bwMode="auto">
            <a:xfrm>
              <a:off x="3883" y="3209"/>
              <a:ext cx="1528" cy="1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4" name="Rectangle 42"/>
            <p:cNvSpPr>
              <a:spLocks noChangeArrowheads="1"/>
            </p:cNvSpPr>
            <p:nvPr/>
          </p:nvSpPr>
          <p:spPr bwMode="auto">
            <a:xfrm flipH="1">
              <a:off x="3864" y="3175"/>
              <a:ext cx="1590" cy="210"/>
            </a:xfrm>
            <a:prstGeom prst="rect">
              <a:avLst/>
            </a:prstGeom>
            <a:noFill/>
            <a:ln w="12700">
              <a:noFill/>
              <a:miter lim="800000"/>
              <a:headEnd/>
              <a:tailEnd/>
            </a:ln>
            <a:effectLst/>
          </p:spPr>
          <p:txBody>
            <a:bodyPr wrap="none" lIns="90488" tIns="44450" rIns="90488" bIns="44450">
              <a:spAutoFit/>
            </a:bodyPr>
            <a:lstStyle/>
            <a:p>
              <a:pPr algn="l"/>
              <a:r>
                <a:rPr lang="de-DE" sz="1600" b="1">
                  <a:effectLst>
                    <a:outerShdw blurRad="38100" dist="38100" dir="2700000" algn="tl">
                      <a:srgbClr val="C0C0C0"/>
                    </a:outerShdw>
                  </a:effectLst>
                </a:rPr>
                <a:t>OID, old time, new value</a:t>
              </a:r>
            </a:p>
          </p:txBody>
        </p:sp>
        <p:sp>
          <p:nvSpPr>
            <p:cNvPr id="182315" name="Rectangle 43"/>
            <p:cNvSpPr>
              <a:spLocks noChangeArrowheads="1"/>
            </p:cNvSpPr>
            <p:nvPr/>
          </p:nvSpPr>
          <p:spPr bwMode="auto">
            <a:xfrm>
              <a:off x="3909" y="2873"/>
              <a:ext cx="1246" cy="160"/>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82316" name="Rectangle 44"/>
            <p:cNvSpPr>
              <a:spLocks noChangeArrowheads="1"/>
            </p:cNvSpPr>
            <p:nvPr/>
          </p:nvSpPr>
          <p:spPr bwMode="auto">
            <a:xfrm>
              <a:off x="3877" y="2835"/>
              <a:ext cx="1506" cy="237"/>
            </a:xfrm>
            <a:prstGeom prst="rect">
              <a:avLst/>
            </a:prstGeom>
            <a:noFill/>
            <a:ln w="12700">
              <a:noFill/>
              <a:miter lim="800000"/>
              <a:headEnd/>
              <a:tailEnd/>
            </a:ln>
            <a:effectLst/>
          </p:spPr>
          <p:txBody>
            <a:bodyPr lIns="90488" tIns="44450" rIns="90488" bIns="44450">
              <a:spAutoFit/>
            </a:bodyPr>
            <a:lstStyle/>
            <a:p>
              <a:pPr algn="l"/>
              <a:r>
                <a:rPr lang="de-DE" sz="1800" b="1">
                  <a:effectLst>
                    <a:outerShdw blurRad="38100" dist="38100" dir="2700000" algn="tl">
                      <a:srgbClr val="C0C0C0"/>
                    </a:outerShdw>
                  </a:effectLst>
                </a:rPr>
                <a:t>TRID, Timestamp</a:t>
              </a:r>
            </a:p>
          </p:txBody>
        </p:sp>
        <p:sp>
          <p:nvSpPr>
            <p:cNvPr id="182317" name="Freeform 45"/>
            <p:cNvSpPr>
              <a:spLocks/>
            </p:cNvSpPr>
            <p:nvPr/>
          </p:nvSpPr>
          <p:spPr bwMode="auto">
            <a:xfrm>
              <a:off x="3853" y="2541"/>
              <a:ext cx="1897" cy="135"/>
            </a:xfrm>
            <a:custGeom>
              <a:avLst/>
              <a:gdLst/>
              <a:ahLst/>
              <a:cxnLst>
                <a:cxn ang="0">
                  <a:pos x="0" y="134"/>
                </a:cxn>
                <a:cxn ang="0">
                  <a:pos x="1782" y="134"/>
                </a:cxn>
                <a:cxn ang="0">
                  <a:pos x="1896" y="0"/>
                </a:cxn>
                <a:cxn ang="0">
                  <a:pos x="250" y="0"/>
                </a:cxn>
                <a:cxn ang="0">
                  <a:pos x="0" y="134"/>
                </a:cxn>
              </a:cxnLst>
              <a:rect l="0" t="0" r="r" b="b"/>
              <a:pathLst>
                <a:path w="1897" h="135">
                  <a:moveTo>
                    <a:pt x="0" y="134"/>
                  </a:moveTo>
                  <a:lnTo>
                    <a:pt x="1782" y="134"/>
                  </a:lnTo>
                  <a:lnTo>
                    <a:pt x="1896" y="0"/>
                  </a:lnTo>
                  <a:lnTo>
                    <a:pt x="250" y="0"/>
                  </a:lnTo>
                  <a:lnTo>
                    <a:pt x="0" y="134"/>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82318" name="Rectangle 46"/>
            <p:cNvSpPr>
              <a:spLocks noChangeArrowheads="1"/>
            </p:cNvSpPr>
            <p:nvPr/>
          </p:nvSpPr>
          <p:spPr bwMode="auto">
            <a:xfrm>
              <a:off x="4051" y="2627"/>
              <a:ext cx="1500" cy="248"/>
            </a:xfrm>
            <a:prstGeom prst="rect">
              <a:avLst/>
            </a:prstGeom>
            <a:noFill/>
            <a:ln w="12700">
              <a:noFill/>
              <a:miter lim="800000"/>
              <a:headEnd/>
              <a:tailEnd/>
            </a:ln>
            <a:effectLst/>
          </p:spPr>
          <p:txBody>
            <a:bodyPr lIns="90488" tIns="44450" rIns="90488" bIns="44450">
              <a:spAutoFit/>
            </a:bodyPr>
            <a:lstStyle/>
            <a:p>
              <a:pPr algn="l"/>
              <a:r>
                <a:rPr lang="de-DE" sz="2000" b="1">
                  <a:solidFill>
                    <a:schemeClr val="bg1"/>
                  </a:solidFill>
                  <a:effectLst>
                    <a:outerShdw blurRad="38100" dist="38100" dir="2700000" algn="tl">
                      <a:srgbClr val="C0C0C0"/>
                    </a:outerShdw>
                  </a:effectLst>
                  <a:latin typeface="Times New Roman" pitchFamily="18" charset="0"/>
                </a:rPr>
                <a:t>A Lazy</a:t>
              </a:r>
              <a:r>
                <a:rPr lang="de-DE" sz="2000" b="1">
                  <a:effectLst>
                    <a:outerShdw blurRad="38100" dist="38100" dir="2700000" algn="tl">
                      <a:srgbClr val="C0C0C0"/>
                    </a:outerShdw>
                  </a:effectLst>
                  <a:latin typeface="Times New Roman" pitchFamily="18" charset="0"/>
                </a:rPr>
                <a:t> </a:t>
              </a:r>
              <a:r>
                <a:rPr lang="de-DE" sz="2000" b="1">
                  <a:solidFill>
                    <a:schemeClr val="bg1"/>
                  </a:solidFill>
                  <a:effectLst>
                    <a:outerShdw blurRad="38100" dist="38100" dir="2700000" algn="tl">
                      <a:srgbClr val="C0C0C0"/>
                    </a:outerShdw>
                  </a:effectLst>
                  <a:latin typeface="Times New Roman" pitchFamily="18" charset="0"/>
                </a:rPr>
                <a:t>Transaction</a:t>
              </a:r>
            </a:p>
          </p:txBody>
        </p:sp>
        <p:sp>
          <p:nvSpPr>
            <p:cNvPr id="182319" name="Freeform 47"/>
            <p:cNvSpPr>
              <a:spLocks/>
            </p:cNvSpPr>
            <p:nvPr/>
          </p:nvSpPr>
          <p:spPr bwMode="auto">
            <a:xfrm>
              <a:off x="5635" y="2539"/>
              <a:ext cx="118" cy="857"/>
            </a:xfrm>
            <a:custGeom>
              <a:avLst/>
              <a:gdLst/>
              <a:ahLst/>
              <a:cxnLst>
                <a:cxn ang="0">
                  <a:pos x="0" y="134"/>
                </a:cxn>
                <a:cxn ang="0">
                  <a:pos x="0" y="856"/>
                </a:cxn>
                <a:cxn ang="0">
                  <a:pos x="117" y="645"/>
                </a:cxn>
                <a:cxn ang="0">
                  <a:pos x="117" y="0"/>
                </a:cxn>
                <a:cxn ang="0">
                  <a:pos x="0" y="134"/>
                </a:cxn>
              </a:cxnLst>
              <a:rect l="0" t="0" r="r" b="b"/>
              <a:pathLst>
                <a:path w="118" h="857">
                  <a:moveTo>
                    <a:pt x="0" y="134"/>
                  </a:moveTo>
                  <a:lnTo>
                    <a:pt x="0" y="856"/>
                  </a:lnTo>
                  <a:lnTo>
                    <a:pt x="117" y="645"/>
                  </a:lnTo>
                  <a:lnTo>
                    <a:pt x="117" y="0"/>
                  </a:lnTo>
                  <a:lnTo>
                    <a:pt x="0" y="134"/>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82320" name="Line 48"/>
          <p:cNvSpPr>
            <a:spLocks noChangeShapeType="1"/>
          </p:cNvSpPr>
          <p:nvPr/>
        </p:nvSpPr>
        <p:spPr bwMode="auto">
          <a:xfrm flipH="1">
            <a:off x="6546850" y="3252788"/>
            <a:ext cx="1041400" cy="741362"/>
          </a:xfrm>
          <a:prstGeom prst="line">
            <a:avLst/>
          </a:prstGeom>
          <a:noFill/>
          <a:ln w="12700">
            <a:solidFill>
              <a:schemeClr val="tx1"/>
            </a:solidFill>
            <a:round/>
            <a:headEnd/>
            <a:tailEnd/>
          </a:ln>
          <a:effectLst/>
        </p:spPr>
        <p:txBody>
          <a:bodyPr wrap="none" anchor="ctr"/>
          <a:lstStyle/>
          <a:p>
            <a:endParaRPr lang="de-DE"/>
          </a:p>
        </p:txBody>
      </p:sp>
      <p:sp>
        <p:nvSpPr>
          <p:cNvPr id="182321" name="Line 49"/>
          <p:cNvSpPr>
            <a:spLocks noChangeShapeType="1"/>
          </p:cNvSpPr>
          <p:nvPr/>
        </p:nvSpPr>
        <p:spPr bwMode="auto">
          <a:xfrm flipH="1">
            <a:off x="6135688" y="1873250"/>
            <a:ext cx="1414462" cy="2371725"/>
          </a:xfrm>
          <a:prstGeom prst="line">
            <a:avLst/>
          </a:prstGeom>
          <a:noFill/>
          <a:ln w="12700">
            <a:solidFill>
              <a:schemeClr val="tx1"/>
            </a:solidFill>
            <a:round/>
            <a:headEnd/>
            <a:tailEnd/>
          </a:ln>
          <a:effectLst/>
        </p:spPr>
        <p:txBody>
          <a:bodyPr wrap="none" anchor="ctr"/>
          <a:lstStyle/>
          <a:p>
            <a:endParaRPr lang="de-DE"/>
          </a:p>
        </p:txBody>
      </p:sp>
      <p:sp>
        <p:nvSpPr>
          <p:cNvPr id="182322" name="Line 50"/>
          <p:cNvSpPr>
            <a:spLocks noChangeShapeType="1"/>
          </p:cNvSpPr>
          <p:nvPr/>
        </p:nvSpPr>
        <p:spPr bwMode="auto">
          <a:xfrm>
            <a:off x="8075613" y="1873250"/>
            <a:ext cx="871537" cy="2371725"/>
          </a:xfrm>
          <a:prstGeom prst="line">
            <a:avLst/>
          </a:prstGeom>
          <a:noFill/>
          <a:ln w="12700">
            <a:solidFill>
              <a:schemeClr val="tx1"/>
            </a:solidFill>
            <a:round/>
            <a:headEnd/>
            <a:tailEnd/>
          </a:ln>
          <a:effectLst/>
        </p:spPr>
        <p:txBody>
          <a:bodyPr wrap="none" anchor="ctr"/>
          <a:lstStyle/>
          <a:p>
            <a:endParaRPr lang="de-DE"/>
          </a:p>
        </p:txBody>
      </p:sp>
      <p:sp>
        <p:nvSpPr>
          <p:cNvPr id="182323" name="Line 51"/>
          <p:cNvSpPr>
            <a:spLocks noChangeShapeType="1"/>
          </p:cNvSpPr>
          <p:nvPr/>
        </p:nvSpPr>
        <p:spPr bwMode="auto">
          <a:xfrm>
            <a:off x="8037513" y="3275013"/>
            <a:ext cx="1025525" cy="763587"/>
          </a:xfrm>
          <a:prstGeom prst="line">
            <a:avLst/>
          </a:prstGeom>
          <a:noFill/>
          <a:ln w="127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liennummernplatzhalter 4"/>
          <p:cNvSpPr>
            <a:spLocks noGrp="1"/>
          </p:cNvSpPr>
          <p:nvPr>
            <p:ph type="sldNum" sz="quarter" idx="12"/>
          </p:nvPr>
        </p:nvSpPr>
        <p:spPr/>
        <p:txBody>
          <a:bodyPr/>
          <a:lstStyle/>
          <a:p>
            <a:fld id="{47134AFD-FD3E-4C2D-AAF9-873F1891C901}" type="slidenum">
              <a:rPr lang="en-US"/>
              <a:pPr/>
              <a:t>69</a:t>
            </a:fld>
            <a:endParaRPr lang="en-US"/>
          </a:p>
        </p:txBody>
      </p:sp>
      <p:cxnSp>
        <p:nvCxnSpPr>
          <p:cNvPr id="201773" name="AutoShape 45"/>
          <p:cNvCxnSpPr>
            <a:cxnSpLocks noChangeShapeType="1"/>
            <a:stCxn id="201764" idx="3"/>
            <a:endCxn id="201771" idx="0"/>
          </p:cNvCxnSpPr>
          <p:nvPr/>
        </p:nvCxnSpPr>
        <p:spPr bwMode="auto">
          <a:xfrm flipV="1">
            <a:off x="2182813" y="1143000"/>
            <a:ext cx="5192712" cy="517525"/>
          </a:xfrm>
          <a:prstGeom prst="curvedConnector4">
            <a:avLst>
              <a:gd name="adj1" fmla="val 10241"/>
              <a:gd name="adj2" fmla="val 144171"/>
            </a:avLst>
          </a:prstGeom>
          <a:noFill/>
          <a:ln w="76200">
            <a:solidFill>
              <a:schemeClr val="accent2"/>
            </a:solidFill>
            <a:round/>
            <a:headEnd/>
            <a:tailEnd type="triangle" w="med" len="med"/>
          </a:ln>
          <a:effectLst/>
        </p:spPr>
      </p:cxnSp>
      <p:sp>
        <p:nvSpPr>
          <p:cNvPr id="201730" name="Rectangle 2"/>
          <p:cNvSpPr>
            <a:spLocks noGrp="1" noChangeArrowheads="1"/>
          </p:cNvSpPr>
          <p:nvPr>
            <p:ph type="title"/>
          </p:nvPr>
        </p:nvSpPr>
        <p:spPr/>
        <p:txBody>
          <a:bodyPr/>
          <a:lstStyle/>
          <a:p>
            <a:r>
              <a:rPr lang="de-DE"/>
              <a:t>Zwei konkurrierende asynchrone (lazy) Transaktionen</a:t>
            </a:r>
          </a:p>
        </p:txBody>
      </p:sp>
      <p:grpSp>
        <p:nvGrpSpPr>
          <p:cNvPr id="201731" name="Group 3"/>
          <p:cNvGrpSpPr>
            <a:grpSpLocks/>
          </p:cNvGrpSpPr>
          <p:nvPr/>
        </p:nvGrpSpPr>
        <p:grpSpPr bwMode="auto">
          <a:xfrm>
            <a:off x="381000" y="2667000"/>
            <a:ext cx="2209800" cy="2057400"/>
            <a:chOff x="240" y="1680"/>
            <a:chExt cx="1392" cy="1296"/>
          </a:xfrm>
        </p:grpSpPr>
        <p:sp>
          <p:nvSpPr>
            <p:cNvPr id="201732" name="AutoShape 4"/>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1733" name="Group 5"/>
            <p:cNvGrpSpPr>
              <a:grpSpLocks/>
            </p:cNvGrpSpPr>
            <p:nvPr/>
          </p:nvGrpSpPr>
          <p:grpSpPr bwMode="auto">
            <a:xfrm>
              <a:off x="432" y="2064"/>
              <a:ext cx="912" cy="240"/>
              <a:chOff x="432" y="2064"/>
              <a:chExt cx="912" cy="240"/>
            </a:xfrm>
          </p:grpSpPr>
          <p:sp>
            <p:nvSpPr>
              <p:cNvPr id="201734" name="Rectangle 6"/>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7</a:t>
                </a:r>
              </a:p>
            </p:txBody>
          </p:sp>
          <p:sp>
            <p:nvSpPr>
              <p:cNvPr id="201735" name="Rectangle 7"/>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6</a:t>
                </a:r>
              </a:p>
            </p:txBody>
          </p:sp>
        </p:grpSp>
        <p:grpSp>
          <p:nvGrpSpPr>
            <p:cNvPr id="201736" name="Group 8"/>
            <p:cNvGrpSpPr>
              <a:grpSpLocks/>
            </p:cNvGrpSpPr>
            <p:nvPr/>
          </p:nvGrpSpPr>
          <p:grpSpPr bwMode="auto">
            <a:xfrm>
              <a:off x="432" y="2352"/>
              <a:ext cx="912" cy="240"/>
              <a:chOff x="432" y="2064"/>
              <a:chExt cx="912" cy="240"/>
            </a:xfrm>
          </p:grpSpPr>
          <p:sp>
            <p:nvSpPr>
              <p:cNvPr id="201737" name="Rectangle 9"/>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8</a:t>
                </a:r>
              </a:p>
            </p:txBody>
          </p:sp>
          <p:sp>
            <p:nvSpPr>
              <p:cNvPr id="201738" name="Rectangle 10"/>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6</a:t>
                </a:r>
              </a:p>
            </p:txBody>
          </p:sp>
        </p:grpSp>
        <p:grpSp>
          <p:nvGrpSpPr>
            <p:cNvPr id="201739" name="Group 11"/>
            <p:cNvGrpSpPr>
              <a:grpSpLocks/>
            </p:cNvGrpSpPr>
            <p:nvPr/>
          </p:nvGrpSpPr>
          <p:grpSpPr bwMode="auto">
            <a:xfrm>
              <a:off x="432" y="2640"/>
              <a:ext cx="912" cy="240"/>
              <a:chOff x="432" y="2064"/>
              <a:chExt cx="912" cy="240"/>
            </a:xfrm>
          </p:grpSpPr>
          <p:sp>
            <p:nvSpPr>
              <p:cNvPr id="201740" name="Rectangle 12"/>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1741" name="Rectangle 13"/>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1742" name="Group 14"/>
          <p:cNvGrpSpPr>
            <a:grpSpLocks/>
          </p:cNvGrpSpPr>
          <p:nvPr/>
        </p:nvGrpSpPr>
        <p:grpSpPr bwMode="auto">
          <a:xfrm>
            <a:off x="3352800" y="2667000"/>
            <a:ext cx="2209800" cy="2057400"/>
            <a:chOff x="240" y="1680"/>
            <a:chExt cx="1392" cy="1296"/>
          </a:xfrm>
        </p:grpSpPr>
        <p:sp>
          <p:nvSpPr>
            <p:cNvPr id="201743" name="AutoShape 15"/>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1744" name="Group 16"/>
            <p:cNvGrpSpPr>
              <a:grpSpLocks/>
            </p:cNvGrpSpPr>
            <p:nvPr/>
          </p:nvGrpSpPr>
          <p:grpSpPr bwMode="auto">
            <a:xfrm>
              <a:off x="432" y="2064"/>
              <a:ext cx="912" cy="240"/>
              <a:chOff x="432" y="2064"/>
              <a:chExt cx="912" cy="240"/>
            </a:xfrm>
          </p:grpSpPr>
          <p:sp>
            <p:nvSpPr>
              <p:cNvPr id="201745" name="Rectangle 17"/>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1746" name="Rectangle 18"/>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1747" name="Group 19"/>
            <p:cNvGrpSpPr>
              <a:grpSpLocks/>
            </p:cNvGrpSpPr>
            <p:nvPr/>
          </p:nvGrpSpPr>
          <p:grpSpPr bwMode="auto">
            <a:xfrm>
              <a:off x="432" y="2352"/>
              <a:ext cx="912" cy="240"/>
              <a:chOff x="432" y="2064"/>
              <a:chExt cx="912" cy="240"/>
            </a:xfrm>
          </p:grpSpPr>
          <p:sp>
            <p:nvSpPr>
              <p:cNvPr id="201748" name="Rectangle 20"/>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7</a:t>
                </a:r>
              </a:p>
            </p:txBody>
          </p:sp>
          <p:sp>
            <p:nvSpPr>
              <p:cNvPr id="201749" name="Rectangle 21"/>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5</a:t>
                </a:r>
              </a:p>
            </p:txBody>
          </p:sp>
        </p:grpSp>
        <p:grpSp>
          <p:nvGrpSpPr>
            <p:cNvPr id="201750" name="Group 22"/>
            <p:cNvGrpSpPr>
              <a:grpSpLocks/>
            </p:cNvGrpSpPr>
            <p:nvPr/>
          </p:nvGrpSpPr>
          <p:grpSpPr bwMode="auto">
            <a:xfrm>
              <a:off x="432" y="2640"/>
              <a:ext cx="912" cy="240"/>
              <a:chOff x="432" y="2064"/>
              <a:chExt cx="912" cy="240"/>
            </a:xfrm>
          </p:grpSpPr>
          <p:sp>
            <p:nvSpPr>
              <p:cNvPr id="201751" name="Rectangle 23"/>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1752" name="Rectangle 24"/>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1753" name="Group 25"/>
          <p:cNvGrpSpPr>
            <a:grpSpLocks/>
          </p:cNvGrpSpPr>
          <p:nvPr/>
        </p:nvGrpSpPr>
        <p:grpSpPr bwMode="auto">
          <a:xfrm>
            <a:off x="6324600" y="2667000"/>
            <a:ext cx="2209800" cy="2057400"/>
            <a:chOff x="240" y="1680"/>
            <a:chExt cx="1392" cy="1296"/>
          </a:xfrm>
        </p:grpSpPr>
        <p:sp>
          <p:nvSpPr>
            <p:cNvPr id="201754" name="AutoShape 26"/>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1755" name="Group 27"/>
            <p:cNvGrpSpPr>
              <a:grpSpLocks/>
            </p:cNvGrpSpPr>
            <p:nvPr/>
          </p:nvGrpSpPr>
          <p:grpSpPr bwMode="auto">
            <a:xfrm>
              <a:off x="432" y="2064"/>
              <a:ext cx="912" cy="240"/>
              <a:chOff x="432" y="2064"/>
              <a:chExt cx="912" cy="240"/>
            </a:xfrm>
          </p:grpSpPr>
          <p:sp>
            <p:nvSpPr>
              <p:cNvPr id="201756" name="Rectangle 28"/>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1757" name="Rectangle 29"/>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1758" name="Group 30"/>
            <p:cNvGrpSpPr>
              <a:grpSpLocks/>
            </p:cNvGrpSpPr>
            <p:nvPr/>
          </p:nvGrpSpPr>
          <p:grpSpPr bwMode="auto">
            <a:xfrm>
              <a:off x="432" y="2352"/>
              <a:ext cx="912" cy="240"/>
              <a:chOff x="432" y="2064"/>
              <a:chExt cx="912" cy="240"/>
            </a:xfrm>
          </p:grpSpPr>
          <p:sp>
            <p:nvSpPr>
              <p:cNvPr id="201759" name="Rectangle 31"/>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9</a:t>
                </a:r>
              </a:p>
            </p:txBody>
          </p:sp>
          <p:sp>
            <p:nvSpPr>
              <p:cNvPr id="201760" name="Rectangle 32"/>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7</a:t>
                </a:r>
              </a:p>
            </p:txBody>
          </p:sp>
        </p:grpSp>
        <p:grpSp>
          <p:nvGrpSpPr>
            <p:cNvPr id="201761" name="Group 33"/>
            <p:cNvGrpSpPr>
              <a:grpSpLocks/>
            </p:cNvGrpSpPr>
            <p:nvPr/>
          </p:nvGrpSpPr>
          <p:grpSpPr bwMode="auto">
            <a:xfrm>
              <a:off x="432" y="2640"/>
              <a:ext cx="912" cy="240"/>
              <a:chOff x="432" y="2064"/>
              <a:chExt cx="912" cy="240"/>
            </a:xfrm>
          </p:grpSpPr>
          <p:sp>
            <p:nvSpPr>
              <p:cNvPr id="201762" name="Rectangle 34"/>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8</a:t>
                </a:r>
              </a:p>
            </p:txBody>
          </p:sp>
          <p:sp>
            <p:nvSpPr>
              <p:cNvPr id="201763" name="Rectangle 35"/>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7</a:t>
                </a:r>
              </a:p>
            </p:txBody>
          </p:sp>
        </p:grpSp>
      </p:grpSp>
      <p:sp>
        <p:nvSpPr>
          <p:cNvPr id="201764" name="Text Box 36"/>
          <p:cNvSpPr txBox="1">
            <a:spLocks noChangeArrowheads="1"/>
          </p:cNvSpPr>
          <p:nvPr/>
        </p:nvSpPr>
        <p:spPr bwMode="auto">
          <a:xfrm>
            <a:off x="685800" y="1066800"/>
            <a:ext cx="1497013" cy="1187450"/>
          </a:xfrm>
          <a:prstGeom prst="rect">
            <a:avLst/>
          </a:prstGeom>
          <a:solidFill>
            <a:srgbClr val="33CC33"/>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Write A=7</a:t>
            </a:r>
          </a:p>
          <a:p>
            <a:r>
              <a:rPr lang="de-DE">
                <a:latin typeface="Times New Roman" pitchFamily="18" charset="0"/>
              </a:rPr>
              <a:t>Write B=8</a:t>
            </a:r>
          </a:p>
        </p:txBody>
      </p:sp>
      <p:cxnSp>
        <p:nvCxnSpPr>
          <p:cNvPr id="201765" name="AutoShape 37"/>
          <p:cNvCxnSpPr>
            <a:cxnSpLocks noChangeShapeType="1"/>
            <a:stCxn id="201764" idx="1"/>
            <a:endCxn id="201734" idx="1"/>
          </p:cNvCxnSpPr>
          <p:nvPr/>
        </p:nvCxnSpPr>
        <p:spPr bwMode="auto">
          <a:xfrm rot="10800000" flipV="1">
            <a:off x="671513" y="1660525"/>
            <a:ext cx="14287" cy="1806575"/>
          </a:xfrm>
          <a:prstGeom prst="curvedConnector3">
            <a:avLst>
              <a:gd name="adj1" fmla="val 3466662"/>
            </a:avLst>
          </a:prstGeom>
          <a:noFill/>
          <a:ln w="28575">
            <a:solidFill>
              <a:schemeClr val="tx1"/>
            </a:solidFill>
            <a:round/>
            <a:headEnd/>
            <a:tailEnd type="triangle" w="med" len="med"/>
          </a:ln>
          <a:effectLst/>
        </p:spPr>
      </p:cxnSp>
      <p:cxnSp>
        <p:nvCxnSpPr>
          <p:cNvPr id="201766" name="AutoShape 38"/>
          <p:cNvCxnSpPr>
            <a:cxnSpLocks noChangeShapeType="1"/>
            <a:stCxn id="201764" idx="2"/>
            <a:endCxn id="201738" idx="3"/>
          </p:cNvCxnSpPr>
          <p:nvPr/>
        </p:nvCxnSpPr>
        <p:spPr bwMode="auto">
          <a:xfrm rot="16200000" flipH="1">
            <a:off x="956469" y="2732881"/>
            <a:ext cx="1670050" cy="712788"/>
          </a:xfrm>
          <a:prstGeom prst="curvedConnector4">
            <a:avLst>
              <a:gd name="adj1" fmla="val 25282"/>
              <a:gd name="adj2" fmla="val 130065"/>
            </a:avLst>
          </a:prstGeom>
          <a:noFill/>
          <a:ln w="28575">
            <a:solidFill>
              <a:schemeClr val="tx1"/>
            </a:solidFill>
            <a:round/>
            <a:headEnd/>
            <a:tailEnd type="triangle" w="med" len="med"/>
          </a:ln>
          <a:effectLst/>
        </p:spPr>
      </p:cxnSp>
      <p:sp>
        <p:nvSpPr>
          <p:cNvPr id="201767" name="Text Box 39"/>
          <p:cNvSpPr txBox="1">
            <a:spLocks noChangeArrowheads="1"/>
          </p:cNvSpPr>
          <p:nvPr/>
        </p:nvSpPr>
        <p:spPr bwMode="auto">
          <a:xfrm>
            <a:off x="6629400" y="5257800"/>
            <a:ext cx="1479550" cy="1187450"/>
          </a:xfrm>
          <a:prstGeom prst="rect">
            <a:avLst/>
          </a:prstGeom>
          <a:solidFill>
            <a:srgbClr val="99CC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Write B=9</a:t>
            </a:r>
          </a:p>
          <a:p>
            <a:r>
              <a:rPr lang="de-DE">
                <a:latin typeface="Times New Roman" pitchFamily="18" charset="0"/>
              </a:rPr>
              <a:t>Write C=8</a:t>
            </a:r>
          </a:p>
        </p:txBody>
      </p:sp>
      <p:cxnSp>
        <p:nvCxnSpPr>
          <p:cNvPr id="201768" name="AutoShape 40"/>
          <p:cNvCxnSpPr>
            <a:cxnSpLocks noChangeShapeType="1"/>
            <a:stCxn id="201767" idx="1"/>
            <a:endCxn id="201759" idx="1"/>
          </p:cNvCxnSpPr>
          <p:nvPr/>
        </p:nvCxnSpPr>
        <p:spPr bwMode="auto">
          <a:xfrm rot="10800000">
            <a:off x="6615113" y="3924300"/>
            <a:ext cx="14287" cy="1927225"/>
          </a:xfrm>
          <a:prstGeom prst="curvedConnector3">
            <a:avLst>
              <a:gd name="adj1" fmla="val 1600000"/>
            </a:avLst>
          </a:prstGeom>
          <a:noFill/>
          <a:ln w="28575">
            <a:solidFill>
              <a:schemeClr val="tx1"/>
            </a:solidFill>
            <a:round/>
            <a:headEnd/>
            <a:tailEnd type="triangle" w="med" len="med"/>
          </a:ln>
          <a:effectLst/>
        </p:spPr>
      </p:cxnSp>
      <p:cxnSp>
        <p:nvCxnSpPr>
          <p:cNvPr id="201769" name="AutoShape 41"/>
          <p:cNvCxnSpPr>
            <a:cxnSpLocks noChangeShapeType="1"/>
            <a:stCxn id="201767" idx="2"/>
            <a:endCxn id="201763" idx="3"/>
          </p:cNvCxnSpPr>
          <p:nvPr/>
        </p:nvCxnSpPr>
        <p:spPr bwMode="auto">
          <a:xfrm rot="5400000" flipH="1" flipV="1">
            <a:off x="6698457" y="5052218"/>
            <a:ext cx="2063750" cy="722313"/>
          </a:xfrm>
          <a:prstGeom prst="curvedConnector4">
            <a:avLst>
              <a:gd name="adj1" fmla="val -11079"/>
              <a:gd name="adj2" fmla="val 134065"/>
            </a:avLst>
          </a:prstGeom>
          <a:noFill/>
          <a:ln w="28575">
            <a:solidFill>
              <a:schemeClr val="tx1"/>
            </a:solidFill>
            <a:round/>
            <a:headEnd/>
            <a:tailEnd type="triangle" w="med" len="med"/>
          </a:ln>
          <a:effectLst/>
        </p:spPr>
      </p:cxnSp>
      <p:sp>
        <p:nvSpPr>
          <p:cNvPr id="201770" name="Text Box 42"/>
          <p:cNvSpPr txBox="1">
            <a:spLocks noChangeArrowheads="1"/>
          </p:cNvSpPr>
          <p:nvPr/>
        </p:nvSpPr>
        <p:spPr bwMode="auto">
          <a:xfrm>
            <a:off x="3430588" y="1143000"/>
            <a:ext cx="1949450" cy="1187450"/>
          </a:xfrm>
          <a:prstGeom prst="rect">
            <a:avLst/>
          </a:prstGeom>
          <a:solidFill>
            <a:schemeClr val="accent2"/>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A=7, oldTS=3</a:t>
            </a:r>
          </a:p>
          <a:p>
            <a:r>
              <a:rPr lang="de-DE">
                <a:latin typeface="Times New Roman" pitchFamily="18" charset="0"/>
              </a:rPr>
              <a:t>B=8, oldTS=5</a:t>
            </a:r>
          </a:p>
        </p:txBody>
      </p:sp>
      <p:sp>
        <p:nvSpPr>
          <p:cNvPr id="201771" name="Text Box 43"/>
          <p:cNvSpPr txBox="1">
            <a:spLocks noChangeArrowheads="1"/>
          </p:cNvSpPr>
          <p:nvPr/>
        </p:nvSpPr>
        <p:spPr bwMode="auto">
          <a:xfrm>
            <a:off x="6400800" y="1143000"/>
            <a:ext cx="1949450" cy="1187450"/>
          </a:xfrm>
          <a:prstGeom prst="rect">
            <a:avLst/>
          </a:prstGeom>
          <a:solidFill>
            <a:schemeClr val="accent2"/>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A=7, oldTS=3</a:t>
            </a:r>
          </a:p>
          <a:p>
            <a:r>
              <a:rPr lang="de-DE">
                <a:latin typeface="Times New Roman" pitchFamily="18" charset="0"/>
              </a:rPr>
              <a:t>B=8, oldTS=5</a:t>
            </a:r>
          </a:p>
        </p:txBody>
      </p:sp>
      <p:cxnSp>
        <p:nvCxnSpPr>
          <p:cNvPr id="201772" name="AutoShape 44"/>
          <p:cNvCxnSpPr>
            <a:cxnSpLocks noChangeShapeType="1"/>
            <a:stCxn id="201764" idx="3"/>
            <a:endCxn id="201770" idx="1"/>
          </p:cNvCxnSpPr>
          <p:nvPr/>
        </p:nvCxnSpPr>
        <p:spPr bwMode="auto">
          <a:xfrm>
            <a:off x="2182813" y="1660525"/>
            <a:ext cx="1247775" cy="76200"/>
          </a:xfrm>
          <a:prstGeom prst="straightConnector1">
            <a:avLst/>
          </a:prstGeom>
          <a:noFill/>
          <a:ln w="76200">
            <a:solidFill>
              <a:schemeClr val="accent2"/>
            </a:solidFill>
            <a:round/>
            <a:headEnd/>
            <a:tailEnd type="triangle" w="med" len="med"/>
          </a:ln>
          <a:effectLst/>
        </p:spPr>
      </p:cxnSp>
      <p:sp>
        <p:nvSpPr>
          <p:cNvPr id="201774" name="Text Box 46"/>
          <p:cNvSpPr txBox="1">
            <a:spLocks noChangeArrowheads="1"/>
          </p:cNvSpPr>
          <p:nvPr/>
        </p:nvSpPr>
        <p:spPr bwMode="auto">
          <a:xfrm>
            <a:off x="3508375" y="5257800"/>
            <a:ext cx="1931988" cy="1187450"/>
          </a:xfrm>
          <a:prstGeom prst="rect">
            <a:avLst/>
          </a:prstGeom>
          <a:solidFill>
            <a:srgbClr val="CC66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B=9, oldTS=5</a:t>
            </a:r>
          </a:p>
          <a:p>
            <a:r>
              <a:rPr lang="de-DE">
                <a:latin typeface="Times New Roman" pitchFamily="18" charset="0"/>
              </a:rPr>
              <a:t>C=8, oldTS=2</a:t>
            </a:r>
          </a:p>
        </p:txBody>
      </p:sp>
      <p:sp>
        <p:nvSpPr>
          <p:cNvPr id="201775" name="Text Box 47"/>
          <p:cNvSpPr txBox="1">
            <a:spLocks noChangeArrowheads="1"/>
          </p:cNvSpPr>
          <p:nvPr/>
        </p:nvSpPr>
        <p:spPr bwMode="auto">
          <a:xfrm>
            <a:off x="533400" y="5257800"/>
            <a:ext cx="1931988" cy="1187450"/>
          </a:xfrm>
          <a:prstGeom prst="rect">
            <a:avLst/>
          </a:prstGeom>
          <a:solidFill>
            <a:srgbClr val="CC66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B=9, oldTS=5</a:t>
            </a:r>
          </a:p>
          <a:p>
            <a:r>
              <a:rPr lang="de-DE">
                <a:latin typeface="Times New Roman" pitchFamily="18" charset="0"/>
              </a:rPr>
              <a:t>C=8, oldTS=2</a:t>
            </a:r>
          </a:p>
        </p:txBody>
      </p:sp>
      <p:cxnSp>
        <p:nvCxnSpPr>
          <p:cNvPr id="201776" name="AutoShape 48"/>
          <p:cNvCxnSpPr>
            <a:cxnSpLocks noChangeShapeType="1"/>
            <a:stCxn id="201767" idx="1"/>
            <a:endCxn id="201774" idx="3"/>
          </p:cNvCxnSpPr>
          <p:nvPr/>
        </p:nvCxnSpPr>
        <p:spPr bwMode="auto">
          <a:xfrm flipH="1">
            <a:off x="5440363" y="5851525"/>
            <a:ext cx="1189037" cy="0"/>
          </a:xfrm>
          <a:prstGeom prst="straightConnector1">
            <a:avLst/>
          </a:prstGeom>
          <a:noFill/>
          <a:ln w="76200">
            <a:solidFill>
              <a:srgbClr val="CC66FF"/>
            </a:solidFill>
            <a:round/>
            <a:headEnd/>
            <a:tailEnd type="triangle" w="med" len="med"/>
          </a:ln>
          <a:effectLst/>
        </p:spPr>
      </p:cxnSp>
      <p:cxnSp>
        <p:nvCxnSpPr>
          <p:cNvPr id="201777" name="AutoShape 49"/>
          <p:cNvCxnSpPr>
            <a:cxnSpLocks noChangeShapeType="1"/>
            <a:stCxn id="201767" idx="1"/>
            <a:endCxn id="201775" idx="2"/>
          </p:cNvCxnSpPr>
          <p:nvPr/>
        </p:nvCxnSpPr>
        <p:spPr bwMode="auto">
          <a:xfrm rot="10800000" flipV="1">
            <a:off x="1500188" y="5851525"/>
            <a:ext cx="5129212" cy="593725"/>
          </a:xfrm>
          <a:prstGeom prst="curvedConnector4">
            <a:avLst>
              <a:gd name="adj1" fmla="val 7579"/>
              <a:gd name="adj2" fmla="val 125667"/>
            </a:avLst>
          </a:prstGeom>
          <a:noFill/>
          <a:ln w="76200">
            <a:solidFill>
              <a:srgbClr val="CC66FF"/>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B907957E-08E8-4D71-8148-EA77EBCC8D59}" type="slidenum">
              <a:rPr lang="en-US"/>
              <a:pPr/>
              <a:t>7</a:t>
            </a:fld>
            <a:endParaRPr lang="en-US"/>
          </a:p>
        </p:txBody>
      </p:sp>
      <p:sp>
        <p:nvSpPr>
          <p:cNvPr id="118786" name="Rectangle 2"/>
          <p:cNvSpPr>
            <a:spLocks noGrp="1" noChangeArrowheads="1"/>
          </p:cNvSpPr>
          <p:nvPr>
            <p:ph type="title"/>
          </p:nvPr>
        </p:nvSpPr>
        <p:spPr/>
        <p:txBody>
          <a:bodyPr/>
          <a:lstStyle/>
          <a:p>
            <a:r>
              <a:rPr lang="de-DE"/>
              <a:t>ROWA: Read One / Write All</a:t>
            </a:r>
          </a:p>
        </p:txBody>
      </p:sp>
      <p:sp>
        <p:nvSpPr>
          <p:cNvPr id="118787" name="Rectangle 3"/>
          <p:cNvSpPr>
            <a:spLocks noGrp="1" noChangeArrowheads="1"/>
          </p:cNvSpPr>
          <p:nvPr>
            <p:ph type="body" idx="1"/>
          </p:nvPr>
        </p:nvSpPr>
        <p:spPr/>
        <p:txBody>
          <a:bodyPr/>
          <a:lstStyle/>
          <a:p>
            <a:r>
              <a:rPr lang="de-DE"/>
              <a:t>Eine logische Leseoperation wird auf einer einzigen beliebigen Kopie durchgeführt</a:t>
            </a:r>
          </a:p>
          <a:p>
            <a:pPr lvl="1"/>
            <a:r>
              <a:rPr lang="de-DE"/>
              <a:t>die am nächsten im Netzwerk verfügbare Kopie, beispielsweise</a:t>
            </a:r>
          </a:p>
          <a:p>
            <a:r>
              <a:rPr lang="de-DE"/>
              <a:t>Eine logische Schreiboperation wird zu physischen Schreiboperationen auf allen Kopien des replizierten Datums</a:t>
            </a:r>
          </a:p>
          <a:p>
            <a:pPr lvl="1"/>
            <a:r>
              <a:rPr lang="de-DE"/>
              <a:t>synchrones Schreiben aller Kopien in derselben Transaktion</a:t>
            </a:r>
          </a:p>
          <a:p>
            <a:pPr lvl="1"/>
            <a:r>
              <a:rPr lang="de-DE"/>
              <a:t>beim 2PL-Verfahren werden in derselben TA alle Kopien des Datums gesperrt</a:t>
            </a:r>
          </a:p>
          <a:p>
            <a:pPr lvl="1"/>
            <a:r>
              <a:rPr lang="de-DE"/>
              <a:t>es wird das 2PC-Verfahren angewendet um die Schreiboperation atomar auf allen Kopien „zu commit-ten“</a:t>
            </a:r>
          </a:p>
          <a:p>
            <a:r>
              <a:rPr lang="de-DE"/>
              <a:t>sehr einfach zu implementieren, da das Verfahren nahtlos in das  2PL-Synchronisationsprotokoll und das 2PC-Commit-Protokoll „passt“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liennummernplatzhalter 4"/>
          <p:cNvSpPr>
            <a:spLocks noGrp="1"/>
          </p:cNvSpPr>
          <p:nvPr>
            <p:ph type="sldNum" sz="quarter" idx="12"/>
          </p:nvPr>
        </p:nvSpPr>
        <p:spPr/>
        <p:txBody>
          <a:bodyPr/>
          <a:lstStyle/>
          <a:p>
            <a:fld id="{BC0C9A5C-4808-4004-9177-5F452C380BBD}" type="slidenum">
              <a:rPr lang="en-US"/>
              <a:pPr/>
              <a:t>70</a:t>
            </a:fld>
            <a:endParaRPr lang="en-US"/>
          </a:p>
        </p:txBody>
      </p:sp>
      <p:cxnSp>
        <p:nvCxnSpPr>
          <p:cNvPr id="202754" name="AutoShape 2"/>
          <p:cNvCxnSpPr>
            <a:cxnSpLocks noChangeShapeType="1"/>
            <a:stCxn id="202789" idx="3"/>
            <a:endCxn id="202796" idx="0"/>
          </p:cNvCxnSpPr>
          <p:nvPr/>
        </p:nvCxnSpPr>
        <p:spPr bwMode="auto">
          <a:xfrm flipV="1">
            <a:off x="2182813" y="1143000"/>
            <a:ext cx="5192712" cy="517525"/>
          </a:xfrm>
          <a:prstGeom prst="curvedConnector4">
            <a:avLst>
              <a:gd name="adj1" fmla="val 10241"/>
              <a:gd name="adj2" fmla="val 144171"/>
            </a:avLst>
          </a:prstGeom>
          <a:noFill/>
          <a:ln w="76200">
            <a:solidFill>
              <a:schemeClr val="accent2"/>
            </a:solidFill>
            <a:round/>
            <a:headEnd/>
            <a:tailEnd type="triangle" w="med" len="med"/>
          </a:ln>
          <a:effectLst/>
        </p:spPr>
      </p:cxnSp>
      <p:sp>
        <p:nvSpPr>
          <p:cNvPr id="202755" name="Rectangle 3"/>
          <p:cNvSpPr>
            <a:spLocks noGrp="1" noChangeArrowheads="1"/>
          </p:cNvSpPr>
          <p:nvPr>
            <p:ph type="title"/>
          </p:nvPr>
        </p:nvSpPr>
        <p:spPr/>
        <p:txBody>
          <a:bodyPr/>
          <a:lstStyle/>
          <a:p>
            <a:r>
              <a:rPr lang="de-DE"/>
              <a:t>Zwei konkurrierende asynchrone (lazy) Transaktionen</a:t>
            </a:r>
          </a:p>
        </p:txBody>
      </p:sp>
      <p:grpSp>
        <p:nvGrpSpPr>
          <p:cNvPr id="202756" name="Group 4"/>
          <p:cNvGrpSpPr>
            <a:grpSpLocks/>
          </p:cNvGrpSpPr>
          <p:nvPr/>
        </p:nvGrpSpPr>
        <p:grpSpPr bwMode="auto">
          <a:xfrm>
            <a:off x="381000" y="2667000"/>
            <a:ext cx="2209800" cy="2057400"/>
            <a:chOff x="240" y="1680"/>
            <a:chExt cx="1392" cy="1296"/>
          </a:xfrm>
        </p:grpSpPr>
        <p:sp>
          <p:nvSpPr>
            <p:cNvPr id="202757" name="AutoShape 5"/>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2758" name="Group 6"/>
            <p:cNvGrpSpPr>
              <a:grpSpLocks/>
            </p:cNvGrpSpPr>
            <p:nvPr/>
          </p:nvGrpSpPr>
          <p:grpSpPr bwMode="auto">
            <a:xfrm>
              <a:off x="432" y="2064"/>
              <a:ext cx="912" cy="240"/>
              <a:chOff x="432" y="2064"/>
              <a:chExt cx="912" cy="240"/>
            </a:xfrm>
          </p:grpSpPr>
          <p:sp>
            <p:nvSpPr>
              <p:cNvPr id="202759" name="Rectangle 7"/>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7</a:t>
                </a:r>
              </a:p>
            </p:txBody>
          </p:sp>
          <p:sp>
            <p:nvSpPr>
              <p:cNvPr id="202760" name="Rectangle 8"/>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6</a:t>
                </a:r>
              </a:p>
            </p:txBody>
          </p:sp>
        </p:grpSp>
        <p:grpSp>
          <p:nvGrpSpPr>
            <p:cNvPr id="202761" name="Group 9"/>
            <p:cNvGrpSpPr>
              <a:grpSpLocks/>
            </p:cNvGrpSpPr>
            <p:nvPr/>
          </p:nvGrpSpPr>
          <p:grpSpPr bwMode="auto">
            <a:xfrm>
              <a:off x="432" y="2352"/>
              <a:ext cx="912" cy="240"/>
              <a:chOff x="432" y="2064"/>
              <a:chExt cx="912" cy="240"/>
            </a:xfrm>
          </p:grpSpPr>
          <p:sp>
            <p:nvSpPr>
              <p:cNvPr id="202762" name="Rectangle 10"/>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8</a:t>
                </a:r>
              </a:p>
            </p:txBody>
          </p:sp>
          <p:sp>
            <p:nvSpPr>
              <p:cNvPr id="202763" name="Rectangle 11"/>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6</a:t>
                </a:r>
              </a:p>
            </p:txBody>
          </p:sp>
        </p:grpSp>
        <p:grpSp>
          <p:nvGrpSpPr>
            <p:cNvPr id="202764" name="Group 12"/>
            <p:cNvGrpSpPr>
              <a:grpSpLocks/>
            </p:cNvGrpSpPr>
            <p:nvPr/>
          </p:nvGrpSpPr>
          <p:grpSpPr bwMode="auto">
            <a:xfrm>
              <a:off x="432" y="2640"/>
              <a:ext cx="912" cy="240"/>
              <a:chOff x="432" y="2064"/>
              <a:chExt cx="912" cy="240"/>
            </a:xfrm>
          </p:grpSpPr>
          <p:sp>
            <p:nvSpPr>
              <p:cNvPr id="202765" name="Rectangle 13"/>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2766" name="Rectangle 14"/>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2767" name="Group 15"/>
          <p:cNvGrpSpPr>
            <a:grpSpLocks/>
          </p:cNvGrpSpPr>
          <p:nvPr/>
        </p:nvGrpSpPr>
        <p:grpSpPr bwMode="auto">
          <a:xfrm>
            <a:off x="3352800" y="2667000"/>
            <a:ext cx="2209800" cy="2057400"/>
            <a:chOff x="240" y="1680"/>
            <a:chExt cx="1392" cy="1296"/>
          </a:xfrm>
        </p:grpSpPr>
        <p:sp>
          <p:nvSpPr>
            <p:cNvPr id="202768" name="AutoShape 16"/>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2769" name="Group 17"/>
            <p:cNvGrpSpPr>
              <a:grpSpLocks/>
            </p:cNvGrpSpPr>
            <p:nvPr/>
          </p:nvGrpSpPr>
          <p:grpSpPr bwMode="auto">
            <a:xfrm>
              <a:off x="432" y="2064"/>
              <a:ext cx="912" cy="240"/>
              <a:chOff x="432" y="2064"/>
              <a:chExt cx="912" cy="240"/>
            </a:xfrm>
          </p:grpSpPr>
          <p:sp>
            <p:nvSpPr>
              <p:cNvPr id="202770" name="Rectangle 18"/>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2771" name="Rectangle 19"/>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2772" name="Group 20"/>
            <p:cNvGrpSpPr>
              <a:grpSpLocks/>
            </p:cNvGrpSpPr>
            <p:nvPr/>
          </p:nvGrpSpPr>
          <p:grpSpPr bwMode="auto">
            <a:xfrm>
              <a:off x="432" y="2352"/>
              <a:ext cx="912" cy="240"/>
              <a:chOff x="432" y="2064"/>
              <a:chExt cx="912" cy="240"/>
            </a:xfrm>
          </p:grpSpPr>
          <p:sp>
            <p:nvSpPr>
              <p:cNvPr id="202773" name="Rectangle 21"/>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7</a:t>
                </a:r>
              </a:p>
            </p:txBody>
          </p:sp>
          <p:sp>
            <p:nvSpPr>
              <p:cNvPr id="202774" name="Rectangle 22"/>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5</a:t>
                </a:r>
              </a:p>
            </p:txBody>
          </p:sp>
        </p:grpSp>
        <p:grpSp>
          <p:nvGrpSpPr>
            <p:cNvPr id="202775" name="Group 23"/>
            <p:cNvGrpSpPr>
              <a:grpSpLocks/>
            </p:cNvGrpSpPr>
            <p:nvPr/>
          </p:nvGrpSpPr>
          <p:grpSpPr bwMode="auto">
            <a:xfrm>
              <a:off x="432" y="2640"/>
              <a:ext cx="912" cy="240"/>
              <a:chOff x="432" y="2064"/>
              <a:chExt cx="912" cy="240"/>
            </a:xfrm>
          </p:grpSpPr>
          <p:sp>
            <p:nvSpPr>
              <p:cNvPr id="202776" name="Rectangle 24"/>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2777" name="Rectangle 25"/>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2778" name="Group 26"/>
          <p:cNvGrpSpPr>
            <a:grpSpLocks/>
          </p:cNvGrpSpPr>
          <p:nvPr/>
        </p:nvGrpSpPr>
        <p:grpSpPr bwMode="auto">
          <a:xfrm>
            <a:off x="6324600" y="2667000"/>
            <a:ext cx="2209800" cy="2057400"/>
            <a:chOff x="240" y="1680"/>
            <a:chExt cx="1392" cy="1296"/>
          </a:xfrm>
        </p:grpSpPr>
        <p:sp>
          <p:nvSpPr>
            <p:cNvPr id="202779" name="AutoShape 27"/>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2780" name="Group 28"/>
            <p:cNvGrpSpPr>
              <a:grpSpLocks/>
            </p:cNvGrpSpPr>
            <p:nvPr/>
          </p:nvGrpSpPr>
          <p:grpSpPr bwMode="auto">
            <a:xfrm>
              <a:off x="432" y="2064"/>
              <a:ext cx="912" cy="240"/>
              <a:chOff x="432" y="2064"/>
              <a:chExt cx="912" cy="240"/>
            </a:xfrm>
          </p:grpSpPr>
          <p:sp>
            <p:nvSpPr>
              <p:cNvPr id="202781" name="Rectangle 29"/>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2782" name="Rectangle 30"/>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2783" name="Group 31"/>
            <p:cNvGrpSpPr>
              <a:grpSpLocks/>
            </p:cNvGrpSpPr>
            <p:nvPr/>
          </p:nvGrpSpPr>
          <p:grpSpPr bwMode="auto">
            <a:xfrm>
              <a:off x="432" y="2352"/>
              <a:ext cx="912" cy="240"/>
              <a:chOff x="432" y="2064"/>
              <a:chExt cx="912" cy="240"/>
            </a:xfrm>
          </p:grpSpPr>
          <p:sp>
            <p:nvSpPr>
              <p:cNvPr id="202784" name="Rectangle 32"/>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9</a:t>
                </a:r>
              </a:p>
            </p:txBody>
          </p:sp>
          <p:sp>
            <p:nvSpPr>
              <p:cNvPr id="202785" name="Rectangle 33"/>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7</a:t>
                </a:r>
              </a:p>
            </p:txBody>
          </p:sp>
        </p:grpSp>
        <p:grpSp>
          <p:nvGrpSpPr>
            <p:cNvPr id="202786" name="Group 34"/>
            <p:cNvGrpSpPr>
              <a:grpSpLocks/>
            </p:cNvGrpSpPr>
            <p:nvPr/>
          </p:nvGrpSpPr>
          <p:grpSpPr bwMode="auto">
            <a:xfrm>
              <a:off x="432" y="2640"/>
              <a:ext cx="912" cy="240"/>
              <a:chOff x="432" y="2064"/>
              <a:chExt cx="912" cy="240"/>
            </a:xfrm>
          </p:grpSpPr>
          <p:sp>
            <p:nvSpPr>
              <p:cNvPr id="202787" name="Rectangle 35"/>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8</a:t>
                </a:r>
              </a:p>
            </p:txBody>
          </p:sp>
          <p:sp>
            <p:nvSpPr>
              <p:cNvPr id="202788" name="Rectangle 36"/>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7</a:t>
                </a:r>
              </a:p>
            </p:txBody>
          </p:sp>
        </p:grpSp>
      </p:grpSp>
      <p:sp>
        <p:nvSpPr>
          <p:cNvPr id="202789" name="Text Box 37"/>
          <p:cNvSpPr txBox="1">
            <a:spLocks noChangeArrowheads="1"/>
          </p:cNvSpPr>
          <p:nvPr/>
        </p:nvSpPr>
        <p:spPr bwMode="auto">
          <a:xfrm>
            <a:off x="685800" y="1066800"/>
            <a:ext cx="1497013" cy="1187450"/>
          </a:xfrm>
          <a:prstGeom prst="rect">
            <a:avLst/>
          </a:prstGeom>
          <a:solidFill>
            <a:srgbClr val="33CC33"/>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Write A=7</a:t>
            </a:r>
          </a:p>
          <a:p>
            <a:r>
              <a:rPr lang="de-DE">
                <a:latin typeface="Times New Roman" pitchFamily="18" charset="0"/>
              </a:rPr>
              <a:t>Write B=8</a:t>
            </a:r>
          </a:p>
        </p:txBody>
      </p:sp>
      <p:cxnSp>
        <p:nvCxnSpPr>
          <p:cNvPr id="202790" name="AutoShape 38"/>
          <p:cNvCxnSpPr>
            <a:cxnSpLocks noChangeShapeType="1"/>
            <a:stCxn id="202789" idx="1"/>
            <a:endCxn id="202759" idx="1"/>
          </p:cNvCxnSpPr>
          <p:nvPr/>
        </p:nvCxnSpPr>
        <p:spPr bwMode="auto">
          <a:xfrm rot="10800000" flipV="1">
            <a:off x="671513" y="1660525"/>
            <a:ext cx="14287" cy="1806575"/>
          </a:xfrm>
          <a:prstGeom prst="curvedConnector3">
            <a:avLst>
              <a:gd name="adj1" fmla="val 3466662"/>
            </a:avLst>
          </a:prstGeom>
          <a:noFill/>
          <a:ln w="28575">
            <a:solidFill>
              <a:schemeClr val="tx1"/>
            </a:solidFill>
            <a:round/>
            <a:headEnd/>
            <a:tailEnd type="triangle" w="med" len="med"/>
          </a:ln>
          <a:effectLst/>
        </p:spPr>
      </p:cxnSp>
      <p:cxnSp>
        <p:nvCxnSpPr>
          <p:cNvPr id="202791" name="AutoShape 39"/>
          <p:cNvCxnSpPr>
            <a:cxnSpLocks noChangeShapeType="1"/>
            <a:stCxn id="202789" idx="2"/>
            <a:endCxn id="202763" idx="3"/>
          </p:cNvCxnSpPr>
          <p:nvPr/>
        </p:nvCxnSpPr>
        <p:spPr bwMode="auto">
          <a:xfrm rot="16200000" flipH="1">
            <a:off x="956469" y="2732881"/>
            <a:ext cx="1670050" cy="712788"/>
          </a:xfrm>
          <a:prstGeom prst="curvedConnector4">
            <a:avLst>
              <a:gd name="adj1" fmla="val 25282"/>
              <a:gd name="adj2" fmla="val 130065"/>
            </a:avLst>
          </a:prstGeom>
          <a:noFill/>
          <a:ln w="28575">
            <a:solidFill>
              <a:schemeClr val="tx1"/>
            </a:solidFill>
            <a:round/>
            <a:headEnd/>
            <a:tailEnd type="triangle" w="med" len="med"/>
          </a:ln>
          <a:effectLst/>
        </p:spPr>
      </p:cxnSp>
      <p:sp>
        <p:nvSpPr>
          <p:cNvPr id="202792" name="Text Box 40"/>
          <p:cNvSpPr txBox="1">
            <a:spLocks noChangeArrowheads="1"/>
          </p:cNvSpPr>
          <p:nvPr/>
        </p:nvSpPr>
        <p:spPr bwMode="auto">
          <a:xfrm>
            <a:off x="6629400" y="5257800"/>
            <a:ext cx="1479550" cy="1187450"/>
          </a:xfrm>
          <a:prstGeom prst="rect">
            <a:avLst/>
          </a:prstGeom>
          <a:solidFill>
            <a:srgbClr val="99CC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Write B=9</a:t>
            </a:r>
          </a:p>
          <a:p>
            <a:r>
              <a:rPr lang="de-DE">
                <a:latin typeface="Times New Roman" pitchFamily="18" charset="0"/>
              </a:rPr>
              <a:t>Write C=8</a:t>
            </a:r>
          </a:p>
        </p:txBody>
      </p:sp>
      <p:cxnSp>
        <p:nvCxnSpPr>
          <p:cNvPr id="202793" name="AutoShape 41"/>
          <p:cNvCxnSpPr>
            <a:cxnSpLocks noChangeShapeType="1"/>
            <a:stCxn id="202792" idx="1"/>
            <a:endCxn id="202784" idx="1"/>
          </p:cNvCxnSpPr>
          <p:nvPr/>
        </p:nvCxnSpPr>
        <p:spPr bwMode="auto">
          <a:xfrm rot="10800000">
            <a:off x="6615113" y="3924300"/>
            <a:ext cx="14287" cy="1927225"/>
          </a:xfrm>
          <a:prstGeom prst="curvedConnector3">
            <a:avLst>
              <a:gd name="adj1" fmla="val 1600000"/>
            </a:avLst>
          </a:prstGeom>
          <a:noFill/>
          <a:ln w="28575">
            <a:solidFill>
              <a:schemeClr val="tx1"/>
            </a:solidFill>
            <a:round/>
            <a:headEnd/>
            <a:tailEnd type="triangle" w="med" len="med"/>
          </a:ln>
          <a:effectLst/>
        </p:spPr>
      </p:cxnSp>
      <p:cxnSp>
        <p:nvCxnSpPr>
          <p:cNvPr id="202794" name="AutoShape 42"/>
          <p:cNvCxnSpPr>
            <a:cxnSpLocks noChangeShapeType="1"/>
            <a:stCxn id="202792" idx="2"/>
            <a:endCxn id="202788" idx="3"/>
          </p:cNvCxnSpPr>
          <p:nvPr/>
        </p:nvCxnSpPr>
        <p:spPr bwMode="auto">
          <a:xfrm rot="5400000" flipH="1" flipV="1">
            <a:off x="6698457" y="5052218"/>
            <a:ext cx="2063750" cy="722313"/>
          </a:xfrm>
          <a:prstGeom prst="curvedConnector4">
            <a:avLst>
              <a:gd name="adj1" fmla="val -11079"/>
              <a:gd name="adj2" fmla="val 134065"/>
            </a:avLst>
          </a:prstGeom>
          <a:noFill/>
          <a:ln w="28575">
            <a:solidFill>
              <a:schemeClr val="tx1"/>
            </a:solidFill>
            <a:round/>
            <a:headEnd/>
            <a:tailEnd type="triangle" w="med" len="med"/>
          </a:ln>
          <a:effectLst/>
        </p:spPr>
      </p:cxnSp>
      <p:sp>
        <p:nvSpPr>
          <p:cNvPr id="202795" name="Text Box 43"/>
          <p:cNvSpPr txBox="1">
            <a:spLocks noChangeArrowheads="1"/>
          </p:cNvSpPr>
          <p:nvPr/>
        </p:nvSpPr>
        <p:spPr bwMode="auto">
          <a:xfrm>
            <a:off x="3430588" y="1143000"/>
            <a:ext cx="1949450" cy="1187450"/>
          </a:xfrm>
          <a:prstGeom prst="rect">
            <a:avLst/>
          </a:prstGeom>
          <a:solidFill>
            <a:schemeClr val="accent2"/>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A=7, oldTS=3</a:t>
            </a:r>
          </a:p>
          <a:p>
            <a:r>
              <a:rPr lang="de-DE">
                <a:latin typeface="Times New Roman" pitchFamily="18" charset="0"/>
              </a:rPr>
              <a:t>B=8, oldTS=5</a:t>
            </a:r>
          </a:p>
        </p:txBody>
      </p:sp>
      <p:sp>
        <p:nvSpPr>
          <p:cNvPr id="202796" name="Text Box 44"/>
          <p:cNvSpPr txBox="1">
            <a:spLocks noChangeArrowheads="1"/>
          </p:cNvSpPr>
          <p:nvPr/>
        </p:nvSpPr>
        <p:spPr bwMode="auto">
          <a:xfrm>
            <a:off x="6400800" y="1143000"/>
            <a:ext cx="1949450" cy="1187450"/>
          </a:xfrm>
          <a:prstGeom prst="rect">
            <a:avLst/>
          </a:prstGeom>
          <a:solidFill>
            <a:schemeClr val="accent2"/>
          </a:solidFill>
          <a:ln w="28575">
            <a:noFill/>
            <a:miter lim="800000"/>
            <a:headEnd/>
            <a:tailEnd/>
          </a:ln>
          <a:effectLst/>
        </p:spPr>
        <p:txBody>
          <a:bodyPr wrap="none">
            <a:spAutoFit/>
          </a:bodyPr>
          <a:lstStyle/>
          <a:p>
            <a:r>
              <a:rPr lang="de-DE">
                <a:latin typeface="Times New Roman" pitchFamily="18" charset="0"/>
              </a:rPr>
              <a:t>T6</a:t>
            </a:r>
          </a:p>
          <a:p>
            <a:r>
              <a:rPr lang="de-DE">
                <a:latin typeface="Times New Roman" pitchFamily="18" charset="0"/>
              </a:rPr>
              <a:t>A=7, oldTS=3</a:t>
            </a:r>
          </a:p>
          <a:p>
            <a:r>
              <a:rPr lang="de-DE">
                <a:latin typeface="Times New Roman" pitchFamily="18" charset="0"/>
              </a:rPr>
              <a:t>B=8, oldTS=5</a:t>
            </a:r>
          </a:p>
        </p:txBody>
      </p:sp>
      <p:cxnSp>
        <p:nvCxnSpPr>
          <p:cNvPr id="202797" name="AutoShape 45"/>
          <p:cNvCxnSpPr>
            <a:cxnSpLocks noChangeShapeType="1"/>
            <a:stCxn id="202789" idx="3"/>
            <a:endCxn id="202795" idx="1"/>
          </p:cNvCxnSpPr>
          <p:nvPr/>
        </p:nvCxnSpPr>
        <p:spPr bwMode="auto">
          <a:xfrm>
            <a:off x="2182813" y="1660525"/>
            <a:ext cx="1247775" cy="76200"/>
          </a:xfrm>
          <a:prstGeom prst="straightConnector1">
            <a:avLst/>
          </a:prstGeom>
          <a:noFill/>
          <a:ln w="76200">
            <a:solidFill>
              <a:schemeClr val="accent2"/>
            </a:solidFill>
            <a:round/>
            <a:headEnd/>
            <a:tailEnd type="triangle" w="med" len="med"/>
          </a:ln>
          <a:effectLst/>
        </p:spPr>
      </p:cxnSp>
      <p:sp>
        <p:nvSpPr>
          <p:cNvPr id="202798" name="Text Box 46"/>
          <p:cNvSpPr txBox="1">
            <a:spLocks noChangeArrowheads="1"/>
          </p:cNvSpPr>
          <p:nvPr/>
        </p:nvSpPr>
        <p:spPr bwMode="auto">
          <a:xfrm>
            <a:off x="3508375" y="5257800"/>
            <a:ext cx="1931988" cy="1187450"/>
          </a:xfrm>
          <a:prstGeom prst="rect">
            <a:avLst/>
          </a:prstGeom>
          <a:solidFill>
            <a:srgbClr val="CC66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B=9, oldTS=5</a:t>
            </a:r>
          </a:p>
          <a:p>
            <a:r>
              <a:rPr lang="de-DE">
                <a:latin typeface="Times New Roman" pitchFamily="18" charset="0"/>
              </a:rPr>
              <a:t>C=8, oldTS=2</a:t>
            </a:r>
          </a:p>
        </p:txBody>
      </p:sp>
      <p:sp>
        <p:nvSpPr>
          <p:cNvPr id="202799" name="Text Box 47"/>
          <p:cNvSpPr txBox="1">
            <a:spLocks noChangeArrowheads="1"/>
          </p:cNvSpPr>
          <p:nvPr/>
        </p:nvSpPr>
        <p:spPr bwMode="auto">
          <a:xfrm>
            <a:off x="533400" y="5257800"/>
            <a:ext cx="1931988" cy="1187450"/>
          </a:xfrm>
          <a:prstGeom prst="rect">
            <a:avLst/>
          </a:prstGeom>
          <a:solidFill>
            <a:srgbClr val="CC66FF"/>
          </a:solidFill>
          <a:ln w="28575">
            <a:noFill/>
            <a:miter lim="800000"/>
            <a:headEnd/>
            <a:tailEnd/>
          </a:ln>
          <a:effectLst/>
        </p:spPr>
        <p:txBody>
          <a:bodyPr wrap="none">
            <a:spAutoFit/>
          </a:bodyPr>
          <a:lstStyle/>
          <a:p>
            <a:r>
              <a:rPr lang="de-DE">
                <a:latin typeface="Times New Roman" pitchFamily="18" charset="0"/>
              </a:rPr>
              <a:t>T7</a:t>
            </a:r>
          </a:p>
          <a:p>
            <a:r>
              <a:rPr lang="de-DE">
                <a:latin typeface="Times New Roman" pitchFamily="18" charset="0"/>
              </a:rPr>
              <a:t>B=9, oldTS=5</a:t>
            </a:r>
          </a:p>
          <a:p>
            <a:r>
              <a:rPr lang="de-DE">
                <a:latin typeface="Times New Roman" pitchFamily="18" charset="0"/>
              </a:rPr>
              <a:t>C=8, oldTS=2</a:t>
            </a:r>
          </a:p>
        </p:txBody>
      </p:sp>
      <p:cxnSp>
        <p:nvCxnSpPr>
          <p:cNvPr id="202800" name="AutoShape 48"/>
          <p:cNvCxnSpPr>
            <a:cxnSpLocks noChangeShapeType="1"/>
            <a:stCxn id="202792" idx="1"/>
            <a:endCxn id="202798" idx="3"/>
          </p:cNvCxnSpPr>
          <p:nvPr/>
        </p:nvCxnSpPr>
        <p:spPr bwMode="auto">
          <a:xfrm flipH="1">
            <a:off x="5440363" y="5851525"/>
            <a:ext cx="1189037" cy="0"/>
          </a:xfrm>
          <a:prstGeom prst="straightConnector1">
            <a:avLst/>
          </a:prstGeom>
          <a:noFill/>
          <a:ln w="76200">
            <a:solidFill>
              <a:srgbClr val="CC66FF"/>
            </a:solidFill>
            <a:round/>
            <a:headEnd/>
            <a:tailEnd type="triangle" w="med" len="med"/>
          </a:ln>
          <a:effectLst/>
        </p:spPr>
      </p:cxnSp>
      <p:cxnSp>
        <p:nvCxnSpPr>
          <p:cNvPr id="202801" name="AutoShape 49"/>
          <p:cNvCxnSpPr>
            <a:cxnSpLocks noChangeShapeType="1"/>
            <a:stCxn id="202792" idx="1"/>
            <a:endCxn id="202799" idx="2"/>
          </p:cNvCxnSpPr>
          <p:nvPr/>
        </p:nvCxnSpPr>
        <p:spPr bwMode="auto">
          <a:xfrm rot="10800000" flipV="1">
            <a:off x="1500188" y="5851525"/>
            <a:ext cx="5129212" cy="593725"/>
          </a:xfrm>
          <a:prstGeom prst="curvedConnector4">
            <a:avLst>
              <a:gd name="adj1" fmla="val 7579"/>
              <a:gd name="adj2" fmla="val 125667"/>
            </a:avLst>
          </a:prstGeom>
          <a:noFill/>
          <a:ln w="76200">
            <a:solidFill>
              <a:srgbClr val="CC66FF"/>
            </a:solidFill>
            <a:round/>
            <a:headEnd/>
            <a:tailEnd type="triangle" w="med" len="med"/>
          </a:ln>
          <a:effectLst/>
        </p:spPr>
      </p:cxnSp>
      <p:cxnSp>
        <p:nvCxnSpPr>
          <p:cNvPr id="202802" name="AutoShape 50"/>
          <p:cNvCxnSpPr>
            <a:cxnSpLocks noChangeShapeType="1"/>
            <a:stCxn id="202796" idx="2"/>
            <a:endCxn id="202785" idx="3"/>
          </p:cNvCxnSpPr>
          <p:nvPr/>
        </p:nvCxnSpPr>
        <p:spPr bwMode="auto">
          <a:xfrm rot="16200000" flipH="1">
            <a:off x="6936582" y="2769393"/>
            <a:ext cx="1593850" cy="715963"/>
          </a:xfrm>
          <a:prstGeom prst="curvedConnector4">
            <a:avLst>
              <a:gd name="adj1" fmla="val 22509"/>
              <a:gd name="adj2" fmla="val 129935"/>
            </a:avLst>
          </a:prstGeom>
          <a:noFill/>
          <a:ln w="76200">
            <a:solidFill>
              <a:srgbClr val="3366FF"/>
            </a:solidFill>
            <a:round/>
            <a:headEnd type="triangle" w="med" len="med"/>
            <a:tailEnd type="triangle" w="med" len="med"/>
          </a:ln>
          <a:effectLst/>
        </p:spPr>
      </p:cxnSp>
      <p:pic>
        <p:nvPicPr>
          <p:cNvPr id="202803" name="Picture 51" descr="smproble"/>
          <p:cNvPicPr>
            <a:picLocks noChangeAspect="1" noChangeArrowheads="1"/>
          </p:cNvPicPr>
          <p:nvPr/>
        </p:nvPicPr>
        <p:blipFill>
          <a:blip r:embed="rId6" cstate="print"/>
          <a:srcRect/>
          <a:stretch>
            <a:fillRect/>
          </a:stretch>
        </p:blipFill>
        <p:spPr bwMode="auto">
          <a:xfrm>
            <a:off x="7772400" y="1905000"/>
            <a:ext cx="1371600" cy="1347788"/>
          </a:xfrm>
          <a:prstGeom prst="rect">
            <a:avLst/>
          </a:prstGeom>
          <a:noFill/>
        </p:spPr>
      </p:pic>
      <p:cxnSp>
        <p:nvCxnSpPr>
          <p:cNvPr id="202804" name="AutoShape 52"/>
          <p:cNvCxnSpPr>
            <a:cxnSpLocks noChangeShapeType="1"/>
            <a:stCxn id="202799" idx="3"/>
            <a:endCxn id="202763" idx="3"/>
          </p:cNvCxnSpPr>
          <p:nvPr/>
        </p:nvCxnSpPr>
        <p:spPr bwMode="auto">
          <a:xfrm flipH="1" flipV="1">
            <a:off x="2147888" y="3924300"/>
            <a:ext cx="317500" cy="1927225"/>
          </a:xfrm>
          <a:prstGeom prst="curvedConnector3">
            <a:avLst>
              <a:gd name="adj1" fmla="val -72000"/>
            </a:avLst>
          </a:prstGeom>
          <a:noFill/>
          <a:ln w="76200">
            <a:solidFill>
              <a:srgbClr val="3366FF"/>
            </a:solidFill>
            <a:round/>
            <a:headEnd type="triangle" w="med" len="med"/>
            <a:tailEnd type="triangle" w="med" len="med"/>
          </a:ln>
          <a:effectLst/>
        </p:spPr>
      </p:cxnSp>
      <p:pic>
        <p:nvPicPr>
          <p:cNvPr id="202805" name="Picture 53" descr="bombe"/>
          <p:cNvPicPr>
            <a:picLocks noChangeAspect="1" noChangeArrowheads="1"/>
          </p:cNvPicPr>
          <p:nvPr/>
        </p:nvPicPr>
        <p:blipFill>
          <a:blip r:embed="rId7" cstate="print"/>
          <a:srcRect/>
          <a:stretch>
            <a:fillRect/>
          </a:stretch>
        </p:blipFill>
        <p:spPr bwMode="auto">
          <a:xfrm>
            <a:off x="2438400" y="3962400"/>
            <a:ext cx="630238" cy="1139825"/>
          </a:xfrm>
          <a:prstGeom prst="rect">
            <a:avLst/>
          </a:prstGeom>
          <a:noFill/>
        </p:spPr>
      </p:pic>
      <p:cxnSp>
        <p:nvCxnSpPr>
          <p:cNvPr id="202806" name="AutoShape 54"/>
          <p:cNvCxnSpPr>
            <a:cxnSpLocks noChangeShapeType="1"/>
            <a:stCxn id="202795" idx="2"/>
            <a:endCxn id="202774" idx="3"/>
          </p:cNvCxnSpPr>
          <p:nvPr/>
        </p:nvCxnSpPr>
        <p:spPr bwMode="auto">
          <a:xfrm rot="16200000" flipH="1">
            <a:off x="3965576" y="2770187"/>
            <a:ext cx="1593850" cy="714375"/>
          </a:xfrm>
          <a:prstGeom prst="curvedConnector4">
            <a:avLst>
              <a:gd name="adj1" fmla="val 44023"/>
              <a:gd name="adj2" fmla="val 130000"/>
            </a:avLst>
          </a:prstGeom>
          <a:noFill/>
          <a:ln w="76200">
            <a:solidFill>
              <a:srgbClr val="3366FF"/>
            </a:solidFill>
            <a:round/>
            <a:headEnd type="triangle" w="med" len="med"/>
            <a:tailEnd type="triangle" w="med" len="med"/>
          </a:ln>
          <a:effectLst/>
        </p:spPr>
      </p:cxnSp>
      <p:cxnSp>
        <p:nvCxnSpPr>
          <p:cNvPr id="202807" name="AutoShape 55"/>
          <p:cNvCxnSpPr>
            <a:cxnSpLocks noChangeShapeType="1"/>
            <a:stCxn id="202798" idx="3"/>
            <a:endCxn id="202774" idx="3"/>
          </p:cNvCxnSpPr>
          <p:nvPr/>
        </p:nvCxnSpPr>
        <p:spPr bwMode="auto">
          <a:xfrm flipH="1" flipV="1">
            <a:off x="5119688" y="3924300"/>
            <a:ext cx="320675" cy="1927225"/>
          </a:xfrm>
          <a:prstGeom prst="curvedConnector3">
            <a:avLst>
              <a:gd name="adj1" fmla="val -71287"/>
            </a:avLst>
          </a:prstGeom>
          <a:noFill/>
          <a:ln w="76200">
            <a:solidFill>
              <a:srgbClr val="3366FF"/>
            </a:solidFill>
            <a:round/>
            <a:headEnd type="triangle" w="med" len="med"/>
            <a:tailEnd type="triangle" w="med" len="med"/>
          </a:ln>
          <a:effectLst/>
        </p:spPr>
      </p:cxnSp>
      <p:pic>
        <p:nvPicPr>
          <p:cNvPr id="202809" name="Picture 57" descr="smproble"/>
          <p:cNvPicPr>
            <a:picLocks noChangeAspect="1" noChangeArrowheads="1"/>
          </p:cNvPicPr>
          <p:nvPr/>
        </p:nvPicPr>
        <p:blipFill>
          <a:blip r:embed="rId6" cstate="print"/>
          <a:srcRect/>
          <a:stretch>
            <a:fillRect/>
          </a:stretch>
        </p:blipFill>
        <p:spPr bwMode="auto">
          <a:xfrm>
            <a:off x="5105400" y="2819400"/>
            <a:ext cx="1371600" cy="13477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2804"/>
                                        </p:tgtEl>
                                        <p:attrNameLst>
                                          <p:attrName>style.visibility</p:attrName>
                                        </p:attrNameLst>
                                      </p:cBhvr>
                                      <p:to>
                                        <p:strVal val="visible"/>
                                      </p:to>
                                    </p:set>
                                    <p:anim calcmode="lin" valueType="num">
                                      <p:cBhvr additive="base">
                                        <p:cTn id="7" dur="500" fill="hold"/>
                                        <p:tgtEl>
                                          <p:spTgt spid="202804"/>
                                        </p:tgtEl>
                                        <p:attrNameLst>
                                          <p:attrName>ppt_x</p:attrName>
                                        </p:attrNameLst>
                                      </p:cBhvr>
                                      <p:tavLst>
                                        <p:tav tm="0">
                                          <p:val>
                                            <p:strVal val="0-#ppt_w/2"/>
                                          </p:val>
                                        </p:tav>
                                        <p:tav tm="100000">
                                          <p:val>
                                            <p:strVal val="#ppt_x"/>
                                          </p:val>
                                        </p:tav>
                                      </p:tavLst>
                                    </p:anim>
                                    <p:anim calcmode="lin" valueType="num">
                                      <p:cBhvr additive="base">
                                        <p:cTn id="8" dur="500" fill="hold"/>
                                        <p:tgtEl>
                                          <p:spTgt spid="2028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02805"/>
                                        </p:tgtEl>
                                        <p:attrNameLst>
                                          <p:attrName>style.visibility</p:attrName>
                                        </p:attrNameLst>
                                      </p:cBhvr>
                                      <p:to>
                                        <p:strVal val="visible"/>
                                      </p:to>
                                    </p:set>
                                    <p:animEffect transition="in" filter="dissolve">
                                      <p:cBhvr>
                                        <p:cTn id="12" dur="500"/>
                                        <p:tgtEl>
                                          <p:spTgt spid="202805"/>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2802"/>
                                        </p:tgtEl>
                                        <p:attrNameLst>
                                          <p:attrName>style.visibility</p:attrName>
                                        </p:attrNameLst>
                                      </p:cBhvr>
                                      <p:to>
                                        <p:strVal val="visible"/>
                                      </p:to>
                                    </p:set>
                                    <p:anim calcmode="lin" valueType="num">
                                      <p:cBhvr additive="base">
                                        <p:cTn id="17" dur="500" fill="hold"/>
                                        <p:tgtEl>
                                          <p:spTgt spid="202802"/>
                                        </p:tgtEl>
                                        <p:attrNameLst>
                                          <p:attrName>ppt_x</p:attrName>
                                        </p:attrNameLst>
                                      </p:cBhvr>
                                      <p:tavLst>
                                        <p:tav tm="0">
                                          <p:val>
                                            <p:strVal val="0-#ppt_w/2"/>
                                          </p:val>
                                        </p:tav>
                                        <p:tav tm="100000">
                                          <p:val>
                                            <p:strVal val="#ppt_x"/>
                                          </p:val>
                                        </p:tav>
                                      </p:tavLst>
                                    </p:anim>
                                    <p:anim calcmode="lin" valueType="num">
                                      <p:cBhvr additive="base">
                                        <p:cTn id="18" dur="500" fill="hold"/>
                                        <p:tgtEl>
                                          <p:spTgt spid="20280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202803"/>
                                        </p:tgtEl>
                                        <p:attrNameLst>
                                          <p:attrName>style.visibility</p:attrName>
                                        </p:attrNameLst>
                                      </p:cBhvr>
                                      <p:to>
                                        <p:strVal val="visible"/>
                                      </p:to>
                                    </p:set>
                                    <p:animEffect transition="in" filter="dissolve">
                                      <p:cBhvr>
                                        <p:cTn id="22" dur="500"/>
                                        <p:tgtEl>
                                          <p:spTgt spid="202803"/>
                                        </p:tgtEl>
                                      </p:cBhvr>
                                    </p:animEffect>
                                  </p:childTnLst>
                                  <p:subTnLst>
                                    <p:audio>
                                      <p:cMediaNode>
                                        <p:cTn display="0" masterRel="sameClick">
                                          <p:stCondLst>
                                            <p:cond evt="begin" delay="0">
                                              <p:tn val="20"/>
                                            </p:cond>
                                          </p:stCondLst>
                                          <p:endCondLst>
                                            <p:cond evt="onStopAudio" delay="0">
                                              <p:tgtEl>
                                                <p:sldTgt/>
                                              </p:tgtEl>
                                            </p:cond>
                                          </p:endCondLst>
                                        </p:cTn>
                                        <p:tgtEl>
                                          <p:sndTgt r:embed="rId4" name="ricochet.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2806"/>
                                        </p:tgtEl>
                                        <p:attrNameLst>
                                          <p:attrName>style.visibility</p:attrName>
                                        </p:attrNameLst>
                                      </p:cBhvr>
                                      <p:to>
                                        <p:strVal val="visible"/>
                                      </p:to>
                                    </p:set>
                                    <p:animEffect transition="in" filter="dissolve">
                                      <p:cBhvr>
                                        <p:cTn id="27" dur="500"/>
                                        <p:tgtEl>
                                          <p:spTgt spid="202806"/>
                                        </p:tgtEl>
                                      </p:cBhvr>
                                    </p:animEffect>
                                  </p:childTnLst>
                                  <p:subTnLst>
                                    <p:audio>
                                      <p:cMediaNode>
                                        <p:cTn display="0" masterRel="sameClick">
                                          <p:stCondLst>
                                            <p:cond evt="begin" delay="0">
                                              <p:tn val="25"/>
                                            </p:cond>
                                          </p:stCondLst>
                                          <p:endCondLst>
                                            <p:cond evt="onStopAudio" delay="0">
                                              <p:tgtEl>
                                                <p:sldTgt/>
                                              </p:tgtEl>
                                            </p:cond>
                                          </p:endCondLst>
                                        </p:cTn>
                                        <p:tgtEl>
                                          <p:sndTgt r:embed="rId5" name="carbrake.wav"/>
                                        </p:tgtEl>
                                      </p:cMediaNode>
                                    </p:audio>
                                  </p:sub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02807"/>
                                        </p:tgtEl>
                                        <p:attrNameLst>
                                          <p:attrName>style.visibility</p:attrName>
                                        </p:attrNameLst>
                                      </p:cBhvr>
                                      <p:to>
                                        <p:strVal val="visible"/>
                                      </p:to>
                                    </p:set>
                                    <p:animEffect transition="in" filter="dissolve">
                                      <p:cBhvr>
                                        <p:cTn id="31" dur="500"/>
                                        <p:tgtEl>
                                          <p:spTgt spid="202807"/>
                                        </p:tgtEl>
                                      </p:cBhvr>
                                    </p:animEffect>
                                  </p:childTnLst>
                                  <p:subTnLst>
                                    <p:audio>
                                      <p:cMediaNode>
                                        <p:cTn display="0" masterRel="sameClick">
                                          <p:stCondLst>
                                            <p:cond evt="begin" delay="0">
                                              <p:tn val="29"/>
                                            </p:cond>
                                          </p:stCondLst>
                                          <p:endCondLst>
                                            <p:cond evt="onStopAudio" delay="0">
                                              <p:tgtEl>
                                                <p:sldTgt/>
                                              </p:tgtEl>
                                            </p:cond>
                                          </p:endCondLst>
                                        </p:cTn>
                                        <p:tgtEl>
                                          <p:sndTgt r:embed="rId5" name="carbrake.wav"/>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02809"/>
                                        </p:tgtEl>
                                        <p:attrNameLst>
                                          <p:attrName>style.visibility</p:attrName>
                                        </p:attrNameLst>
                                      </p:cBhvr>
                                      <p:to>
                                        <p:strVal val="visible"/>
                                      </p:to>
                                    </p:set>
                                    <p:animEffect transition="in" filter="dissolve">
                                      <p:cBhvr>
                                        <p:cTn id="36" dur="500"/>
                                        <p:tgtEl>
                                          <p:spTgt spid="202809"/>
                                        </p:tgtEl>
                                      </p:cBhvr>
                                    </p:animEffect>
                                  </p:childTnLst>
                                  <p:subTnLst>
                                    <p:audio>
                                      <p:cMediaNode>
                                        <p:cTn display="0" masterRel="sameClick">
                                          <p:stCondLst>
                                            <p:cond evt="begin" delay="0">
                                              <p:tn val="34"/>
                                            </p:cond>
                                          </p:stCondLst>
                                          <p:endCondLst>
                                            <p:cond evt="onStopAudio" delay="0">
                                              <p:tgtEl>
                                                <p:sldTgt/>
                                              </p:tgtEl>
                                            </p:cond>
                                          </p:endCondLst>
                                        </p:cTn>
                                        <p:tgtEl>
                                          <p:sndTgt r:embed="rId4"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C48E402E-56C6-4AC4-9117-BCA234D81120}" type="slidenum">
              <a:rPr lang="en-US"/>
              <a:pPr/>
              <a:t>71</a:t>
            </a:fld>
            <a:endParaRPr lang="en-US"/>
          </a:p>
        </p:txBody>
      </p:sp>
      <p:sp>
        <p:nvSpPr>
          <p:cNvPr id="181250" name="Rectangle 2"/>
          <p:cNvSpPr>
            <a:spLocks noGrp="1" noChangeArrowheads="1"/>
          </p:cNvSpPr>
          <p:nvPr>
            <p:ph type="title"/>
          </p:nvPr>
        </p:nvSpPr>
        <p:spPr>
          <a:noFill/>
          <a:ln/>
        </p:spPr>
        <p:txBody>
          <a:bodyPr lIns="90488" tIns="44450" rIns="90488" bIns="44450" anchor="ctr"/>
          <a:lstStyle/>
          <a:p>
            <a:r>
              <a:rPr lang="de-DE"/>
              <a:t>Reconciliation</a:t>
            </a:r>
          </a:p>
        </p:txBody>
      </p:sp>
      <p:sp>
        <p:nvSpPr>
          <p:cNvPr id="181251" name="Rectangle 3"/>
          <p:cNvSpPr>
            <a:spLocks noGrp="1" noChangeArrowheads="1"/>
          </p:cNvSpPr>
          <p:nvPr>
            <p:ph type="body" idx="1"/>
          </p:nvPr>
        </p:nvSpPr>
        <p:spPr>
          <a:noFill/>
          <a:ln/>
        </p:spPr>
        <p:txBody>
          <a:bodyPr lIns="90488" tIns="44450" rIns="90488" bIns="44450"/>
          <a:lstStyle/>
          <a:p>
            <a:r>
              <a:rPr lang="de-DE"/>
              <a:t>Reconciliation means System Delusion</a:t>
            </a:r>
          </a:p>
          <a:p>
            <a:pPr lvl="1"/>
            <a:r>
              <a:rPr lang="de-DE"/>
              <a:t>Data inconsistent with itself and reality</a:t>
            </a:r>
          </a:p>
          <a:p>
            <a:r>
              <a:rPr lang="de-DE"/>
              <a:t>How frequent is it?</a:t>
            </a:r>
          </a:p>
          <a:p>
            <a:r>
              <a:rPr lang="de-DE"/>
              <a:t>Lazy transactions are not fat</a:t>
            </a:r>
          </a:p>
          <a:p>
            <a:pPr lvl="1"/>
            <a:r>
              <a:rPr lang="de-DE"/>
              <a:t>but N times as many</a:t>
            </a:r>
          </a:p>
          <a:p>
            <a:pPr lvl="1"/>
            <a:r>
              <a:rPr lang="de-DE"/>
              <a:t>Eager waits become Lazy reconciliations</a:t>
            </a:r>
          </a:p>
          <a:p>
            <a:pPr lvl="1"/>
            <a:r>
              <a:rPr lang="de-DE"/>
              <a:t>Rate is:</a:t>
            </a:r>
          </a:p>
          <a:p>
            <a:pPr lvl="1">
              <a:lnSpc>
                <a:spcPct val="200000"/>
              </a:lnSpc>
            </a:pPr>
            <a:endParaRPr lang="de-DE"/>
          </a:p>
          <a:p>
            <a:pPr lvl="1">
              <a:lnSpc>
                <a:spcPct val="200000"/>
              </a:lnSpc>
            </a:pPr>
            <a:r>
              <a:rPr lang="de-DE"/>
              <a:t>Assuming everyone is connected</a:t>
            </a:r>
          </a:p>
        </p:txBody>
      </p:sp>
      <p:sp>
        <p:nvSpPr>
          <p:cNvPr id="181252" name="Rectangle 4" descr="50%"/>
          <p:cNvSpPr>
            <a:spLocks noChangeArrowheads="1"/>
          </p:cNvSpPr>
          <p:nvPr/>
        </p:nvSpPr>
        <p:spPr bwMode="auto">
          <a:xfrm>
            <a:off x="2057400" y="4038600"/>
            <a:ext cx="5594350" cy="819150"/>
          </a:xfrm>
          <a:prstGeom prst="rect">
            <a:avLst/>
          </a:prstGeom>
          <a:pattFill prst="pct50">
            <a:fgClr>
              <a:schemeClr val="bg1"/>
            </a:fgClr>
            <a:bgClr>
              <a:schemeClr val="bg2"/>
            </a:bgClr>
          </a:pattFill>
          <a:ln w="12700">
            <a:noFill/>
            <a:miter lim="800000"/>
            <a:headEnd/>
            <a:tailEnd/>
          </a:ln>
          <a:effectLst/>
        </p:spPr>
        <p:txBody>
          <a:bodyPr wrap="none" lIns="90488" tIns="44450" rIns="90488" bIns="44450">
            <a:spAutoFit/>
          </a:bodyPr>
          <a:lstStyle/>
          <a:p>
            <a:r>
              <a:rPr lang="de-DE">
                <a:effectLst>
                  <a:outerShdw blurRad="38100" dist="38100" dir="2700000" algn="tl">
                    <a:srgbClr val="FFFFFF"/>
                  </a:outerShdw>
                </a:effectLst>
                <a:latin typeface="Times New Roman" pitchFamily="18" charset="0"/>
              </a:rPr>
              <a:t> </a:t>
            </a:r>
            <a:r>
              <a:rPr lang="de-DE" b="1" i="1">
                <a:effectLst>
                  <a:outerShdw blurRad="38100" dist="38100" dir="2700000" algn="tl">
                    <a:srgbClr val="FFFFFF"/>
                  </a:outerShdw>
                </a:effectLst>
                <a:latin typeface="Times New Roman" pitchFamily="18" charset="0"/>
              </a:rPr>
              <a:t>TPS</a:t>
            </a:r>
            <a:r>
              <a:rPr lang="de-DE" sz="3600" b="1" i="1" baseline="30000">
                <a:solidFill>
                  <a:schemeClr val="tx2"/>
                </a:solidFill>
                <a:effectLst>
                  <a:outerShdw blurRad="38100" dist="38100" dir="2700000" algn="tl">
                    <a:srgbClr val="FFFFFF"/>
                  </a:outerShdw>
                </a:effectLst>
                <a:latin typeface="Times New Roman" pitchFamily="18" charset="0"/>
              </a:rPr>
              <a:t>2</a:t>
            </a:r>
            <a:r>
              <a:rPr lang="de-DE" b="1" i="1">
                <a:effectLst>
                  <a:outerShdw blurRad="38100" dist="38100" dir="2700000" algn="tl">
                    <a:srgbClr val="FFFFFF"/>
                  </a:outerShdw>
                </a:effectLst>
                <a:latin typeface="Times New Roman" pitchFamily="18" charset="0"/>
              </a:rPr>
              <a:t>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 (Actions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  Nodes)</a:t>
            </a:r>
            <a:r>
              <a:rPr lang="de-DE" sz="3600" b="1" i="1" baseline="30000">
                <a:solidFill>
                  <a:schemeClr val="tx2"/>
                </a:solidFill>
                <a:effectLst>
                  <a:outerShdw blurRad="38100" dist="38100" dir="2700000" algn="tl">
                    <a:srgbClr val="FFFFFF"/>
                  </a:outerShdw>
                </a:effectLst>
                <a:latin typeface="Times New Roman" pitchFamily="18" charset="0"/>
              </a:rPr>
              <a:t>3</a:t>
            </a:r>
            <a:r>
              <a:rPr lang="de-DE" b="1" i="1">
                <a:effectLst>
                  <a:outerShdw blurRad="38100" dist="38100" dir="2700000" algn="tl">
                    <a:srgbClr val="FFFFFF"/>
                  </a:outerShdw>
                </a:effectLst>
                <a:latin typeface="Times New Roman" pitchFamily="18" charset="0"/>
              </a:rPr>
              <a:t>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 Action_Time</a:t>
            </a:r>
          </a:p>
          <a:p>
            <a:r>
              <a:rPr lang="de-DE" b="1" i="1">
                <a:effectLst>
                  <a:outerShdw blurRad="38100" dist="38100" dir="2700000" algn="tl">
                    <a:srgbClr val="FFFFFF"/>
                  </a:outerShdw>
                </a:effectLst>
                <a:latin typeface="Times New Roman" pitchFamily="18" charset="0"/>
              </a:rPr>
              <a:t>2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 DB_size</a:t>
            </a:r>
          </a:p>
        </p:txBody>
      </p:sp>
      <p:sp>
        <p:nvSpPr>
          <p:cNvPr id="181253" name="Line 5"/>
          <p:cNvSpPr>
            <a:spLocks noChangeShapeType="1"/>
          </p:cNvSpPr>
          <p:nvPr/>
        </p:nvSpPr>
        <p:spPr bwMode="auto">
          <a:xfrm>
            <a:off x="2133600" y="4495800"/>
            <a:ext cx="5503863" cy="0"/>
          </a:xfrm>
          <a:prstGeom prst="line">
            <a:avLst/>
          </a:prstGeom>
          <a:noFill/>
          <a:ln w="127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42C3722-80E7-4CC8-99AB-1C9C6D569F53}" type="slidenum">
              <a:rPr lang="en-US"/>
              <a:pPr/>
              <a:t>72</a:t>
            </a:fld>
            <a:endParaRPr lang="en-US"/>
          </a:p>
        </p:txBody>
      </p:sp>
      <p:sp>
        <p:nvSpPr>
          <p:cNvPr id="212994" name="Rectangle 2"/>
          <p:cNvSpPr>
            <a:spLocks noGrp="1" noChangeArrowheads="1"/>
          </p:cNvSpPr>
          <p:nvPr>
            <p:ph type="title"/>
          </p:nvPr>
        </p:nvSpPr>
        <p:spPr/>
        <p:txBody>
          <a:bodyPr/>
          <a:lstStyle/>
          <a:p>
            <a:r>
              <a:rPr lang="de-DE"/>
              <a:t>Konsolidierung (Reconciliation) zweier Transaktionen</a:t>
            </a:r>
          </a:p>
        </p:txBody>
      </p:sp>
      <p:sp>
        <p:nvSpPr>
          <p:cNvPr id="212995" name="Rectangle 3"/>
          <p:cNvSpPr>
            <a:spLocks noGrp="1" noChangeArrowheads="1"/>
          </p:cNvSpPr>
          <p:nvPr>
            <p:ph type="body" idx="1"/>
          </p:nvPr>
        </p:nvSpPr>
        <p:spPr/>
        <p:txBody>
          <a:bodyPr/>
          <a:lstStyle/>
          <a:p>
            <a:pPr>
              <a:lnSpc>
                <a:spcPct val="80000"/>
              </a:lnSpc>
            </a:pPr>
            <a:r>
              <a:rPr lang="de-DE"/>
              <a:t>LATEST: zuletzt eingebrachte Änderung gilt</a:t>
            </a:r>
          </a:p>
          <a:p>
            <a:pPr lvl="1">
              <a:lnSpc>
                <a:spcPct val="80000"/>
              </a:lnSpc>
            </a:pPr>
            <a:r>
              <a:rPr lang="de-DE"/>
              <a:t>(-) „Lost update“ der älteren Transaktion</a:t>
            </a:r>
          </a:p>
          <a:p>
            <a:pPr lvl="1">
              <a:lnSpc>
                <a:spcPct val="80000"/>
              </a:lnSpc>
            </a:pPr>
            <a:r>
              <a:rPr lang="de-DE"/>
              <a:t>(+) Konvergenz: alle Kopien werden irgendwann denselben Wert annehmen</a:t>
            </a:r>
          </a:p>
          <a:p>
            <a:pPr>
              <a:lnSpc>
                <a:spcPct val="80000"/>
              </a:lnSpc>
            </a:pPr>
            <a:r>
              <a:rPr lang="de-DE"/>
              <a:t>PRIMARY k: Tupel an Knoten k gilt</a:t>
            </a:r>
          </a:p>
          <a:p>
            <a:pPr>
              <a:lnSpc>
                <a:spcPct val="80000"/>
              </a:lnSpc>
            </a:pPr>
            <a:r>
              <a:rPr lang="de-DE"/>
              <a:t>ARITHMETIK: neuer Wert = Wert1 + Wert2 – alter Wert</a:t>
            </a:r>
          </a:p>
          <a:p>
            <a:pPr lvl="1">
              <a:lnSpc>
                <a:spcPct val="80000"/>
              </a:lnSpc>
            </a:pPr>
            <a:r>
              <a:rPr lang="de-DE"/>
              <a:t>Alter Wert muss aus dem Log geholt werden</a:t>
            </a:r>
          </a:p>
          <a:p>
            <a:pPr>
              <a:lnSpc>
                <a:spcPct val="80000"/>
              </a:lnSpc>
            </a:pPr>
            <a:r>
              <a:rPr lang="de-DE"/>
              <a:t>PROGRAM</a:t>
            </a:r>
          </a:p>
          <a:p>
            <a:pPr lvl="1">
              <a:lnSpc>
                <a:spcPct val="80000"/>
              </a:lnSpc>
            </a:pPr>
            <a:r>
              <a:rPr lang="de-DE"/>
              <a:t>Benutzer-definierte Prozedur zur Konsolidierung</a:t>
            </a:r>
          </a:p>
          <a:p>
            <a:pPr>
              <a:lnSpc>
                <a:spcPct val="80000"/>
              </a:lnSpc>
            </a:pPr>
            <a:r>
              <a:rPr lang="de-DE"/>
              <a:t>NOTIFY</a:t>
            </a:r>
          </a:p>
          <a:p>
            <a:pPr lvl="1">
              <a:lnSpc>
                <a:spcPct val="80000"/>
              </a:lnSpc>
            </a:pPr>
            <a:r>
              <a:rPr lang="de-DE"/>
              <a:t>Benutzer wird aufgefordert, die Konsolidierung „von Hand“ durchzuführen</a:t>
            </a:r>
          </a:p>
          <a:p>
            <a:pPr lvl="1">
              <a:lnSpc>
                <a:spcPct val="80000"/>
              </a:lnSpc>
            </a:pPr>
            <a:r>
              <a:rPr lang="de-DE"/>
              <a:t>Kann man nicht zu oft machen (skaliert nicht)</a:t>
            </a:r>
          </a:p>
          <a:p>
            <a:pPr lvl="1">
              <a:lnSpc>
                <a:spcPct val="80000"/>
              </a:lnSpc>
            </a:pPr>
            <a:endParaRPr lang="de-DE"/>
          </a:p>
          <a:p>
            <a:pPr lvl="1">
              <a:lnSpc>
                <a:spcPct val="80000"/>
              </a:lnSpc>
            </a:pPr>
            <a:endParaRPr lang="de-DE"/>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53BE5276-F45C-40A4-A6E1-4C7B599A2401}" type="slidenum">
              <a:rPr lang="en-US"/>
              <a:pPr/>
              <a:t>73</a:t>
            </a:fld>
            <a:endParaRPr lang="en-US"/>
          </a:p>
        </p:txBody>
      </p:sp>
      <p:pic>
        <p:nvPicPr>
          <p:cNvPr id="215042" name="Picture 2"/>
          <p:cNvPicPr>
            <a:picLocks noChangeAspect="1" noChangeArrowheads="1"/>
          </p:cNvPicPr>
          <p:nvPr/>
        </p:nvPicPr>
        <p:blipFill>
          <a:blip r:embed="rId3" cstate="print"/>
          <a:srcRect/>
          <a:stretch>
            <a:fillRect/>
          </a:stretch>
        </p:blipFill>
        <p:spPr bwMode="auto">
          <a:xfrm>
            <a:off x="-304800" y="-152400"/>
            <a:ext cx="9753600" cy="7010400"/>
          </a:xfrm>
          <a:prstGeom prst="rect">
            <a:avLst/>
          </a:prstGeom>
          <a:noFill/>
          <a:ln w="76200">
            <a:noFill/>
            <a:miter lim="800000"/>
            <a:headEnd/>
            <a:tailEnd/>
          </a:ln>
          <a:effectLst/>
        </p:spPr>
      </p:pic>
      <p:sp>
        <p:nvSpPr>
          <p:cNvPr id="215043" name="Rectangle 3"/>
          <p:cNvSpPr>
            <a:spLocks noChangeArrowheads="1"/>
          </p:cNvSpPr>
          <p:nvPr/>
        </p:nvSpPr>
        <p:spPr bwMode="auto">
          <a:xfrm>
            <a:off x="3581400" y="6477000"/>
            <a:ext cx="685800" cy="381000"/>
          </a:xfrm>
          <a:prstGeom prst="rect">
            <a:avLst/>
          </a:prstGeom>
          <a:noFill/>
          <a:ln w="57150">
            <a:solidFill>
              <a:srgbClr val="CC66FF"/>
            </a:solidFill>
            <a:miter lim="800000"/>
            <a:headEnd/>
            <a:tailEnd/>
          </a:ln>
          <a:effectLst/>
        </p:spPr>
        <p:txBody>
          <a:bodyPr wrap="none" anchor="ctr"/>
          <a:lstStyle/>
          <a:p>
            <a:endParaRPr lang="de-DE"/>
          </a:p>
        </p:txBody>
      </p:sp>
      <p:sp>
        <p:nvSpPr>
          <p:cNvPr id="215044" name="Line 4"/>
          <p:cNvSpPr>
            <a:spLocks noChangeShapeType="1"/>
          </p:cNvSpPr>
          <p:nvPr/>
        </p:nvSpPr>
        <p:spPr bwMode="auto">
          <a:xfrm flipH="1" flipV="1">
            <a:off x="3810000" y="5105400"/>
            <a:ext cx="152400" cy="1371600"/>
          </a:xfrm>
          <a:prstGeom prst="line">
            <a:avLst/>
          </a:prstGeom>
          <a:noFill/>
          <a:ln w="76200">
            <a:solidFill>
              <a:srgbClr val="CC66FF"/>
            </a:solidFill>
            <a:round/>
            <a:headEnd/>
            <a:tailEnd type="triangle" w="med" len="med"/>
          </a:ln>
          <a:effectLst/>
        </p:spPr>
        <p:txBody>
          <a:bodyPr wrap="none" anchor="ctr"/>
          <a:lstStyle/>
          <a:p>
            <a:endParaRPr lang="de-DE"/>
          </a:p>
        </p:txBody>
      </p:sp>
      <p:sp>
        <p:nvSpPr>
          <p:cNvPr id="215045" name="Line 5"/>
          <p:cNvSpPr>
            <a:spLocks noChangeShapeType="1"/>
          </p:cNvSpPr>
          <p:nvPr/>
        </p:nvSpPr>
        <p:spPr bwMode="auto">
          <a:xfrm flipV="1">
            <a:off x="3962400" y="5105400"/>
            <a:ext cx="3429000" cy="1371600"/>
          </a:xfrm>
          <a:prstGeom prst="line">
            <a:avLst/>
          </a:prstGeom>
          <a:noFill/>
          <a:ln w="76200">
            <a:solidFill>
              <a:srgbClr val="CC66FF"/>
            </a:solidFill>
            <a:round/>
            <a:headEnd/>
            <a:tailEnd type="triangle" w="med" len="med"/>
          </a:ln>
          <a:effectLst/>
        </p:spPr>
        <p:txBody>
          <a:bodyPr wrap="none"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 calcmode="lin" valueType="num">
                                      <p:cBhvr additive="base">
                                        <p:cTn id="7" dur="500" fill="hold"/>
                                        <p:tgtEl>
                                          <p:spTgt spid="215043"/>
                                        </p:tgtEl>
                                        <p:attrNameLst>
                                          <p:attrName>ppt_x</p:attrName>
                                        </p:attrNameLst>
                                      </p:cBhvr>
                                      <p:tavLst>
                                        <p:tav tm="0">
                                          <p:val>
                                            <p:strVal val="0-#ppt_w/2"/>
                                          </p:val>
                                        </p:tav>
                                        <p:tav tm="100000">
                                          <p:val>
                                            <p:strVal val="#ppt_x"/>
                                          </p:val>
                                        </p:tav>
                                      </p:tavLst>
                                    </p:anim>
                                    <p:anim calcmode="lin" valueType="num">
                                      <p:cBhvr additive="base">
                                        <p:cTn id="8" dur="500" fill="hold"/>
                                        <p:tgtEl>
                                          <p:spTgt spid="2150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44"/>
                                        </p:tgtEl>
                                        <p:attrNameLst>
                                          <p:attrName>style.visibility</p:attrName>
                                        </p:attrNameLst>
                                      </p:cBhvr>
                                      <p:to>
                                        <p:strVal val="visible"/>
                                      </p:to>
                                    </p:set>
                                    <p:anim calcmode="lin" valueType="num">
                                      <p:cBhvr additive="base">
                                        <p:cTn id="13" dur="500" fill="hold"/>
                                        <p:tgtEl>
                                          <p:spTgt spid="215044"/>
                                        </p:tgtEl>
                                        <p:attrNameLst>
                                          <p:attrName>ppt_x</p:attrName>
                                        </p:attrNameLst>
                                      </p:cBhvr>
                                      <p:tavLst>
                                        <p:tav tm="0">
                                          <p:val>
                                            <p:strVal val="0-#ppt_w/2"/>
                                          </p:val>
                                        </p:tav>
                                        <p:tav tm="100000">
                                          <p:val>
                                            <p:strVal val="#ppt_x"/>
                                          </p:val>
                                        </p:tav>
                                      </p:tavLst>
                                    </p:anim>
                                    <p:anim calcmode="lin" valueType="num">
                                      <p:cBhvr additive="base">
                                        <p:cTn id="14" dur="500" fill="hold"/>
                                        <p:tgtEl>
                                          <p:spTgt spid="2150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5"/>
                                        </p:tgtEl>
                                        <p:attrNameLst>
                                          <p:attrName>style.visibility</p:attrName>
                                        </p:attrNameLst>
                                      </p:cBhvr>
                                      <p:to>
                                        <p:strVal val="visible"/>
                                      </p:to>
                                    </p:set>
                                    <p:anim calcmode="lin" valueType="num">
                                      <p:cBhvr additive="base">
                                        <p:cTn id="19" dur="500" fill="hold"/>
                                        <p:tgtEl>
                                          <p:spTgt spid="215045"/>
                                        </p:tgtEl>
                                        <p:attrNameLst>
                                          <p:attrName>ppt_x</p:attrName>
                                        </p:attrNameLst>
                                      </p:cBhvr>
                                      <p:tavLst>
                                        <p:tav tm="0">
                                          <p:val>
                                            <p:strVal val="0-#ppt_w/2"/>
                                          </p:val>
                                        </p:tav>
                                        <p:tav tm="100000">
                                          <p:val>
                                            <p:strVal val="#ppt_x"/>
                                          </p:val>
                                        </p:tav>
                                      </p:tavLst>
                                    </p:anim>
                                    <p:anim calcmode="lin" valueType="num">
                                      <p:cBhvr additive="base">
                                        <p:cTn id="20" dur="500" fill="hold"/>
                                        <p:tgtEl>
                                          <p:spTgt spid="215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nimBg="1"/>
      <p:bldP spid="215044" grpId="0" animBg="1"/>
      <p:bldP spid="215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p:cNvSpPr>
            <a:spLocks noGrp="1"/>
          </p:cNvSpPr>
          <p:nvPr>
            <p:ph type="sldNum" sz="quarter" idx="12"/>
          </p:nvPr>
        </p:nvSpPr>
        <p:spPr/>
        <p:txBody>
          <a:bodyPr/>
          <a:lstStyle/>
          <a:p>
            <a:fld id="{5BAF4AA6-B63F-46F5-86A8-BC0E70C2119E}" type="slidenum">
              <a:rPr lang="en-US"/>
              <a:pPr/>
              <a:t>74</a:t>
            </a:fld>
            <a:endParaRPr lang="en-US"/>
          </a:p>
        </p:txBody>
      </p:sp>
      <p:sp>
        <p:nvSpPr>
          <p:cNvPr id="180226" name="Rectangle 2"/>
          <p:cNvSpPr>
            <a:spLocks noGrp="1" noChangeArrowheads="1"/>
          </p:cNvSpPr>
          <p:nvPr>
            <p:ph type="title"/>
          </p:nvPr>
        </p:nvSpPr>
        <p:spPr>
          <a:noFill/>
          <a:ln/>
        </p:spPr>
        <p:txBody>
          <a:bodyPr lIns="90488" tIns="44450" rIns="90488" bIns="44450" anchor="ctr"/>
          <a:lstStyle/>
          <a:p>
            <a:r>
              <a:rPr lang="de-DE"/>
              <a:t>Eager &amp; Lazy: Disconnected</a:t>
            </a:r>
          </a:p>
        </p:txBody>
      </p:sp>
      <p:sp>
        <p:nvSpPr>
          <p:cNvPr id="180227" name="Rectangle 3"/>
          <p:cNvSpPr>
            <a:spLocks noGrp="1" noChangeArrowheads="1"/>
          </p:cNvSpPr>
          <p:nvPr>
            <p:ph type="body" idx="1"/>
          </p:nvPr>
        </p:nvSpPr>
        <p:spPr>
          <a:xfrm>
            <a:off x="173038" y="1282700"/>
            <a:ext cx="8915400" cy="5562600"/>
          </a:xfrm>
          <a:noFill/>
          <a:ln/>
        </p:spPr>
        <p:txBody>
          <a:bodyPr lIns="90488" tIns="44450" rIns="90488" bIns="44450"/>
          <a:lstStyle/>
          <a:p>
            <a:r>
              <a:rPr lang="de-DE"/>
              <a:t>Suppose mobile nodes disconnected for a day</a:t>
            </a:r>
          </a:p>
          <a:p>
            <a:r>
              <a:rPr lang="de-DE"/>
              <a:t>When reconnect: </a:t>
            </a:r>
          </a:p>
          <a:p>
            <a:pPr lvl="1"/>
            <a:r>
              <a:rPr lang="de-DE" sz="2800"/>
              <a:t>get all incoming updates</a:t>
            </a:r>
          </a:p>
          <a:p>
            <a:pPr lvl="1"/>
            <a:r>
              <a:rPr lang="de-DE" sz="2800"/>
              <a:t>send all delayed updates</a:t>
            </a:r>
          </a:p>
          <a:p>
            <a:r>
              <a:rPr lang="de-DE"/>
              <a:t>Incoming is </a:t>
            </a:r>
            <a:r>
              <a:rPr lang="de-DE" i="1"/>
              <a:t>Nodes x TPS </a:t>
            </a:r>
            <a:r>
              <a:rPr lang="de-DE" i="1">
                <a:latin typeface="Arial" charset="0"/>
              </a:rPr>
              <a:t>x</a:t>
            </a:r>
            <a:r>
              <a:rPr lang="de-DE" i="1"/>
              <a:t> Actions </a:t>
            </a:r>
            <a:r>
              <a:rPr lang="de-DE" i="1">
                <a:latin typeface="Arial" charset="0"/>
              </a:rPr>
              <a:t>x</a:t>
            </a:r>
            <a:r>
              <a:rPr lang="de-DE" i="1"/>
              <a:t> disconnect_time</a:t>
            </a:r>
          </a:p>
          <a:p>
            <a:pPr>
              <a:lnSpc>
                <a:spcPct val="200000"/>
              </a:lnSpc>
            </a:pPr>
            <a:r>
              <a:rPr lang="de-DE"/>
              <a:t>Outgoing is: </a:t>
            </a:r>
            <a:r>
              <a:rPr lang="de-DE" i="1"/>
              <a:t>TPS </a:t>
            </a:r>
            <a:r>
              <a:rPr lang="de-DE" i="1">
                <a:latin typeface="Arial" charset="0"/>
              </a:rPr>
              <a:t>x</a:t>
            </a:r>
            <a:r>
              <a:rPr lang="de-DE" i="1"/>
              <a:t> Actions </a:t>
            </a:r>
            <a:r>
              <a:rPr lang="de-DE" i="1">
                <a:latin typeface="Arial" charset="0"/>
              </a:rPr>
              <a:t>x</a:t>
            </a:r>
            <a:r>
              <a:rPr lang="de-DE" i="1"/>
              <a:t> Disconnect_Time</a:t>
            </a:r>
          </a:p>
          <a:p>
            <a:pPr>
              <a:lnSpc>
                <a:spcPct val="200000"/>
              </a:lnSpc>
            </a:pPr>
            <a:r>
              <a:rPr lang="de-DE"/>
              <a:t>Conflicts are intersection of these two sets</a:t>
            </a:r>
          </a:p>
        </p:txBody>
      </p:sp>
      <p:sp>
        <p:nvSpPr>
          <p:cNvPr id="180228" name="Rectangle 4"/>
          <p:cNvSpPr>
            <a:spLocks noChangeArrowheads="1"/>
          </p:cNvSpPr>
          <p:nvPr/>
        </p:nvSpPr>
        <p:spPr bwMode="auto">
          <a:xfrm>
            <a:off x="3805238" y="3357563"/>
            <a:ext cx="1892300" cy="466725"/>
          </a:xfrm>
          <a:prstGeom prst="rect">
            <a:avLst/>
          </a:prstGeom>
          <a:noFill/>
          <a:ln w="12700">
            <a:noFill/>
            <a:miter lim="800000"/>
            <a:headEnd/>
            <a:tailEnd/>
          </a:ln>
          <a:effectLst/>
        </p:spPr>
        <p:txBody>
          <a:bodyPr wrap="none" lIns="90488" tIns="44450" rIns="90488" bIns="44450">
            <a:spAutoFit/>
          </a:bodyPr>
          <a:lstStyle/>
          <a:p>
            <a:pPr algn="l"/>
            <a:r>
              <a:rPr lang="de-DE" b="1" i="1">
                <a:effectLst>
                  <a:outerShdw blurRad="38100" dist="38100" dir="2700000" algn="tl">
                    <a:srgbClr val="C0C0C0"/>
                  </a:outerShdw>
                </a:effectLst>
                <a:latin typeface="Times New Roman" pitchFamily="18" charset="0"/>
              </a:rPr>
              <a:t>Action_Time </a:t>
            </a:r>
          </a:p>
        </p:txBody>
      </p:sp>
      <p:sp>
        <p:nvSpPr>
          <p:cNvPr id="180229" name="Line 5"/>
          <p:cNvSpPr>
            <a:spLocks noChangeShapeType="1"/>
          </p:cNvSpPr>
          <p:nvPr/>
        </p:nvSpPr>
        <p:spPr bwMode="auto">
          <a:xfrm>
            <a:off x="2211388" y="3387725"/>
            <a:ext cx="5138737" cy="11113"/>
          </a:xfrm>
          <a:prstGeom prst="line">
            <a:avLst/>
          </a:prstGeom>
          <a:noFill/>
          <a:ln w="12700">
            <a:solidFill>
              <a:schemeClr val="tx1"/>
            </a:solidFill>
            <a:round/>
            <a:headEnd/>
            <a:tailEnd/>
          </a:ln>
          <a:effectLst/>
        </p:spPr>
        <p:txBody>
          <a:bodyPr wrap="none" anchor="ctr"/>
          <a:lstStyle/>
          <a:p>
            <a:endParaRPr lang="de-DE"/>
          </a:p>
        </p:txBody>
      </p:sp>
      <p:sp>
        <p:nvSpPr>
          <p:cNvPr id="180230" name="Rectangle 6"/>
          <p:cNvSpPr>
            <a:spLocks noChangeArrowheads="1"/>
          </p:cNvSpPr>
          <p:nvPr/>
        </p:nvSpPr>
        <p:spPr bwMode="auto">
          <a:xfrm>
            <a:off x="3378200" y="4211638"/>
            <a:ext cx="1892300" cy="466725"/>
          </a:xfrm>
          <a:prstGeom prst="rect">
            <a:avLst/>
          </a:prstGeom>
          <a:noFill/>
          <a:ln w="12700">
            <a:noFill/>
            <a:miter lim="800000"/>
            <a:headEnd/>
            <a:tailEnd/>
          </a:ln>
          <a:effectLst/>
        </p:spPr>
        <p:txBody>
          <a:bodyPr wrap="none" lIns="90488" tIns="44450" rIns="90488" bIns="44450">
            <a:spAutoFit/>
          </a:bodyPr>
          <a:lstStyle/>
          <a:p>
            <a:pPr algn="l"/>
            <a:r>
              <a:rPr lang="de-DE" b="1" i="1">
                <a:effectLst>
                  <a:outerShdw blurRad="38100" dist="38100" dir="2700000" algn="tl">
                    <a:srgbClr val="C0C0C0"/>
                  </a:outerShdw>
                </a:effectLst>
                <a:latin typeface="Times New Roman" pitchFamily="18" charset="0"/>
              </a:rPr>
              <a:t>Action_Time </a:t>
            </a:r>
          </a:p>
        </p:txBody>
      </p:sp>
      <p:sp>
        <p:nvSpPr>
          <p:cNvPr id="180231" name="Line 7"/>
          <p:cNvSpPr>
            <a:spLocks noChangeShapeType="1"/>
          </p:cNvSpPr>
          <p:nvPr/>
        </p:nvSpPr>
        <p:spPr bwMode="auto">
          <a:xfrm>
            <a:off x="2322513" y="4151313"/>
            <a:ext cx="4356100" cy="9525"/>
          </a:xfrm>
          <a:prstGeom prst="line">
            <a:avLst/>
          </a:prstGeom>
          <a:noFill/>
          <a:ln w="12700">
            <a:solidFill>
              <a:schemeClr val="tx1"/>
            </a:solidFill>
            <a:round/>
            <a:headEnd/>
            <a:tailEnd/>
          </a:ln>
          <a:effectLst/>
        </p:spPr>
        <p:txBody>
          <a:bodyPr wrap="none" anchor="ctr"/>
          <a:lstStyle/>
          <a:p>
            <a:endParaRPr lang="de-DE"/>
          </a:p>
        </p:txBody>
      </p:sp>
      <p:sp>
        <p:nvSpPr>
          <p:cNvPr id="180232" name="Rectangle 8" descr="50%"/>
          <p:cNvSpPr>
            <a:spLocks noChangeArrowheads="1"/>
          </p:cNvSpPr>
          <p:nvPr/>
        </p:nvSpPr>
        <p:spPr bwMode="auto">
          <a:xfrm>
            <a:off x="1752600" y="5181600"/>
            <a:ext cx="5865813" cy="1003300"/>
          </a:xfrm>
          <a:prstGeom prst="rect">
            <a:avLst/>
          </a:prstGeom>
          <a:pattFill prst="pct50">
            <a:fgClr>
              <a:schemeClr val="bg1"/>
            </a:fgClr>
            <a:bgClr>
              <a:schemeClr val="bg2"/>
            </a:bgClr>
          </a:pattFill>
          <a:ln w="12700">
            <a:noFill/>
            <a:miter lim="800000"/>
            <a:headEnd/>
            <a:tailEnd/>
          </a:ln>
          <a:effectLst/>
        </p:spPr>
        <p:txBody>
          <a:bodyPr wrap="none" lIns="90488" tIns="44450" rIns="90488" bIns="44450">
            <a:spAutoFit/>
          </a:bodyPr>
          <a:lstStyle/>
          <a:p>
            <a:r>
              <a:rPr lang="de-DE">
                <a:effectLst>
                  <a:outerShdw blurRad="38100" dist="38100" dir="2700000" algn="tl">
                    <a:srgbClr val="FFFFFF"/>
                  </a:outerShdw>
                </a:effectLst>
                <a:latin typeface="Times New Roman" pitchFamily="18" charset="0"/>
              </a:rPr>
              <a:t> </a:t>
            </a:r>
            <a:r>
              <a:rPr lang="de-DE" b="1" i="1">
                <a:effectLst>
                  <a:outerShdw blurRad="38100" dist="38100" dir="2700000" algn="tl">
                    <a:srgbClr val="FFFFFF"/>
                  </a:outerShdw>
                </a:effectLst>
                <a:latin typeface="Times New Roman" pitchFamily="18" charset="0"/>
              </a:rPr>
              <a:t>Disconnect_Time </a:t>
            </a:r>
            <a:r>
              <a:rPr lang="de-DE" sz="2800" b="1" i="1" baseline="10000">
                <a:effectLst>
                  <a:outerShdw blurRad="38100" dist="38100" dir="2700000" algn="tl">
                    <a:srgbClr val="FFFFFF"/>
                  </a:outerShdw>
                </a:effectLst>
              </a:rPr>
              <a:t>x</a:t>
            </a:r>
            <a:r>
              <a:rPr lang="de-DE">
                <a:effectLst>
                  <a:outerShdw blurRad="38100" dist="38100" dir="2700000" algn="tl">
                    <a:srgbClr val="FFFFFF"/>
                  </a:outerShdw>
                </a:effectLst>
                <a:latin typeface="Times New Roman" pitchFamily="18" charset="0"/>
              </a:rPr>
              <a:t> (</a:t>
            </a:r>
            <a:r>
              <a:rPr lang="de-DE" b="1" i="1">
                <a:effectLst>
                  <a:outerShdw blurRad="38100" dist="38100" dir="2700000" algn="tl">
                    <a:srgbClr val="FFFFFF"/>
                  </a:outerShdw>
                </a:effectLst>
                <a:latin typeface="Times New Roman" pitchFamily="18" charset="0"/>
              </a:rPr>
              <a:t>TPS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Actions </a:t>
            </a:r>
            <a:r>
              <a:rPr lang="de-DE" sz="2800" b="1" i="1" baseline="10000">
                <a:effectLst>
                  <a:outerShdw blurRad="38100" dist="38100" dir="2700000" algn="tl">
                    <a:srgbClr val="FFFFFF"/>
                  </a:outerShdw>
                </a:effectLst>
              </a:rPr>
              <a:t>x</a:t>
            </a:r>
            <a:r>
              <a:rPr lang="de-DE" b="1" i="1">
                <a:effectLst>
                  <a:outerShdw blurRad="38100" dist="38100" dir="2700000" algn="tl">
                    <a:srgbClr val="FFFFFF"/>
                  </a:outerShdw>
                </a:effectLst>
                <a:latin typeface="Times New Roman" pitchFamily="18" charset="0"/>
              </a:rPr>
              <a:t> Nodes)</a:t>
            </a:r>
            <a:r>
              <a:rPr lang="de-DE" sz="3600" b="1" i="1" baseline="30000">
                <a:solidFill>
                  <a:schemeClr val="tx2"/>
                </a:solidFill>
                <a:effectLst>
                  <a:outerShdw blurRad="38100" dist="38100" dir="2700000" algn="tl">
                    <a:srgbClr val="FFFFFF"/>
                  </a:outerShdw>
                </a:effectLst>
                <a:latin typeface="Times New Roman" pitchFamily="18" charset="0"/>
              </a:rPr>
              <a:t>2</a:t>
            </a:r>
            <a:endParaRPr lang="de-DE" b="1" i="1">
              <a:effectLst>
                <a:outerShdw blurRad="38100" dist="38100" dir="2700000" algn="tl">
                  <a:srgbClr val="FFFFFF"/>
                </a:outerShdw>
              </a:effectLst>
              <a:latin typeface="Times New Roman" pitchFamily="18" charset="0"/>
            </a:endParaRPr>
          </a:p>
          <a:p>
            <a:r>
              <a:rPr lang="de-DE" b="1" i="1">
                <a:effectLst>
                  <a:outerShdw blurRad="38100" dist="38100" dir="2700000" algn="tl">
                    <a:srgbClr val="FFFFFF"/>
                  </a:outerShdw>
                </a:effectLst>
                <a:latin typeface="Times New Roman" pitchFamily="18" charset="0"/>
              </a:rPr>
              <a:t>DB_size</a:t>
            </a:r>
          </a:p>
        </p:txBody>
      </p:sp>
      <p:sp>
        <p:nvSpPr>
          <p:cNvPr id="180233" name="Line 9"/>
          <p:cNvSpPr>
            <a:spLocks noChangeShapeType="1"/>
          </p:cNvSpPr>
          <p:nvPr/>
        </p:nvSpPr>
        <p:spPr bwMode="auto">
          <a:xfrm>
            <a:off x="1947863" y="5735638"/>
            <a:ext cx="5503862" cy="0"/>
          </a:xfrm>
          <a:prstGeom prst="line">
            <a:avLst/>
          </a:prstGeom>
          <a:noFill/>
          <a:ln w="12700">
            <a:solidFill>
              <a:schemeClr val="tx1"/>
            </a:solidFill>
            <a:round/>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B3FA9506-22BD-4CB7-AE48-8ACF8E6776D2}" type="slidenum">
              <a:rPr lang="en-US"/>
              <a:pPr/>
              <a:t>75</a:t>
            </a:fld>
            <a:endParaRPr lang="en-US"/>
          </a:p>
        </p:txBody>
      </p:sp>
      <p:sp>
        <p:nvSpPr>
          <p:cNvPr id="179202" name="Rectangle 2"/>
          <p:cNvSpPr>
            <a:spLocks noGrp="1" noChangeArrowheads="1"/>
          </p:cNvSpPr>
          <p:nvPr>
            <p:ph type="title"/>
          </p:nvPr>
        </p:nvSpPr>
        <p:spPr>
          <a:noFill/>
          <a:ln/>
        </p:spPr>
        <p:txBody>
          <a:bodyPr lIns="90488" tIns="44450" rIns="90488" bIns="44450" anchor="ctr"/>
          <a:lstStyle/>
          <a:p>
            <a:r>
              <a:rPr lang="de-DE"/>
              <a:t>Outline</a:t>
            </a:r>
          </a:p>
        </p:txBody>
      </p:sp>
      <p:sp>
        <p:nvSpPr>
          <p:cNvPr id="179203" name="Rectangle 3"/>
          <p:cNvSpPr>
            <a:spLocks noGrp="1" noChangeArrowheads="1"/>
          </p:cNvSpPr>
          <p:nvPr>
            <p:ph type="body" idx="1"/>
          </p:nvPr>
        </p:nvSpPr>
        <p:spPr>
          <a:xfrm>
            <a:off x="152400" y="1143000"/>
            <a:ext cx="8807450" cy="5181600"/>
          </a:xfrm>
          <a:noFill/>
          <a:ln/>
        </p:spPr>
        <p:txBody>
          <a:bodyPr lIns="90488" tIns="44450" rIns="90488" bIns="44450"/>
          <a:lstStyle/>
          <a:p>
            <a:r>
              <a:rPr lang="de-DE" sz="3200" dirty="0"/>
              <a:t>Replication strategies </a:t>
            </a:r>
            <a:r>
              <a:rPr lang="de-DE" sz="2000" b="1" dirty="0"/>
              <a:t>(</a:t>
            </a:r>
            <a:r>
              <a:rPr lang="de-DE" sz="2000" b="1" dirty="0" err="1"/>
              <a:t>lazy</a:t>
            </a:r>
            <a:r>
              <a:rPr lang="de-DE" sz="2000" b="1" dirty="0"/>
              <a:t> &amp; </a:t>
            </a:r>
            <a:r>
              <a:rPr lang="de-DE" sz="2000" b="1" dirty="0" err="1"/>
              <a:t>eager</a:t>
            </a:r>
            <a:r>
              <a:rPr lang="de-DE" sz="2000" b="1" dirty="0"/>
              <a:t>,  </a:t>
            </a:r>
            <a:r>
              <a:rPr lang="de-DE" sz="2000" b="1" dirty="0" err="1"/>
              <a:t>master</a:t>
            </a:r>
            <a:r>
              <a:rPr lang="de-DE" sz="2000" b="1" dirty="0"/>
              <a:t> &amp; </a:t>
            </a:r>
            <a:r>
              <a:rPr lang="de-DE" sz="2000" b="1" dirty="0" err="1"/>
              <a:t>group</a:t>
            </a:r>
            <a:r>
              <a:rPr lang="de-DE" sz="2000" b="1" dirty="0"/>
              <a:t>)</a:t>
            </a:r>
            <a:endParaRPr lang="de-DE" sz="2000" dirty="0"/>
          </a:p>
          <a:p>
            <a:r>
              <a:rPr lang="de-DE" sz="3200" dirty="0" err="1"/>
              <a:t>How</a:t>
            </a:r>
            <a:r>
              <a:rPr lang="de-DE" sz="3200" dirty="0"/>
              <a:t> </a:t>
            </a:r>
            <a:r>
              <a:rPr lang="de-DE" sz="3200" dirty="0" err="1"/>
              <a:t>centralized</a:t>
            </a:r>
            <a:r>
              <a:rPr lang="de-DE" sz="3200" dirty="0"/>
              <a:t> </a:t>
            </a:r>
            <a:r>
              <a:rPr lang="de-DE" sz="3200" dirty="0" err="1"/>
              <a:t>databases</a:t>
            </a:r>
            <a:r>
              <a:rPr lang="de-DE" sz="3200" dirty="0"/>
              <a:t> </a:t>
            </a:r>
            <a:r>
              <a:rPr lang="de-DE" sz="3200" dirty="0" err="1"/>
              <a:t>scale</a:t>
            </a:r>
            <a:endParaRPr lang="de-DE" sz="3200" dirty="0"/>
          </a:p>
          <a:p>
            <a:r>
              <a:rPr lang="de-DE" sz="3200" dirty="0"/>
              <a:t>Replication </a:t>
            </a:r>
            <a:r>
              <a:rPr lang="de-DE" sz="3200" dirty="0" err="1"/>
              <a:t>is</a:t>
            </a:r>
            <a:r>
              <a:rPr lang="de-DE" sz="3200" dirty="0"/>
              <a:t> </a:t>
            </a:r>
            <a:r>
              <a:rPr lang="de-DE" sz="3200" dirty="0" err="1"/>
              <a:t>unstable</a:t>
            </a:r>
            <a:r>
              <a:rPr lang="de-DE" sz="3200" dirty="0"/>
              <a:t> on </a:t>
            </a:r>
            <a:r>
              <a:rPr lang="de-DE" sz="3200" dirty="0" err="1"/>
              <a:t>scaleup</a:t>
            </a:r>
            <a:endParaRPr lang="de-DE" sz="3200" dirty="0"/>
          </a:p>
          <a:p>
            <a:r>
              <a:rPr lang="de-DE" sz="3200" dirty="0"/>
              <a:t>A </a:t>
            </a:r>
            <a:r>
              <a:rPr lang="de-DE" sz="3200" dirty="0" err="1"/>
              <a:t>possible</a:t>
            </a:r>
            <a:r>
              <a:rPr lang="de-DE" sz="3200" dirty="0"/>
              <a:t> </a:t>
            </a:r>
            <a:r>
              <a:rPr lang="de-DE" sz="3200" dirty="0" err="1"/>
              <a:t>solution</a:t>
            </a:r>
            <a:endParaRPr lang="de-DE" sz="3200" dirty="0"/>
          </a:p>
          <a:p>
            <a:pPr lvl="1"/>
            <a:r>
              <a:rPr lang="de-DE" sz="3200" dirty="0" err="1"/>
              <a:t>Two-tier</a:t>
            </a:r>
            <a:r>
              <a:rPr lang="de-DE" sz="3200" dirty="0"/>
              <a:t> </a:t>
            </a:r>
            <a:r>
              <a:rPr lang="de-DE" sz="3200" dirty="0" err="1"/>
              <a:t>architecture</a:t>
            </a:r>
            <a:r>
              <a:rPr lang="de-DE" sz="3200" dirty="0"/>
              <a:t>: Mobile &amp; Base </a:t>
            </a:r>
            <a:r>
              <a:rPr lang="de-DE" sz="3200" dirty="0" err="1"/>
              <a:t>nodes</a:t>
            </a:r>
            <a:endParaRPr lang="de-DE" sz="3200" dirty="0"/>
          </a:p>
          <a:p>
            <a:pPr lvl="1"/>
            <a:r>
              <a:rPr lang="de-DE" sz="3200" dirty="0"/>
              <a:t>Base </a:t>
            </a:r>
            <a:r>
              <a:rPr lang="de-DE" sz="3200" dirty="0" err="1"/>
              <a:t>nodes</a:t>
            </a:r>
            <a:r>
              <a:rPr lang="de-DE" sz="3200" dirty="0"/>
              <a:t> </a:t>
            </a:r>
            <a:r>
              <a:rPr lang="de-DE" sz="3200" dirty="0" err="1"/>
              <a:t>master</a:t>
            </a:r>
            <a:r>
              <a:rPr lang="de-DE" sz="3200" dirty="0"/>
              <a:t> </a:t>
            </a:r>
            <a:r>
              <a:rPr lang="de-DE" sz="3200" dirty="0" err="1"/>
              <a:t>objects</a:t>
            </a:r>
            <a:endParaRPr lang="de-DE" sz="3200" dirty="0"/>
          </a:p>
          <a:p>
            <a:pPr lvl="1"/>
            <a:r>
              <a:rPr lang="de-DE" sz="3200" dirty="0"/>
              <a:t>Tentative </a:t>
            </a:r>
            <a:r>
              <a:rPr lang="de-DE" sz="3200" dirty="0" err="1"/>
              <a:t>transactions</a:t>
            </a:r>
            <a:r>
              <a:rPr lang="de-DE" sz="3200" dirty="0"/>
              <a:t> </a:t>
            </a:r>
            <a:r>
              <a:rPr lang="de-DE" sz="3200" dirty="0" err="1"/>
              <a:t>at</a:t>
            </a:r>
            <a:r>
              <a:rPr lang="de-DE" sz="3200" dirty="0"/>
              <a:t> mobile </a:t>
            </a:r>
            <a:r>
              <a:rPr lang="de-DE" sz="3200" dirty="0" err="1"/>
              <a:t>nodes</a:t>
            </a:r>
            <a:endParaRPr lang="de-DE" sz="3200" dirty="0"/>
          </a:p>
          <a:p>
            <a:pPr lvl="2"/>
            <a:r>
              <a:rPr lang="de-DE" sz="2800" dirty="0"/>
              <a:t>Transactions must </a:t>
            </a:r>
            <a:r>
              <a:rPr lang="de-DE" sz="2800" dirty="0" err="1"/>
              <a:t>be</a:t>
            </a:r>
            <a:r>
              <a:rPr lang="de-DE" sz="2800" dirty="0"/>
              <a:t> </a:t>
            </a:r>
            <a:r>
              <a:rPr lang="de-DE" sz="2800" dirty="0" err="1"/>
              <a:t>commutative</a:t>
            </a:r>
            <a:endParaRPr lang="de-DE" sz="2800" dirty="0"/>
          </a:p>
          <a:p>
            <a:pPr lvl="1"/>
            <a:r>
              <a:rPr lang="de-DE" sz="3200" dirty="0"/>
              <a:t>Re-</a:t>
            </a:r>
            <a:r>
              <a:rPr lang="de-DE" sz="3200" dirty="0" err="1"/>
              <a:t>apply</a:t>
            </a:r>
            <a:r>
              <a:rPr lang="de-DE" sz="3200" dirty="0"/>
              <a:t> </a:t>
            </a:r>
            <a:r>
              <a:rPr lang="de-DE" sz="3200" dirty="0" err="1"/>
              <a:t>transactions</a:t>
            </a:r>
            <a:r>
              <a:rPr lang="de-DE" sz="3200" dirty="0"/>
              <a:t> on </a:t>
            </a:r>
            <a:r>
              <a:rPr lang="de-DE" sz="3200" dirty="0" err="1"/>
              <a:t>reconnect</a:t>
            </a:r>
            <a:endParaRPr lang="de-DE" sz="3200" dirty="0"/>
          </a:p>
          <a:p>
            <a:pPr lvl="1"/>
            <a:r>
              <a:rPr lang="de-DE" sz="3200" dirty="0"/>
              <a:t>Transactions </a:t>
            </a:r>
            <a:r>
              <a:rPr lang="de-DE" sz="3200" dirty="0" err="1"/>
              <a:t>may</a:t>
            </a:r>
            <a:r>
              <a:rPr lang="de-DE" sz="3200" dirty="0"/>
              <a:t> </a:t>
            </a:r>
            <a:r>
              <a:rPr lang="de-DE" sz="3200" dirty="0" err="1"/>
              <a:t>be</a:t>
            </a:r>
            <a:r>
              <a:rPr lang="de-DE" sz="3200" dirty="0"/>
              <a:t> </a:t>
            </a:r>
            <a:r>
              <a:rPr lang="de-DE" sz="3200" dirty="0" err="1"/>
              <a:t>rejected</a:t>
            </a:r>
            <a:endParaRPr lang="de-DE" sz="3200" dirty="0"/>
          </a:p>
        </p:txBody>
      </p:sp>
      <p:sp>
        <p:nvSpPr>
          <p:cNvPr id="179204" name="AutoShape 4"/>
          <p:cNvSpPr>
            <a:spLocks noChangeArrowheads="1"/>
          </p:cNvSpPr>
          <p:nvPr/>
        </p:nvSpPr>
        <p:spPr bwMode="auto">
          <a:xfrm flipH="1">
            <a:off x="6877050" y="2751138"/>
            <a:ext cx="2120900" cy="596900"/>
          </a:xfrm>
          <a:prstGeom prst="rightArrow">
            <a:avLst>
              <a:gd name="adj1" fmla="val 50000"/>
              <a:gd name="adj2" fmla="val 177676"/>
            </a:avLst>
          </a:prstGeom>
          <a:solidFill>
            <a:schemeClr val="accent1"/>
          </a:solidFill>
          <a:ln w="12700">
            <a:solidFill>
              <a:schemeClr val="tx1"/>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E2225B8-0696-4F21-8B14-3736F2D4BA6E}" type="slidenum">
              <a:rPr lang="en-US"/>
              <a:pPr/>
              <a:t>76</a:t>
            </a:fld>
            <a:endParaRPr lang="en-US"/>
          </a:p>
        </p:txBody>
      </p:sp>
      <p:sp>
        <p:nvSpPr>
          <p:cNvPr id="178178" name="Rectangle 2"/>
          <p:cNvSpPr>
            <a:spLocks noGrp="1" noChangeArrowheads="1"/>
          </p:cNvSpPr>
          <p:nvPr>
            <p:ph type="title"/>
          </p:nvPr>
        </p:nvSpPr>
        <p:spPr>
          <a:noFill/>
          <a:ln/>
        </p:spPr>
        <p:txBody>
          <a:bodyPr lIns="90488" tIns="44450" rIns="90488" bIns="44450" anchor="ctr"/>
          <a:lstStyle/>
          <a:p>
            <a:r>
              <a:rPr lang="de-DE"/>
              <a:t>Safe Approach</a:t>
            </a:r>
          </a:p>
        </p:txBody>
      </p:sp>
      <p:sp>
        <p:nvSpPr>
          <p:cNvPr id="178179" name="Rectangle 3"/>
          <p:cNvSpPr>
            <a:spLocks noGrp="1" noChangeArrowheads="1"/>
          </p:cNvSpPr>
          <p:nvPr>
            <p:ph type="body" idx="1"/>
          </p:nvPr>
        </p:nvSpPr>
        <p:spPr>
          <a:xfrm>
            <a:off x="228600" y="1219200"/>
            <a:ext cx="8915400" cy="5562600"/>
          </a:xfrm>
          <a:noFill/>
          <a:ln/>
        </p:spPr>
        <p:txBody>
          <a:bodyPr lIns="90488" tIns="44450" rIns="90488" bIns="44450"/>
          <a:lstStyle/>
          <a:p>
            <a:r>
              <a:rPr lang="de-DE" sz="3200" dirty="0" err="1"/>
              <a:t>Each</a:t>
            </a:r>
            <a:r>
              <a:rPr lang="de-DE" sz="3200" dirty="0"/>
              <a:t> </a:t>
            </a:r>
            <a:r>
              <a:rPr lang="de-DE" sz="3200" dirty="0" err="1"/>
              <a:t>object</a:t>
            </a:r>
            <a:r>
              <a:rPr lang="de-DE" sz="3200" dirty="0"/>
              <a:t> </a:t>
            </a:r>
            <a:r>
              <a:rPr lang="de-DE" sz="3200" dirty="0" err="1"/>
              <a:t>mastered</a:t>
            </a:r>
            <a:r>
              <a:rPr lang="de-DE" sz="3200" dirty="0"/>
              <a:t> </a:t>
            </a:r>
            <a:r>
              <a:rPr lang="de-DE" sz="3200" dirty="0" err="1"/>
              <a:t>at</a:t>
            </a:r>
            <a:r>
              <a:rPr lang="de-DE" sz="3200" dirty="0"/>
              <a:t> a </a:t>
            </a:r>
            <a:r>
              <a:rPr lang="de-DE" sz="3200" dirty="0" err="1"/>
              <a:t>node</a:t>
            </a:r>
            <a:endParaRPr lang="de-DE" sz="3200" dirty="0"/>
          </a:p>
          <a:p>
            <a:r>
              <a:rPr lang="de-DE" sz="3200" dirty="0"/>
              <a:t>Update Transactions </a:t>
            </a:r>
            <a:r>
              <a:rPr lang="de-DE" sz="3200" dirty="0" err="1"/>
              <a:t>only</a:t>
            </a:r>
            <a:r>
              <a:rPr lang="de-DE" sz="3200" dirty="0"/>
              <a:t/>
            </a:r>
            <a:br>
              <a:rPr lang="de-DE" sz="3200" dirty="0"/>
            </a:br>
            <a:r>
              <a:rPr lang="de-DE" sz="3200" dirty="0"/>
              <a:t>	</a:t>
            </a:r>
            <a:r>
              <a:rPr lang="de-DE" sz="3200" dirty="0" err="1"/>
              <a:t>read</a:t>
            </a:r>
            <a:r>
              <a:rPr lang="de-DE" sz="3200" dirty="0"/>
              <a:t> </a:t>
            </a:r>
            <a:r>
              <a:rPr lang="de-DE" sz="3200" dirty="0" err="1"/>
              <a:t>and</a:t>
            </a:r>
            <a:r>
              <a:rPr lang="de-DE" sz="3200" dirty="0"/>
              <a:t> </a:t>
            </a:r>
            <a:r>
              <a:rPr lang="de-DE" sz="3200" dirty="0" err="1"/>
              <a:t>write</a:t>
            </a:r>
            <a:r>
              <a:rPr lang="de-DE" sz="3200" dirty="0"/>
              <a:t> </a:t>
            </a:r>
            <a:r>
              <a:rPr lang="de-DE" sz="3200" dirty="0" err="1"/>
              <a:t>master</a:t>
            </a:r>
            <a:r>
              <a:rPr lang="de-DE" sz="3200" dirty="0"/>
              <a:t> </a:t>
            </a:r>
            <a:r>
              <a:rPr lang="de-DE" sz="3200" dirty="0" err="1"/>
              <a:t>items</a:t>
            </a:r>
            <a:endParaRPr lang="de-DE" sz="3200" dirty="0"/>
          </a:p>
          <a:p>
            <a:r>
              <a:rPr lang="de-DE" sz="3200" dirty="0" err="1"/>
              <a:t>Lazy</a:t>
            </a:r>
            <a:r>
              <a:rPr lang="de-DE" sz="3200" dirty="0"/>
              <a:t> </a:t>
            </a:r>
            <a:r>
              <a:rPr lang="de-DE" sz="3200" dirty="0" err="1"/>
              <a:t>replication</a:t>
            </a:r>
            <a:r>
              <a:rPr lang="de-DE" sz="3200" dirty="0"/>
              <a:t> </a:t>
            </a:r>
            <a:r>
              <a:rPr lang="de-DE" sz="3200" dirty="0" err="1"/>
              <a:t>to</a:t>
            </a:r>
            <a:r>
              <a:rPr lang="de-DE" sz="3200" dirty="0"/>
              <a:t> </a:t>
            </a:r>
            <a:r>
              <a:rPr lang="de-DE" sz="3200" dirty="0" err="1"/>
              <a:t>other</a:t>
            </a:r>
            <a:r>
              <a:rPr lang="de-DE" sz="3200" dirty="0"/>
              <a:t> </a:t>
            </a:r>
            <a:r>
              <a:rPr lang="de-DE" sz="3200" dirty="0" err="1"/>
              <a:t>nodes</a:t>
            </a:r>
            <a:endParaRPr lang="de-DE" sz="3200" dirty="0"/>
          </a:p>
          <a:p>
            <a:r>
              <a:rPr lang="de-DE" sz="3200" dirty="0" err="1"/>
              <a:t>Allow</a:t>
            </a:r>
            <a:r>
              <a:rPr lang="de-DE" sz="3200" dirty="0"/>
              <a:t> </a:t>
            </a:r>
            <a:r>
              <a:rPr lang="de-DE" sz="3200" dirty="0" err="1"/>
              <a:t>reads</a:t>
            </a:r>
            <a:r>
              <a:rPr lang="de-DE" sz="3200" dirty="0"/>
              <a:t> of </a:t>
            </a:r>
            <a:r>
              <a:rPr lang="de-DE" sz="3200" dirty="0" err="1"/>
              <a:t>stale</a:t>
            </a:r>
            <a:r>
              <a:rPr lang="de-DE" sz="3200" dirty="0"/>
              <a:t> </a:t>
            </a:r>
            <a:r>
              <a:rPr lang="de-DE" sz="3200" dirty="0" err="1"/>
              <a:t>data</a:t>
            </a:r>
            <a:r>
              <a:rPr lang="de-DE" sz="3200" dirty="0"/>
              <a:t> (on </a:t>
            </a:r>
            <a:r>
              <a:rPr lang="de-DE" sz="3200" dirty="0" err="1"/>
              <a:t>user</a:t>
            </a:r>
            <a:r>
              <a:rPr lang="de-DE" sz="3200" dirty="0"/>
              <a:t> </a:t>
            </a:r>
            <a:r>
              <a:rPr lang="de-DE" sz="3200" dirty="0" err="1"/>
              <a:t>request</a:t>
            </a:r>
            <a:r>
              <a:rPr lang="de-DE" sz="3200" dirty="0"/>
              <a:t>)</a:t>
            </a:r>
          </a:p>
          <a:p>
            <a:r>
              <a:rPr lang="de-DE" sz="3200" dirty="0"/>
              <a:t>PROBLEMS: </a:t>
            </a:r>
          </a:p>
          <a:p>
            <a:pPr lvl="1"/>
            <a:r>
              <a:rPr lang="de-DE" sz="3200" dirty="0" err="1"/>
              <a:t>doesn’t</a:t>
            </a:r>
            <a:r>
              <a:rPr lang="de-DE" sz="3200" dirty="0"/>
              <a:t> </a:t>
            </a:r>
            <a:r>
              <a:rPr lang="de-DE" sz="3200" dirty="0" err="1"/>
              <a:t>support</a:t>
            </a:r>
            <a:r>
              <a:rPr lang="de-DE" sz="3200" dirty="0"/>
              <a:t> mobile </a:t>
            </a:r>
            <a:r>
              <a:rPr lang="de-DE" sz="3200" dirty="0" err="1"/>
              <a:t>users</a:t>
            </a:r>
            <a:endParaRPr lang="de-DE" sz="3200" dirty="0"/>
          </a:p>
          <a:p>
            <a:pPr lvl="1"/>
            <a:r>
              <a:rPr lang="de-DE" sz="3200" dirty="0" err="1"/>
              <a:t>deadlocks</a:t>
            </a:r>
            <a:r>
              <a:rPr lang="de-DE" sz="3200" dirty="0"/>
              <a:t> </a:t>
            </a:r>
            <a:r>
              <a:rPr lang="de-DE" sz="3200" dirty="0" err="1"/>
              <a:t>explode</a:t>
            </a:r>
            <a:r>
              <a:rPr lang="de-DE" sz="3200" dirty="0"/>
              <a:t> </a:t>
            </a:r>
            <a:r>
              <a:rPr lang="de-DE" sz="3200" dirty="0" err="1"/>
              <a:t>with</a:t>
            </a:r>
            <a:r>
              <a:rPr lang="de-DE" sz="3200" dirty="0"/>
              <a:t> </a:t>
            </a:r>
            <a:r>
              <a:rPr lang="de-DE" sz="3200" dirty="0" err="1"/>
              <a:t>scaleup</a:t>
            </a:r>
            <a:endParaRPr lang="de-DE" sz="3200" dirty="0"/>
          </a:p>
          <a:p>
            <a:r>
              <a:rPr lang="de-DE" sz="3200" dirty="0"/>
              <a:t>?? </a:t>
            </a:r>
            <a:r>
              <a:rPr lang="de-DE" sz="3200" dirty="0" err="1"/>
              <a:t>How</a:t>
            </a:r>
            <a:r>
              <a:rPr lang="de-DE" sz="3200" dirty="0"/>
              <a:t> do </a:t>
            </a:r>
            <a:r>
              <a:rPr lang="de-DE" sz="3200" dirty="0" err="1"/>
              <a:t>banks</a:t>
            </a:r>
            <a:r>
              <a:rPr lang="de-DE" sz="3200" dirty="0"/>
              <a:t> </a:t>
            </a:r>
            <a:r>
              <a:rPr lang="de-DE" sz="3200" dirty="0" err="1"/>
              <a:t>work</a:t>
            </a:r>
            <a:r>
              <a:rPr lang="de-DE" sz="3200" dirty="0"/>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B68BA48C-0782-4EEB-9F7F-CA033CBB76B1}" type="slidenum">
              <a:rPr lang="en-US"/>
              <a:pPr/>
              <a:t>77</a:t>
            </a:fld>
            <a:endParaRPr lang="en-US"/>
          </a:p>
        </p:txBody>
      </p:sp>
      <p:sp>
        <p:nvSpPr>
          <p:cNvPr id="177154" name="Rectangle 2"/>
          <p:cNvSpPr>
            <a:spLocks noGrp="1" noChangeArrowheads="1"/>
          </p:cNvSpPr>
          <p:nvPr>
            <p:ph type="title"/>
          </p:nvPr>
        </p:nvSpPr>
        <p:spPr>
          <a:noFill/>
          <a:ln/>
        </p:spPr>
        <p:txBody>
          <a:bodyPr lIns="90488" tIns="44450" rIns="90488" bIns="44450" anchor="ctr"/>
          <a:lstStyle/>
          <a:p>
            <a:r>
              <a:rPr lang="de-DE"/>
              <a:t>Two Tier Replication</a:t>
            </a:r>
          </a:p>
        </p:txBody>
      </p:sp>
      <p:sp>
        <p:nvSpPr>
          <p:cNvPr id="177155" name="Rectangle 3"/>
          <p:cNvSpPr>
            <a:spLocks noGrp="1" noChangeArrowheads="1"/>
          </p:cNvSpPr>
          <p:nvPr>
            <p:ph type="body" idx="1"/>
          </p:nvPr>
        </p:nvSpPr>
        <p:spPr>
          <a:noFill/>
          <a:ln/>
        </p:spPr>
        <p:txBody>
          <a:bodyPr lIns="90488" tIns="44450" rIns="90488" bIns="44450"/>
          <a:lstStyle/>
          <a:p>
            <a:r>
              <a:rPr lang="de-DE" sz="2800"/>
              <a:t>Two kinds of nodes:</a:t>
            </a:r>
          </a:p>
          <a:p>
            <a:pPr lvl="1"/>
            <a:r>
              <a:rPr lang="de-DE" sz="2800"/>
              <a:t>Base nodes always connected, always up</a:t>
            </a:r>
          </a:p>
          <a:p>
            <a:pPr lvl="1"/>
            <a:r>
              <a:rPr lang="de-DE" sz="2800"/>
              <a:t>Mobile nodes occasionally connected</a:t>
            </a:r>
          </a:p>
          <a:p>
            <a:r>
              <a:rPr lang="de-DE" sz="2800"/>
              <a:t>Data mastered at base nodes</a:t>
            </a:r>
          </a:p>
          <a:p>
            <a:r>
              <a:rPr lang="de-DE" sz="2800"/>
              <a:t>Mobile nodes </a:t>
            </a:r>
          </a:p>
          <a:p>
            <a:pPr lvl="1"/>
            <a:r>
              <a:rPr lang="de-DE" sz="2800"/>
              <a:t>have stale copies</a:t>
            </a:r>
          </a:p>
          <a:p>
            <a:pPr lvl="1"/>
            <a:r>
              <a:rPr lang="de-DE" sz="2800"/>
              <a:t>make tentative updates</a:t>
            </a:r>
          </a:p>
        </p:txBody>
      </p:sp>
      <p:graphicFrame>
        <p:nvGraphicFramePr>
          <p:cNvPr id="177156" name="Object 4">
            <a:hlinkClick r:id="" action="ppaction://ole?verb=0"/>
          </p:cNvPr>
          <p:cNvGraphicFramePr>
            <a:graphicFrameLocks/>
          </p:cNvGraphicFramePr>
          <p:nvPr/>
        </p:nvGraphicFramePr>
        <p:xfrm>
          <a:off x="5713413" y="3763963"/>
          <a:ext cx="3194050" cy="2987675"/>
        </p:xfrm>
        <a:graphic>
          <a:graphicData uri="http://schemas.openxmlformats.org/presentationml/2006/ole">
            <p:oleObj spid="_x0000_s177156" name="VISIO" r:id="rId4" imgW="3261960" imgH="3003480" progId="Visio.Drawing.4">
              <p:embed/>
            </p:oleObj>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2220BBCD-C792-4D19-8DD4-E7E4A99A8021}" type="slidenum">
              <a:rPr lang="en-US"/>
              <a:pPr/>
              <a:t>78</a:t>
            </a:fld>
            <a:endParaRPr lang="en-US"/>
          </a:p>
        </p:txBody>
      </p:sp>
      <p:sp>
        <p:nvSpPr>
          <p:cNvPr id="176130" name="Rectangle 2"/>
          <p:cNvSpPr>
            <a:spLocks noGrp="1" noChangeArrowheads="1"/>
          </p:cNvSpPr>
          <p:nvPr>
            <p:ph type="title"/>
          </p:nvPr>
        </p:nvSpPr>
        <p:spPr>
          <a:noFill/>
          <a:ln/>
        </p:spPr>
        <p:txBody>
          <a:bodyPr lIns="90488" tIns="44450" rIns="90488" bIns="44450" anchor="ctr"/>
          <a:lstStyle/>
          <a:p>
            <a:r>
              <a:rPr lang="de-DE"/>
              <a:t>Mobile Node Makes Tentative Updates</a:t>
            </a:r>
          </a:p>
        </p:txBody>
      </p:sp>
      <p:sp>
        <p:nvSpPr>
          <p:cNvPr id="176131" name="Rectangle 3"/>
          <p:cNvSpPr>
            <a:spLocks noGrp="1" noChangeArrowheads="1"/>
          </p:cNvSpPr>
          <p:nvPr>
            <p:ph type="body" idx="1"/>
          </p:nvPr>
        </p:nvSpPr>
        <p:spPr>
          <a:noFill/>
          <a:ln/>
        </p:spPr>
        <p:txBody>
          <a:bodyPr lIns="90488" tIns="44450" rIns="90488" bIns="44450"/>
          <a:lstStyle/>
          <a:p>
            <a:r>
              <a:rPr lang="de-DE"/>
              <a:t>Updates local database while disconnected</a:t>
            </a:r>
          </a:p>
          <a:p>
            <a:r>
              <a:rPr lang="de-DE"/>
              <a:t>Saves transactions </a:t>
            </a:r>
          </a:p>
          <a:p>
            <a:r>
              <a:rPr lang="de-DE"/>
              <a:t>When Mobile node reconnects: </a:t>
            </a:r>
            <a:br>
              <a:rPr lang="de-DE"/>
            </a:br>
            <a:r>
              <a:rPr lang="de-DE"/>
              <a:t>Tentative transactions re-done </a:t>
            </a:r>
            <a:br>
              <a:rPr lang="de-DE"/>
            </a:br>
            <a:r>
              <a:rPr lang="de-DE"/>
              <a:t>as Eager-Master  </a:t>
            </a:r>
            <a:br>
              <a:rPr lang="de-DE"/>
            </a:br>
            <a:r>
              <a:rPr lang="de-DE"/>
              <a:t>(at original time??)</a:t>
            </a:r>
          </a:p>
          <a:p>
            <a:r>
              <a:rPr lang="de-DE"/>
              <a:t>Some may be rejected</a:t>
            </a:r>
          </a:p>
          <a:p>
            <a:pPr lvl="1"/>
            <a:r>
              <a:rPr lang="de-DE"/>
              <a:t>(replaces reconciliation)</a:t>
            </a:r>
          </a:p>
          <a:p>
            <a:r>
              <a:rPr lang="de-DE"/>
              <a:t>No System Delusion.</a:t>
            </a:r>
          </a:p>
        </p:txBody>
      </p:sp>
      <p:graphicFrame>
        <p:nvGraphicFramePr>
          <p:cNvPr id="176132" name="Object 4">
            <a:hlinkClick r:id="" action="ppaction://ole?verb=0"/>
          </p:cNvPr>
          <p:cNvGraphicFramePr>
            <a:graphicFrameLocks/>
          </p:cNvGraphicFramePr>
          <p:nvPr/>
        </p:nvGraphicFramePr>
        <p:xfrm>
          <a:off x="4038600" y="2895600"/>
          <a:ext cx="5060950" cy="3949700"/>
        </p:xfrm>
        <a:graphic>
          <a:graphicData uri="http://schemas.openxmlformats.org/presentationml/2006/ole">
            <p:oleObj spid="_x0000_s176132" name="VISIO" r:id="rId4" imgW="4028760" imgH="3003480" progId="Visio.Drawing.4">
              <p:embed/>
            </p:oleObj>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Foliennummernplatzhalter 5"/>
          <p:cNvSpPr>
            <a:spLocks noGrp="1"/>
          </p:cNvSpPr>
          <p:nvPr>
            <p:ph type="sldNum" sz="quarter" idx="12"/>
          </p:nvPr>
        </p:nvSpPr>
        <p:spPr/>
        <p:txBody>
          <a:bodyPr/>
          <a:lstStyle/>
          <a:p>
            <a:fld id="{57C75BED-0570-4B49-8248-3036435798F0}" type="slidenum">
              <a:rPr lang="en-US"/>
              <a:pPr/>
              <a:t>79</a:t>
            </a:fld>
            <a:endParaRPr lang="en-US"/>
          </a:p>
        </p:txBody>
      </p:sp>
      <p:sp>
        <p:nvSpPr>
          <p:cNvPr id="175106" name="Rectangle 2"/>
          <p:cNvSpPr>
            <a:spLocks noGrp="1" noChangeArrowheads="1"/>
          </p:cNvSpPr>
          <p:nvPr>
            <p:ph type="title"/>
          </p:nvPr>
        </p:nvSpPr>
        <p:spPr>
          <a:noFill/>
          <a:ln/>
        </p:spPr>
        <p:txBody>
          <a:bodyPr lIns="90488" tIns="44450" rIns="90488" bIns="44450" anchor="ctr"/>
          <a:lstStyle/>
          <a:p>
            <a:r>
              <a:rPr lang="de-DE"/>
              <a:t>Tentative Transactions</a:t>
            </a:r>
          </a:p>
        </p:txBody>
      </p:sp>
      <p:sp>
        <p:nvSpPr>
          <p:cNvPr id="175107" name="Rectangle 3"/>
          <p:cNvSpPr>
            <a:spLocks noGrp="1" noChangeArrowheads="1"/>
          </p:cNvSpPr>
          <p:nvPr>
            <p:ph type="body" idx="1"/>
          </p:nvPr>
        </p:nvSpPr>
        <p:spPr>
          <a:xfrm>
            <a:off x="304800" y="1143000"/>
            <a:ext cx="7904163" cy="3895725"/>
          </a:xfrm>
          <a:noFill/>
          <a:ln/>
        </p:spPr>
        <p:txBody>
          <a:bodyPr lIns="90488" tIns="44450" rIns="90488" bIns="44450"/>
          <a:lstStyle/>
          <a:p>
            <a:r>
              <a:rPr lang="de-DE" sz="3200"/>
              <a:t>Must be commutative with others</a:t>
            </a:r>
          </a:p>
          <a:p>
            <a:pPr lvl="1"/>
            <a:r>
              <a:rPr lang="de-DE" sz="3200"/>
              <a:t>Debit </a:t>
            </a:r>
            <a:r>
              <a:rPr lang="de-DE"/>
              <a:t>50$ </a:t>
            </a:r>
            <a:r>
              <a:rPr lang="de-DE" sz="3200"/>
              <a:t>rather than Change </a:t>
            </a:r>
            <a:r>
              <a:rPr lang="de-DE"/>
              <a:t>150$ </a:t>
            </a:r>
            <a:r>
              <a:rPr lang="de-DE" sz="3200"/>
              <a:t>to </a:t>
            </a:r>
            <a:r>
              <a:rPr lang="de-DE"/>
              <a:t>100$.</a:t>
            </a:r>
            <a:endParaRPr lang="de-DE" sz="3200"/>
          </a:p>
          <a:p>
            <a:r>
              <a:rPr lang="de-DE" sz="3200"/>
              <a:t>Must have acceptance criteria</a:t>
            </a:r>
          </a:p>
          <a:p>
            <a:pPr lvl="1"/>
            <a:r>
              <a:rPr lang="de-DE" sz="3200"/>
              <a:t>Account balance is positive</a:t>
            </a:r>
          </a:p>
          <a:p>
            <a:pPr lvl="1"/>
            <a:r>
              <a:rPr lang="de-DE" sz="3200"/>
              <a:t>Ship date no later than quoted</a:t>
            </a:r>
          </a:p>
          <a:p>
            <a:pPr lvl="1"/>
            <a:r>
              <a:rPr lang="de-DE" sz="3200"/>
              <a:t>Price is no greater than quoted</a:t>
            </a:r>
          </a:p>
        </p:txBody>
      </p:sp>
      <p:grpSp>
        <p:nvGrpSpPr>
          <p:cNvPr id="175108" name="Group 4"/>
          <p:cNvGrpSpPr>
            <a:grpSpLocks/>
          </p:cNvGrpSpPr>
          <p:nvPr/>
        </p:nvGrpSpPr>
        <p:grpSpPr bwMode="auto">
          <a:xfrm>
            <a:off x="873125" y="5035550"/>
            <a:ext cx="512763" cy="344488"/>
            <a:chOff x="550" y="3172"/>
            <a:chExt cx="323" cy="217"/>
          </a:xfrm>
        </p:grpSpPr>
        <p:grpSp>
          <p:nvGrpSpPr>
            <p:cNvPr id="175109" name="Group 5"/>
            <p:cNvGrpSpPr>
              <a:grpSpLocks/>
            </p:cNvGrpSpPr>
            <p:nvPr/>
          </p:nvGrpSpPr>
          <p:grpSpPr bwMode="auto">
            <a:xfrm>
              <a:off x="550" y="3190"/>
              <a:ext cx="323" cy="199"/>
              <a:chOff x="550" y="3190"/>
              <a:chExt cx="323" cy="199"/>
            </a:xfrm>
          </p:grpSpPr>
          <p:sp>
            <p:nvSpPr>
              <p:cNvPr id="175110" name="Oval 6"/>
              <p:cNvSpPr>
                <a:spLocks noChangeArrowheads="1"/>
              </p:cNvSpPr>
              <p:nvPr/>
            </p:nvSpPr>
            <p:spPr bwMode="auto">
              <a:xfrm>
                <a:off x="550" y="3338"/>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75111" name="Rectangle 7"/>
              <p:cNvSpPr>
                <a:spLocks noChangeArrowheads="1"/>
              </p:cNvSpPr>
              <p:nvPr/>
            </p:nvSpPr>
            <p:spPr bwMode="auto">
              <a:xfrm>
                <a:off x="550" y="3190"/>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75112" name="Oval 8"/>
            <p:cNvSpPr>
              <a:spLocks noChangeArrowheads="1"/>
            </p:cNvSpPr>
            <p:nvPr/>
          </p:nvSpPr>
          <p:spPr bwMode="auto">
            <a:xfrm>
              <a:off x="558" y="3172"/>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aphicFrame>
        <p:nvGraphicFramePr>
          <p:cNvPr id="175113" name="Object 9">
            <a:hlinkClick r:id="" action="ppaction://ole?verb=0"/>
          </p:cNvPr>
          <p:cNvGraphicFramePr>
            <a:graphicFrameLocks/>
          </p:cNvGraphicFramePr>
          <p:nvPr/>
        </p:nvGraphicFramePr>
        <p:xfrm>
          <a:off x="842963" y="4495800"/>
          <a:ext cx="592137" cy="592138"/>
        </p:xfrm>
        <a:graphic>
          <a:graphicData uri="http://schemas.openxmlformats.org/presentationml/2006/ole">
            <p:oleObj spid="_x0000_s175113" name="VISIO" r:id="rId4" imgW="607680" imgH="607680" progId="Visio.Drawing.4">
              <p:embed/>
            </p:oleObj>
          </a:graphicData>
        </a:graphic>
      </p:graphicFrame>
      <p:grpSp>
        <p:nvGrpSpPr>
          <p:cNvPr id="175114" name="Group 10"/>
          <p:cNvGrpSpPr>
            <a:grpSpLocks/>
          </p:cNvGrpSpPr>
          <p:nvPr/>
        </p:nvGrpSpPr>
        <p:grpSpPr bwMode="auto">
          <a:xfrm>
            <a:off x="1185863" y="5430838"/>
            <a:ext cx="400050" cy="325437"/>
            <a:chOff x="747" y="3421"/>
            <a:chExt cx="252" cy="205"/>
          </a:xfrm>
        </p:grpSpPr>
        <p:grpSp>
          <p:nvGrpSpPr>
            <p:cNvPr id="175115" name="Group 11"/>
            <p:cNvGrpSpPr>
              <a:grpSpLocks/>
            </p:cNvGrpSpPr>
            <p:nvPr/>
          </p:nvGrpSpPr>
          <p:grpSpPr bwMode="auto">
            <a:xfrm>
              <a:off x="747" y="3421"/>
              <a:ext cx="252" cy="205"/>
              <a:chOff x="747" y="3421"/>
              <a:chExt cx="252" cy="205"/>
            </a:xfrm>
          </p:grpSpPr>
          <p:sp>
            <p:nvSpPr>
              <p:cNvPr id="175116" name="Rectangle 12"/>
              <p:cNvSpPr>
                <a:spLocks noChangeArrowheads="1"/>
              </p:cNvSpPr>
              <p:nvPr/>
            </p:nvSpPr>
            <p:spPr bwMode="auto">
              <a:xfrm>
                <a:off x="750" y="3456"/>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17" name="Freeform 13"/>
              <p:cNvSpPr>
                <a:spLocks/>
              </p:cNvSpPr>
              <p:nvPr/>
            </p:nvSpPr>
            <p:spPr bwMode="auto">
              <a:xfrm>
                <a:off x="747" y="3423"/>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118" name="Freeform 14"/>
              <p:cNvSpPr>
                <a:spLocks/>
              </p:cNvSpPr>
              <p:nvPr/>
            </p:nvSpPr>
            <p:spPr bwMode="auto">
              <a:xfrm>
                <a:off x="982" y="3421"/>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119" name="Rectangle 15"/>
            <p:cNvSpPr>
              <a:spLocks noChangeArrowheads="1"/>
            </p:cNvSpPr>
            <p:nvPr/>
          </p:nvSpPr>
          <p:spPr bwMode="auto">
            <a:xfrm>
              <a:off x="781" y="3523"/>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0" name="Rectangle 16"/>
            <p:cNvSpPr>
              <a:spLocks noChangeArrowheads="1"/>
            </p:cNvSpPr>
            <p:nvPr/>
          </p:nvSpPr>
          <p:spPr bwMode="auto">
            <a:xfrm>
              <a:off x="774" y="3538"/>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1" name="Rectangle 17"/>
            <p:cNvSpPr>
              <a:spLocks noChangeArrowheads="1"/>
            </p:cNvSpPr>
            <p:nvPr/>
          </p:nvSpPr>
          <p:spPr bwMode="auto">
            <a:xfrm>
              <a:off x="766" y="3550"/>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2" name="Rectangle 18"/>
            <p:cNvSpPr>
              <a:spLocks noChangeArrowheads="1"/>
            </p:cNvSpPr>
            <p:nvPr/>
          </p:nvSpPr>
          <p:spPr bwMode="auto">
            <a:xfrm>
              <a:off x="760" y="3561"/>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3" name="Rectangle 19"/>
            <p:cNvSpPr>
              <a:spLocks noChangeArrowheads="1"/>
            </p:cNvSpPr>
            <p:nvPr/>
          </p:nvSpPr>
          <p:spPr bwMode="auto">
            <a:xfrm>
              <a:off x="754" y="3572"/>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4" name="Rectangle 20"/>
            <p:cNvSpPr>
              <a:spLocks noChangeArrowheads="1"/>
            </p:cNvSpPr>
            <p:nvPr/>
          </p:nvSpPr>
          <p:spPr bwMode="auto">
            <a:xfrm flipH="1">
              <a:off x="748" y="3559"/>
              <a:ext cx="213" cy="64"/>
            </a:xfrm>
            <a:prstGeom prst="rect">
              <a:avLst/>
            </a:prstGeom>
            <a:noFill/>
            <a:ln w="12700">
              <a:noFill/>
              <a:miter lim="800000"/>
              <a:headEnd/>
              <a:tailEnd/>
            </a:ln>
            <a:effectLst/>
          </p:spPr>
          <p:txBody>
            <a:bodyPr wrap="none" anchor="ctr"/>
            <a:lstStyle/>
            <a:p>
              <a:endParaRPr lang="de-DE"/>
            </a:p>
          </p:txBody>
        </p:sp>
        <p:sp>
          <p:nvSpPr>
            <p:cNvPr id="175125" name="Rectangle 21"/>
            <p:cNvSpPr>
              <a:spLocks noChangeArrowheads="1"/>
            </p:cNvSpPr>
            <p:nvPr/>
          </p:nvSpPr>
          <p:spPr bwMode="auto">
            <a:xfrm>
              <a:off x="785" y="3476"/>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26" name="Rectangle 22"/>
            <p:cNvSpPr>
              <a:spLocks noChangeArrowheads="1"/>
            </p:cNvSpPr>
            <p:nvPr/>
          </p:nvSpPr>
          <p:spPr bwMode="auto">
            <a:xfrm>
              <a:off x="750" y="3459"/>
              <a:ext cx="202" cy="69"/>
            </a:xfrm>
            <a:prstGeom prst="rect">
              <a:avLst/>
            </a:prstGeom>
            <a:noFill/>
            <a:ln w="12700">
              <a:noFill/>
              <a:miter lim="800000"/>
              <a:headEnd/>
              <a:tailEnd/>
            </a:ln>
            <a:effectLst/>
          </p:spPr>
          <p:txBody>
            <a:bodyPr wrap="none" anchor="ctr"/>
            <a:lstStyle/>
            <a:p>
              <a:endParaRPr lang="de-DE"/>
            </a:p>
          </p:txBody>
        </p:sp>
      </p:grpSp>
      <p:grpSp>
        <p:nvGrpSpPr>
          <p:cNvPr id="175127" name="Group 23"/>
          <p:cNvGrpSpPr>
            <a:grpSpLocks/>
          </p:cNvGrpSpPr>
          <p:nvPr/>
        </p:nvGrpSpPr>
        <p:grpSpPr bwMode="auto">
          <a:xfrm>
            <a:off x="1338263" y="5583238"/>
            <a:ext cx="400050" cy="325437"/>
            <a:chOff x="843" y="3517"/>
            <a:chExt cx="252" cy="205"/>
          </a:xfrm>
        </p:grpSpPr>
        <p:grpSp>
          <p:nvGrpSpPr>
            <p:cNvPr id="175128" name="Group 24"/>
            <p:cNvGrpSpPr>
              <a:grpSpLocks/>
            </p:cNvGrpSpPr>
            <p:nvPr/>
          </p:nvGrpSpPr>
          <p:grpSpPr bwMode="auto">
            <a:xfrm>
              <a:off x="843" y="3517"/>
              <a:ext cx="252" cy="205"/>
              <a:chOff x="843" y="3517"/>
              <a:chExt cx="252" cy="205"/>
            </a:xfrm>
          </p:grpSpPr>
          <p:sp>
            <p:nvSpPr>
              <p:cNvPr id="175129" name="Rectangle 25"/>
              <p:cNvSpPr>
                <a:spLocks noChangeArrowheads="1"/>
              </p:cNvSpPr>
              <p:nvPr/>
            </p:nvSpPr>
            <p:spPr bwMode="auto">
              <a:xfrm>
                <a:off x="846" y="3552"/>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30" name="Freeform 26"/>
              <p:cNvSpPr>
                <a:spLocks/>
              </p:cNvSpPr>
              <p:nvPr/>
            </p:nvSpPr>
            <p:spPr bwMode="auto">
              <a:xfrm>
                <a:off x="843" y="3519"/>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131" name="Freeform 27"/>
              <p:cNvSpPr>
                <a:spLocks/>
              </p:cNvSpPr>
              <p:nvPr/>
            </p:nvSpPr>
            <p:spPr bwMode="auto">
              <a:xfrm>
                <a:off x="1078" y="3517"/>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132" name="Rectangle 28"/>
            <p:cNvSpPr>
              <a:spLocks noChangeArrowheads="1"/>
            </p:cNvSpPr>
            <p:nvPr/>
          </p:nvSpPr>
          <p:spPr bwMode="auto">
            <a:xfrm>
              <a:off x="877" y="3619"/>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3" name="Rectangle 29"/>
            <p:cNvSpPr>
              <a:spLocks noChangeArrowheads="1"/>
            </p:cNvSpPr>
            <p:nvPr/>
          </p:nvSpPr>
          <p:spPr bwMode="auto">
            <a:xfrm>
              <a:off x="870" y="3634"/>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4" name="Rectangle 30"/>
            <p:cNvSpPr>
              <a:spLocks noChangeArrowheads="1"/>
            </p:cNvSpPr>
            <p:nvPr/>
          </p:nvSpPr>
          <p:spPr bwMode="auto">
            <a:xfrm>
              <a:off x="862" y="3646"/>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5" name="Rectangle 31"/>
            <p:cNvSpPr>
              <a:spLocks noChangeArrowheads="1"/>
            </p:cNvSpPr>
            <p:nvPr/>
          </p:nvSpPr>
          <p:spPr bwMode="auto">
            <a:xfrm>
              <a:off x="856" y="3657"/>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6" name="Rectangle 32"/>
            <p:cNvSpPr>
              <a:spLocks noChangeArrowheads="1"/>
            </p:cNvSpPr>
            <p:nvPr/>
          </p:nvSpPr>
          <p:spPr bwMode="auto">
            <a:xfrm>
              <a:off x="850" y="3668"/>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7" name="Rectangle 33"/>
            <p:cNvSpPr>
              <a:spLocks noChangeArrowheads="1"/>
            </p:cNvSpPr>
            <p:nvPr/>
          </p:nvSpPr>
          <p:spPr bwMode="auto">
            <a:xfrm flipH="1">
              <a:off x="844" y="3655"/>
              <a:ext cx="213" cy="64"/>
            </a:xfrm>
            <a:prstGeom prst="rect">
              <a:avLst/>
            </a:prstGeom>
            <a:noFill/>
            <a:ln w="12700">
              <a:noFill/>
              <a:miter lim="800000"/>
              <a:headEnd/>
              <a:tailEnd/>
            </a:ln>
            <a:effectLst/>
          </p:spPr>
          <p:txBody>
            <a:bodyPr wrap="none" anchor="ctr"/>
            <a:lstStyle/>
            <a:p>
              <a:endParaRPr lang="de-DE"/>
            </a:p>
          </p:txBody>
        </p:sp>
        <p:sp>
          <p:nvSpPr>
            <p:cNvPr id="175138" name="Rectangle 34"/>
            <p:cNvSpPr>
              <a:spLocks noChangeArrowheads="1"/>
            </p:cNvSpPr>
            <p:nvPr/>
          </p:nvSpPr>
          <p:spPr bwMode="auto">
            <a:xfrm>
              <a:off x="881" y="3572"/>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39" name="Rectangle 35"/>
            <p:cNvSpPr>
              <a:spLocks noChangeArrowheads="1"/>
            </p:cNvSpPr>
            <p:nvPr/>
          </p:nvSpPr>
          <p:spPr bwMode="auto">
            <a:xfrm>
              <a:off x="846" y="3555"/>
              <a:ext cx="202" cy="69"/>
            </a:xfrm>
            <a:prstGeom prst="rect">
              <a:avLst/>
            </a:prstGeom>
            <a:noFill/>
            <a:ln w="12700">
              <a:noFill/>
              <a:miter lim="800000"/>
              <a:headEnd/>
              <a:tailEnd/>
            </a:ln>
            <a:effectLst/>
          </p:spPr>
          <p:txBody>
            <a:bodyPr wrap="none" anchor="ctr"/>
            <a:lstStyle/>
            <a:p>
              <a:endParaRPr lang="de-DE"/>
            </a:p>
          </p:txBody>
        </p:sp>
      </p:grpSp>
      <p:grpSp>
        <p:nvGrpSpPr>
          <p:cNvPr id="175140" name="Group 36"/>
          <p:cNvGrpSpPr>
            <a:grpSpLocks/>
          </p:cNvGrpSpPr>
          <p:nvPr/>
        </p:nvGrpSpPr>
        <p:grpSpPr bwMode="auto">
          <a:xfrm>
            <a:off x="1490663" y="5735638"/>
            <a:ext cx="400050" cy="325437"/>
            <a:chOff x="939" y="3613"/>
            <a:chExt cx="252" cy="205"/>
          </a:xfrm>
        </p:grpSpPr>
        <p:grpSp>
          <p:nvGrpSpPr>
            <p:cNvPr id="175141" name="Group 37"/>
            <p:cNvGrpSpPr>
              <a:grpSpLocks/>
            </p:cNvGrpSpPr>
            <p:nvPr/>
          </p:nvGrpSpPr>
          <p:grpSpPr bwMode="auto">
            <a:xfrm>
              <a:off x="939" y="3613"/>
              <a:ext cx="252" cy="205"/>
              <a:chOff x="939" y="3613"/>
              <a:chExt cx="252" cy="205"/>
            </a:xfrm>
          </p:grpSpPr>
          <p:sp>
            <p:nvSpPr>
              <p:cNvPr id="175142" name="Rectangle 38"/>
              <p:cNvSpPr>
                <a:spLocks noChangeArrowheads="1"/>
              </p:cNvSpPr>
              <p:nvPr/>
            </p:nvSpPr>
            <p:spPr bwMode="auto">
              <a:xfrm>
                <a:off x="942" y="3648"/>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43" name="Freeform 39"/>
              <p:cNvSpPr>
                <a:spLocks/>
              </p:cNvSpPr>
              <p:nvPr/>
            </p:nvSpPr>
            <p:spPr bwMode="auto">
              <a:xfrm>
                <a:off x="939" y="3615"/>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144" name="Freeform 40"/>
              <p:cNvSpPr>
                <a:spLocks/>
              </p:cNvSpPr>
              <p:nvPr/>
            </p:nvSpPr>
            <p:spPr bwMode="auto">
              <a:xfrm>
                <a:off x="1174" y="3613"/>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145" name="Rectangle 41"/>
            <p:cNvSpPr>
              <a:spLocks noChangeArrowheads="1"/>
            </p:cNvSpPr>
            <p:nvPr/>
          </p:nvSpPr>
          <p:spPr bwMode="auto">
            <a:xfrm>
              <a:off x="973" y="3715"/>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46" name="Rectangle 42"/>
            <p:cNvSpPr>
              <a:spLocks noChangeArrowheads="1"/>
            </p:cNvSpPr>
            <p:nvPr/>
          </p:nvSpPr>
          <p:spPr bwMode="auto">
            <a:xfrm>
              <a:off x="966" y="3730"/>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47" name="Rectangle 43"/>
            <p:cNvSpPr>
              <a:spLocks noChangeArrowheads="1"/>
            </p:cNvSpPr>
            <p:nvPr/>
          </p:nvSpPr>
          <p:spPr bwMode="auto">
            <a:xfrm>
              <a:off x="958" y="3742"/>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48" name="Rectangle 44"/>
            <p:cNvSpPr>
              <a:spLocks noChangeArrowheads="1"/>
            </p:cNvSpPr>
            <p:nvPr/>
          </p:nvSpPr>
          <p:spPr bwMode="auto">
            <a:xfrm>
              <a:off x="952" y="3753"/>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49" name="Rectangle 45"/>
            <p:cNvSpPr>
              <a:spLocks noChangeArrowheads="1"/>
            </p:cNvSpPr>
            <p:nvPr/>
          </p:nvSpPr>
          <p:spPr bwMode="auto">
            <a:xfrm>
              <a:off x="946" y="3764"/>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50" name="Rectangle 46"/>
            <p:cNvSpPr>
              <a:spLocks noChangeArrowheads="1"/>
            </p:cNvSpPr>
            <p:nvPr/>
          </p:nvSpPr>
          <p:spPr bwMode="auto">
            <a:xfrm flipH="1">
              <a:off x="940" y="3751"/>
              <a:ext cx="213" cy="64"/>
            </a:xfrm>
            <a:prstGeom prst="rect">
              <a:avLst/>
            </a:prstGeom>
            <a:noFill/>
            <a:ln w="12700">
              <a:noFill/>
              <a:miter lim="800000"/>
              <a:headEnd/>
              <a:tailEnd/>
            </a:ln>
            <a:effectLst/>
          </p:spPr>
          <p:txBody>
            <a:bodyPr wrap="none" anchor="ctr"/>
            <a:lstStyle/>
            <a:p>
              <a:endParaRPr lang="de-DE"/>
            </a:p>
          </p:txBody>
        </p:sp>
        <p:sp>
          <p:nvSpPr>
            <p:cNvPr id="175151" name="Rectangle 47"/>
            <p:cNvSpPr>
              <a:spLocks noChangeArrowheads="1"/>
            </p:cNvSpPr>
            <p:nvPr/>
          </p:nvSpPr>
          <p:spPr bwMode="auto">
            <a:xfrm>
              <a:off x="977" y="3668"/>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52" name="Rectangle 48"/>
            <p:cNvSpPr>
              <a:spLocks noChangeArrowheads="1"/>
            </p:cNvSpPr>
            <p:nvPr/>
          </p:nvSpPr>
          <p:spPr bwMode="auto">
            <a:xfrm>
              <a:off x="942" y="3651"/>
              <a:ext cx="202" cy="69"/>
            </a:xfrm>
            <a:prstGeom prst="rect">
              <a:avLst/>
            </a:prstGeom>
            <a:noFill/>
            <a:ln w="12700">
              <a:noFill/>
              <a:miter lim="800000"/>
              <a:headEnd/>
              <a:tailEnd/>
            </a:ln>
            <a:effectLst/>
          </p:spPr>
          <p:txBody>
            <a:bodyPr wrap="none" anchor="ctr"/>
            <a:lstStyle/>
            <a:p>
              <a:endParaRPr lang="de-DE"/>
            </a:p>
          </p:txBody>
        </p:sp>
      </p:grpSp>
      <p:grpSp>
        <p:nvGrpSpPr>
          <p:cNvPr id="175153" name="Group 49"/>
          <p:cNvGrpSpPr>
            <a:grpSpLocks/>
          </p:cNvGrpSpPr>
          <p:nvPr/>
        </p:nvGrpSpPr>
        <p:grpSpPr bwMode="auto">
          <a:xfrm>
            <a:off x="1643063" y="5888038"/>
            <a:ext cx="400050" cy="325437"/>
            <a:chOff x="1035" y="3709"/>
            <a:chExt cx="252" cy="205"/>
          </a:xfrm>
        </p:grpSpPr>
        <p:grpSp>
          <p:nvGrpSpPr>
            <p:cNvPr id="175154" name="Group 50"/>
            <p:cNvGrpSpPr>
              <a:grpSpLocks/>
            </p:cNvGrpSpPr>
            <p:nvPr/>
          </p:nvGrpSpPr>
          <p:grpSpPr bwMode="auto">
            <a:xfrm>
              <a:off x="1035" y="3709"/>
              <a:ext cx="252" cy="205"/>
              <a:chOff x="1035" y="3709"/>
              <a:chExt cx="252" cy="205"/>
            </a:xfrm>
          </p:grpSpPr>
          <p:sp>
            <p:nvSpPr>
              <p:cNvPr id="175155" name="Rectangle 51"/>
              <p:cNvSpPr>
                <a:spLocks noChangeArrowheads="1"/>
              </p:cNvSpPr>
              <p:nvPr/>
            </p:nvSpPr>
            <p:spPr bwMode="auto">
              <a:xfrm>
                <a:off x="1038" y="3744"/>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56" name="Freeform 52"/>
              <p:cNvSpPr>
                <a:spLocks/>
              </p:cNvSpPr>
              <p:nvPr/>
            </p:nvSpPr>
            <p:spPr bwMode="auto">
              <a:xfrm>
                <a:off x="1035" y="3711"/>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157" name="Freeform 53"/>
              <p:cNvSpPr>
                <a:spLocks/>
              </p:cNvSpPr>
              <p:nvPr/>
            </p:nvSpPr>
            <p:spPr bwMode="auto">
              <a:xfrm>
                <a:off x="1270" y="3709"/>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158" name="Rectangle 54"/>
            <p:cNvSpPr>
              <a:spLocks noChangeArrowheads="1"/>
            </p:cNvSpPr>
            <p:nvPr/>
          </p:nvSpPr>
          <p:spPr bwMode="auto">
            <a:xfrm>
              <a:off x="1069" y="3811"/>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59" name="Rectangle 55"/>
            <p:cNvSpPr>
              <a:spLocks noChangeArrowheads="1"/>
            </p:cNvSpPr>
            <p:nvPr/>
          </p:nvSpPr>
          <p:spPr bwMode="auto">
            <a:xfrm>
              <a:off x="1062" y="3826"/>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60" name="Rectangle 56"/>
            <p:cNvSpPr>
              <a:spLocks noChangeArrowheads="1"/>
            </p:cNvSpPr>
            <p:nvPr/>
          </p:nvSpPr>
          <p:spPr bwMode="auto">
            <a:xfrm>
              <a:off x="1054" y="3838"/>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61" name="Rectangle 57"/>
            <p:cNvSpPr>
              <a:spLocks noChangeArrowheads="1"/>
            </p:cNvSpPr>
            <p:nvPr/>
          </p:nvSpPr>
          <p:spPr bwMode="auto">
            <a:xfrm>
              <a:off x="1048" y="3849"/>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62" name="Rectangle 58"/>
            <p:cNvSpPr>
              <a:spLocks noChangeArrowheads="1"/>
            </p:cNvSpPr>
            <p:nvPr/>
          </p:nvSpPr>
          <p:spPr bwMode="auto">
            <a:xfrm>
              <a:off x="1042" y="3860"/>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63" name="Rectangle 59"/>
            <p:cNvSpPr>
              <a:spLocks noChangeArrowheads="1"/>
            </p:cNvSpPr>
            <p:nvPr/>
          </p:nvSpPr>
          <p:spPr bwMode="auto">
            <a:xfrm flipH="1">
              <a:off x="1036" y="3847"/>
              <a:ext cx="213" cy="64"/>
            </a:xfrm>
            <a:prstGeom prst="rect">
              <a:avLst/>
            </a:prstGeom>
            <a:noFill/>
            <a:ln w="12700">
              <a:noFill/>
              <a:miter lim="800000"/>
              <a:headEnd/>
              <a:tailEnd/>
            </a:ln>
            <a:effectLst/>
          </p:spPr>
          <p:txBody>
            <a:bodyPr wrap="none" anchor="ctr"/>
            <a:lstStyle/>
            <a:p>
              <a:endParaRPr lang="de-DE"/>
            </a:p>
          </p:txBody>
        </p:sp>
        <p:sp>
          <p:nvSpPr>
            <p:cNvPr id="175164" name="Rectangle 60"/>
            <p:cNvSpPr>
              <a:spLocks noChangeArrowheads="1"/>
            </p:cNvSpPr>
            <p:nvPr/>
          </p:nvSpPr>
          <p:spPr bwMode="auto">
            <a:xfrm>
              <a:off x="1073" y="3764"/>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65" name="Rectangle 61"/>
            <p:cNvSpPr>
              <a:spLocks noChangeArrowheads="1"/>
            </p:cNvSpPr>
            <p:nvPr/>
          </p:nvSpPr>
          <p:spPr bwMode="auto">
            <a:xfrm>
              <a:off x="1038" y="3747"/>
              <a:ext cx="202" cy="69"/>
            </a:xfrm>
            <a:prstGeom prst="rect">
              <a:avLst/>
            </a:prstGeom>
            <a:noFill/>
            <a:ln w="12700">
              <a:noFill/>
              <a:miter lim="800000"/>
              <a:headEnd/>
              <a:tailEnd/>
            </a:ln>
            <a:effectLst/>
          </p:spPr>
          <p:txBody>
            <a:bodyPr wrap="none" anchor="ctr"/>
            <a:lstStyle/>
            <a:p>
              <a:endParaRPr lang="de-DE"/>
            </a:p>
          </p:txBody>
        </p:sp>
      </p:grpSp>
      <p:grpSp>
        <p:nvGrpSpPr>
          <p:cNvPr id="175166" name="Group 62"/>
          <p:cNvGrpSpPr>
            <a:grpSpLocks/>
          </p:cNvGrpSpPr>
          <p:nvPr/>
        </p:nvGrpSpPr>
        <p:grpSpPr bwMode="auto">
          <a:xfrm>
            <a:off x="1795463" y="6040438"/>
            <a:ext cx="400050" cy="325437"/>
            <a:chOff x="1131" y="3805"/>
            <a:chExt cx="252" cy="205"/>
          </a:xfrm>
        </p:grpSpPr>
        <p:grpSp>
          <p:nvGrpSpPr>
            <p:cNvPr id="175167" name="Group 63"/>
            <p:cNvGrpSpPr>
              <a:grpSpLocks/>
            </p:cNvGrpSpPr>
            <p:nvPr/>
          </p:nvGrpSpPr>
          <p:grpSpPr bwMode="auto">
            <a:xfrm>
              <a:off x="1131" y="3805"/>
              <a:ext cx="252" cy="205"/>
              <a:chOff x="1131" y="3805"/>
              <a:chExt cx="252" cy="205"/>
            </a:xfrm>
          </p:grpSpPr>
          <p:sp>
            <p:nvSpPr>
              <p:cNvPr id="175168" name="Rectangle 64"/>
              <p:cNvSpPr>
                <a:spLocks noChangeArrowheads="1"/>
              </p:cNvSpPr>
              <p:nvPr/>
            </p:nvSpPr>
            <p:spPr bwMode="auto">
              <a:xfrm>
                <a:off x="1134" y="3840"/>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69" name="Freeform 65"/>
              <p:cNvSpPr>
                <a:spLocks/>
              </p:cNvSpPr>
              <p:nvPr/>
            </p:nvSpPr>
            <p:spPr bwMode="auto">
              <a:xfrm>
                <a:off x="1131" y="3807"/>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170" name="Freeform 66"/>
              <p:cNvSpPr>
                <a:spLocks/>
              </p:cNvSpPr>
              <p:nvPr/>
            </p:nvSpPr>
            <p:spPr bwMode="auto">
              <a:xfrm>
                <a:off x="1366" y="3805"/>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171" name="Rectangle 67"/>
            <p:cNvSpPr>
              <a:spLocks noChangeArrowheads="1"/>
            </p:cNvSpPr>
            <p:nvPr/>
          </p:nvSpPr>
          <p:spPr bwMode="auto">
            <a:xfrm>
              <a:off x="1165" y="3907"/>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2" name="Rectangle 68"/>
            <p:cNvSpPr>
              <a:spLocks noChangeArrowheads="1"/>
            </p:cNvSpPr>
            <p:nvPr/>
          </p:nvSpPr>
          <p:spPr bwMode="auto">
            <a:xfrm>
              <a:off x="1158" y="3922"/>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3" name="Rectangle 69"/>
            <p:cNvSpPr>
              <a:spLocks noChangeArrowheads="1"/>
            </p:cNvSpPr>
            <p:nvPr/>
          </p:nvSpPr>
          <p:spPr bwMode="auto">
            <a:xfrm>
              <a:off x="1150" y="3934"/>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4" name="Rectangle 70"/>
            <p:cNvSpPr>
              <a:spLocks noChangeArrowheads="1"/>
            </p:cNvSpPr>
            <p:nvPr/>
          </p:nvSpPr>
          <p:spPr bwMode="auto">
            <a:xfrm>
              <a:off x="1144" y="3945"/>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5" name="Rectangle 71"/>
            <p:cNvSpPr>
              <a:spLocks noChangeArrowheads="1"/>
            </p:cNvSpPr>
            <p:nvPr/>
          </p:nvSpPr>
          <p:spPr bwMode="auto">
            <a:xfrm>
              <a:off x="1138" y="3956"/>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6" name="Rectangle 72"/>
            <p:cNvSpPr>
              <a:spLocks noChangeArrowheads="1"/>
            </p:cNvSpPr>
            <p:nvPr/>
          </p:nvSpPr>
          <p:spPr bwMode="auto">
            <a:xfrm flipH="1">
              <a:off x="1132" y="3943"/>
              <a:ext cx="213" cy="64"/>
            </a:xfrm>
            <a:prstGeom prst="rect">
              <a:avLst/>
            </a:prstGeom>
            <a:noFill/>
            <a:ln w="12700">
              <a:noFill/>
              <a:miter lim="800000"/>
              <a:headEnd/>
              <a:tailEnd/>
            </a:ln>
            <a:effectLst/>
          </p:spPr>
          <p:txBody>
            <a:bodyPr wrap="none" anchor="ctr"/>
            <a:lstStyle/>
            <a:p>
              <a:endParaRPr lang="de-DE"/>
            </a:p>
          </p:txBody>
        </p:sp>
        <p:sp>
          <p:nvSpPr>
            <p:cNvPr id="175177" name="Rectangle 73"/>
            <p:cNvSpPr>
              <a:spLocks noChangeArrowheads="1"/>
            </p:cNvSpPr>
            <p:nvPr/>
          </p:nvSpPr>
          <p:spPr bwMode="auto">
            <a:xfrm>
              <a:off x="1169" y="3860"/>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178" name="Rectangle 74"/>
            <p:cNvSpPr>
              <a:spLocks noChangeArrowheads="1"/>
            </p:cNvSpPr>
            <p:nvPr/>
          </p:nvSpPr>
          <p:spPr bwMode="auto">
            <a:xfrm>
              <a:off x="1134" y="3843"/>
              <a:ext cx="202" cy="69"/>
            </a:xfrm>
            <a:prstGeom prst="rect">
              <a:avLst/>
            </a:prstGeom>
            <a:noFill/>
            <a:ln w="12700">
              <a:noFill/>
              <a:miter lim="800000"/>
              <a:headEnd/>
              <a:tailEnd/>
            </a:ln>
            <a:effectLst/>
          </p:spPr>
          <p:txBody>
            <a:bodyPr wrap="none" anchor="ctr"/>
            <a:lstStyle/>
            <a:p>
              <a:endParaRPr lang="de-DE"/>
            </a:p>
          </p:txBody>
        </p:sp>
      </p:grpSp>
      <p:sp>
        <p:nvSpPr>
          <p:cNvPr id="175179" name="Rectangle 75"/>
          <p:cNvSpPr>
            <a:spLocks noChangeArrowheads="1"/>
          </p:cNvSpPr>
          <p:nvPr/>
        </p:nvSpPr>
        <p:spPr bwMode="auto">
          <a:xfrm>
            <a:off x="-4763" y="5532438"/>
            <a:ext cx="1825626" cy="1196975"/>
          </a:xfrm>
          <a:prstGeom prst="rect">
            <a:avLst/>
          </a:prstGeom>
          <a:noFill/>
          <a:ln w="12700">
            <a:noFill/>
            <a:miter lim="800000"/>
            <a:headEnd/>
            <a:tailEnd/>
          </a:ln>
          <a:effectLst/>
        </p:spPr>
        <p:txBody>
          <a:bodyPr wrap="none" lIns="90488" tIns="44450" rIns="90488" bIns="44450">
            <a:spAutoFit/>
          </a:bodyPr>
          <a:lstStyle/>
          <a:p>
            <a:pPr algn="l"/>
            <a:r>
              <a:rPr lang="de-DE">
                <a:effectLst>
                  <a:outerShdw blurRad="38100" dist="38100" dir="2700000" algn="tl">
                    <a:srgbClr val="C0C0C0"/>
                  </a:outerShdw>
                </a:effectLst>
                <a:latin typeface="Times New Roman" pitchFamily="18" charset="0"/>
              </a:rPr>
              <a:t>Tentative</a:t>
            </a:r>
          </a:p>
          <a:p>
            <a:pPr algn="l"/>
            <a:r>
              <a:rPr lang="de-DE">
                <a:effectLst>
                  <a:outerShdw blurRad="38100" dist="38100" dir="2700000" algn="tl">
                    <a:srgbClr val="C0C0C0"/>
                  </a:outerShdw>
                </a:effectLst>
                <a:latin typeface="Times New Roman" pitchFamily="18" charset="0"/>
              </a:rPr>
              <a:t> Transactions</a:t>
            </a:r>
          </a:p>
          <a:p>
            <a:pPr algn="l"/>
            <a:r>
              <a:rPr lang="de-DE">
                <a:effectLst>
                  <a:outerShdw blurRad="38100" dist="38100" dir="2700000" algn="tl">
                    <a:srgbClr val="C0C0C0"/>
                  </a:outerShdw>
                </a:effectLst>
                <a:latin typeface="Times New Roman" pitchFamily="18" charset="0"/>
              </a:rPr>
              <a:t> at local DB</a:t>
            </a:r>
          </a:p>
        </p:txBody>
      </p:sp>
      <p:sp>
        <p:nvSpPr>
          <p:cNvPr id="175180" name="AutoShape 76"/>
          <p:cNvSpPr>
            <a:spLocks noChangeArrowheads="1"/>
          </p:cNvSpPr>
          <p:nvPr/>
        </p:nvSpPr>
        <p:spPr bwMode="auto">
          <a:xfrm rot="20820000">
            <a:off x="2217738" y="5616575"/>
            <a:ext cx="3000375" cy="423863"/>
          </a:xfrm>
          <a:prstGeom prst="rightArrow">
            <a:avLst>
              <a:gd name="adj1" fmla="val 75000"/>
              <a:gd name="adj2" fmla="val 112570"/>
            </a:avLst>
          </a:prstGeom>
          <a:solidFill>
            <a:schemeClr val="accent2"/>
          </a:solidFill>
          <a:ln w="12700">
            <a:solidFill>
              <a:schemeClr val="tx1"/>
            </a:solidFill>
            <a:miter lim="800000"/>
            <a:headEnd/>
            <a:tailEnd/>
          </a:ln>
          <a:effectLst/>
        </p:spPr>
        <p:txBody>
          <a:bodyPr wrap="none" anchor="ctr"/>
          <a:lstStyle/>
          <a:p>
            <a:endParaRPr lang="de-DE"/>
          </a:p>
        </p:txBody>
      </p:sp>
      <p:grpSp>
        <p:nvGrpSpPr>
          <p:cNvPr id="175181" name="Group 77"/>
          <p:cNvGrpSpPr>
            <a:grpSpLocks/>
          </p:cNvGrpSpPr>
          <p:nvPr/>
        </p:nvGrpSpPr>
        <p:grpSpPr bwMode="auto">
          <a:xfrm>
            <a:off x="2041525" y="6427788"/>
            <a:ext cx="512763" cy="344487"/>
            <a:chOff x="1286" y="4049"/>
            <a:chExt cx="323" cy="217"/>
          </a:xfrm>
        </p:grpSpPr>
        <p:grpSp>
          <p:nvGrpSpPr>
            <p:cNvPr id="175182" name="Group 78"/>
            <p:cNvGrpSpPr>
              <a:grpSpLocks/>
            </p:cNvGrpSpPr>
            <p:nvPr/>
          </p:nvGrpSpPr>
          <p:grpSpPr bwMode="auto">
            <a:xfrm>
              <a:off x="1286" y="4067"/>
              <a:ext cx="323" cy="199"/>
              <a:chOff x="1286" y="4067"/>
              <a:chExt cx="323" cy="199"/>
            </a:xfrm>
          </p:grpSpPr>
          <p:sp>
            <p:nvSpPr>
              <p:cNvPr id="175183" name="Oval 79"/>
              <p:cNvSpPr>
                <a:spLocks noChangeArrowheads="1"/>
              </p:cNvSpPr>
              <p:nvPr/>
            </p:nvSpPr>
            <p:spPr bwMode="auto">
              <a:xfrm>
                <a:off x="1286" y="4215"/>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75184" name="Rectangle 80"/>
              <p:cNvSpPr>
                <a:spLocks noChangeArrowheads="1"/>
              </p:cNvSpPr>
              <p:nvPr/>
            </p:nvSpPr>
            <p:spPr bwMode="auto">
              <a:xfrm>
                <a:off x="1286" y="4067"/>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75185" name="Oval 81"/>
            <p:cNvSpPr>
              <a:spLocks noChangeArrowheads="1"/>
            </p:cNvSpPr>
            <p:nvPr/>
          </p:nvSpPr>
          <p:spPr bwMode="auto">
            <a:xfrm>
              <a:off x="1294" y="4049"/>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75186" name="Arc 82"/>
          <p:cNvSpPr>
            <a:spLocks/>
          </p:cNvSpPr>
          <p:nvPr/>
        </p:nvSpPr>
        <p:spPr bwMode="auto">
          <a:xfrm>
            <a:off x="1279525" y="5457825"/>
            <a:ext cx="258763" cy="26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sp>
        <p:nvSpPr>
          <p:cNvPr id="175187" name="Arc 83"/>
          <p:cNvSpPr>
            <a:spLocks/>
          </p:cNvSpPr>
          <p:nvPr/>
        </p:nvSpPr>
        <p:spPr bwMode="auto">
          <a:xfrm>
            <a:off x="1431925" y="5610225"/>
            <a:ext cx="258763" cy="26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sp>
        <p:nvSpPr>
          <p:cNvPr id="175188" name="Arc 84"/>
          <p:cNvSpPr>
            <a:spLocks/>
          </p:cNvSpPr>
          <p:nvPr/>
        </p:nvSpPr>
        <p:spPr bwMode="auto">
          <a:xfrm>
            <a:off x="1584325" y="5762625"/>
            <a:ext cx="258763" cy="26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sp>
        <p:nvSpPr>
          <p:cNvPr id="175189" name="Arc 85"/>
          <p:cNvSpPr>
            <a:spLocks/>
          </p:cNvSpPr>
          <p:nvPr/>
        </p:nvSpPr>
        <p:spPr bwMode="auto">
          <a:xfrm>
            <a:off x="1736725" y="5915025"/>
            <a:ext cx="258763" cy="26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graphicFrame>
        <p:nvGraphicFramePr>
          <p:cNvPr id="175190" name="Object 86">
            <a:hlinkClick r:id="" action="ppaction://ole?verb=0"/>
          </p:cNvPr>
          <p:cNvGraphicFramePr>
            <a:graphicFrameLocks/>
          </p:cNvGraphicFramePr>
          <p:nvPr/>
        </p:nvGraphicFramePr>
        <p:xfrm>
          <a:off x="5192713" y="4525963"/>
          <a:ext cx="1457325" cy="838200"/>
        </p:xfrm>
        <a:graphic>
          <a:graphicData uri="http://schemas.openxmlformats.org/presentationml/2006/ole">
            <p:oleObj spid="_x0000_s175190" name="VISIO" r:id="rId5" imgW="1473120" imgH="853920" progId="Visio.Drawing.4">
              <p:embed/>
            </p:oleObj>
          </a:graphicData>
        </a:graphic>
      </p:graphicFrame>
      <p:grpSp>
        <p:nvGrpSpPr>
          <p:cNvPr id="175191" name="Group 87"/>
          <p:cNvGrpSpPr>
            <a:grpSpLocks/>
          </p:cNvGrpSpPr>
          <p:nvPr/>
        </p:nvGrpSpPr>
        <p:grpSpPr bwMode="auto">
          <a:xfrm>
            <a:off x="5230813" y="5187950"/>
            <a:ext cx="512762" cy="344488"/>
            <a:chOff x="3295" y="3268"/>
            <a:chExt cx="323" cy="217"/>
          </a:xfrm>
        </p:grpSpPr>
        <p:grpSp>
          <p:nvGrpSpPr>
            <p:cNvPr id="175192" name="Group 88"/>
            <p:cNvGrpSpPr>
              <a:grpSpLocks/>
            </p:cNvGrpSpPr>
            <p:nvPr/>
          </p:nvGrpSpPr>
          <p:grpSpPr bwMode="auto">
            <a:xfrm>
              <a:off x="3295" y="3286"/>
              <a:ext cx="323" cy="199"/>
              <a:chOff x="3295" y="3286"/>
              <a:chExt cx="323" cy="199"/>
            </a:xfrm>
          </p:grpSpPr>
          <p:sp>
            <p:nvSpPr>
              <p:cNvPr id="175193" name="Oval 89"/>
              <p:cNvSpPr>
                <a:spLocks noChangeArrowheads="1"/>
              </p:cNvSpPr>
              <p:nvPr/>
            </p:nvSpPr>
            <p:spPr bwMode="auto">
              <a:xfrm>
                <a:off x="3295" y="3434"/>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75194" name="Rectangle 90"/>
              <p:cNvSpPr>
                <a:spLocks noChangeArrowheads="1"/>
              </p:cNvSpPr>
              <p:nvPr/>
            </p:nvSpPr>
            <p:spPr bwMode="auto">
              <a:xfrm>
                <a:off x="3295" y="3286"/>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75195" name="Oval 91"/>
            <p:cNvSpPr>
              <a:spLocks noChangeArrowheads="1"/>
            </p:cNvSpPr>
            <p:nvPr/>
          </p:nvSpPr>
          <p:spPr bwMode="auto">
            <a:xfrm>
              <a:off x="3303" y="3268"/>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grpSp>
        <p:nvGrpSpPr>
          <p:cNvPr id="175196" name="Group 92"/>
          <p:cNvGrpSpPr>
            <a:grpSpLocks/>
          </p:cNvGrpSpPr>
          <p:nvPr/>
        </p:nvGrpSpPr>
        <p:grpSpPr bwMode="auto">
          <a:xfrm>
            <a:off x="5543550" y="5583238"/>
            <a:ext cx="400050" cy="325437"/>
            <a:chOff x="3492" y="3517"/>
            <a:chExt cx="252" cy="205"/>
          </a:xfrm>
        </p:grpSpPr>
        <p:grpSp>
          <p:nvGrpSpPr>
            <p:cNvPr id="175197" name="Group 93"/>
            <p:cNvGrpSpPr>
              <a:grpSpLocks/>
            </p:cNvGrpSpPr>
            <p:nvPr/>
          </p:nvGrpSpPr>
          <p:grpSpPr bwMode="auto">
            <a:xfrm>
              <a:off x="3492" y="3517"/>
              <a:ext cx="252" cy="205"/>
              <a:chOff x="3492" y="3517"/>
              <a:chExt cx="252" cy="205"/>
            </a:xfrm>
          </p:grpSpPr>
          <p:sp>
            <p:nvSpPr>
              <p:cNvPr id="175198" name="Rectangle 94"/>
              <p:cNvSpPr>
                <a:spLocks noChangeArrowheads="1"/>
              </p:cNvSpPr>
              <p:nvPr/>
            </p:nvSpPr>
            <p:spPr bwMode="auto">
              <a:xfrm>
                <a:off x="3495" y="3552"/>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199" name="Freeform 95"/>
              <p:cNvSpPr>
                <a:spLocks/>
              </p:cNvSpPr>
              <p:nvPr/>
            </p:nvSpPr>
            <p:spPr bwMode="auto">
              <a:xfrm>
                <a:off x="3492" y="3519"/>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200" name="Freeform 96"/>
              <p:cNvSpPr>
                <a:spLocks/>
              </p:cNvSpPr>
              <p:nvPr/>
            </p:nvSpPr>
            <p:spPr bwMode="auto">
              <a:xfrm>
                <a:off x="3727" y="3517"/>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201" name="Rectangle 97"/>
            <p:cNvSpPr>
              <a:spLocks noChangeArrowheads="1"/>
            </p:cNvSpPr>
            <p:nvPr/>
          </p:nvSpPr>
          <p:spPr bwMode="auto">
            <a:xfrm>
              <a:off x="3526" y="3619"/>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2" name="Rectangle 98"/>
            <p:cNvSpPr>
              <a:spLocks noChangeArrowheads="1"/>
            </p:cNvSpPr>
            <p:nvPr/>
          </p:nvSpPr>
          <p:spPr bwMode="auto">
            <a:xfrm>
              <a:off x="3519" y="3634"/>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3" name="Rectangle 99"/>
            <p:cNvSpPr>
              <a:spLocks noChangeArrowheads="1"/>
            </p:cNvSpPr>
            <p:nvPr/>
          </p:nvSpPr>
          <p:spPr bwMode="auto">
            <a:xfrm>
              <a:off x="3511" y="3646"/>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4" name="Rectangle 100"/>
            <p:cNvSpPr>
              <a:spLocks noChangeArrowheads="1"/>
            </p:cNvSpPr>
            <p:nvPr/>
          </p:nvSpPr>
          <p:spPr bwMode="auto">
            <a:xfrm>
              <a:off x="3505" y="3657"/>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5" name="Rectangle 101"/>
            <p:cNvSpPr>
              <a:spLocks noChangeArrowheads="1"/>
            </p:cNvSpPr>
            <p:nvPr/>
          </p:nvSpPr>
          <p:spPr bwMode="auto">
            <a:xfrm>
              <a:off x="3499" y="3668"/>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6" name="Rectangle 102"/>
            <p:cNvSpPr>
              <a:spLocks noChangeArrowheads="1"/>
            </p:cNvSpPr>
            <p:nvPr/>
          </p:nvSpPr>
          <p:spPr bwMode="auto">
            <a:xfrm flipH="1">
              <a:off x="3493" y="3655"/>
              <a:ext cx="213" cy="64"/>
            </a:xfrm>
            <a:prstGeom prst="rect">
              <a:avLst/>
            </a:prstGeom>
            <a:noFill/>
            <a:ln w="12700">
              <a:noFill/>
              <a:miter lim="800000"/>
              <a:headEnd/>
              <a:tailEnd/>
            </a:ln>
            <a:effectLst/>
          </p:spPr>
          <p:txBody>
            <a:bodyPr wrap="none" anchor="ctr"/>
            <a:lstStyle/>
            <a:p>
              <a:endParaRPr lang="de-DE"/>
            </a:p>
          </p:txBody>
        </p:sp>
        <p:sp>
          <p:nvSpPr>
            <p:cNvPr id="175207" name="Rectangle 103"/>
            <p:cNvSpPr>
              <a:spLocks noChangeArrowheads="1"/>
            </p:cNvSpPr>
            <p:nvPr/>
          </p:nvSpPr>
          <p:spPr bwMode="auto">
            <a:xfrm>
              <a:off x="3530" y="3572"/>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08" name="Rectangle 104"/>
            <p:cNvSpPr>
              <a:spLocks noChangeArrowheads="1"/>
            </p:cNvSpPr>
            <p:nvPr/>
          </p:nvSpPr>
          <p:spPr bwMode="auto">
            <a:xfrm>
              <a:off x="3495" y="3555"/>
              <a:ext cx="202" cy="69"/>
            </a:xfrm>
            <a:prstGeom prst="rect">
              <a:avLst/>
            </a:prstGeom>
            <a:noFill/>
            <a:ln w="12700">
              <a:noFill/>
              <a:miter lim="800000"/>
              <a:headEnd/>
              <a:tailEnd/>
            </a:ln>
            <a:effectLst/>
          </p:spPr>
          <p:txBody>
            <a:bodyPr wrap="none" anchor="ctr"/>
            <a:lstStyle/>
            <a:p>
              <a:endParaRPr lang="de-DE"/>
            </a:p>
          </p:txBody>
        </p:sp>
      </p:grpSp>
      <p:grpSp>
        <p:nvGrpSpPr>
          <p:cNvPr id="175209" name="Group 105"/>
          <p:cNvGrpSpPr>
            <a:grpSpLocks/>
          </p:cNvGrpSpPr>
          <p:nvPr/>
        </p:nvGrpSpPr>
        <p:grpSpPr bwMode="auto">
          <a:xfrm>
            <a:off x="5695950" y="5735638"/>
            <a:ext cx="400050" cy="325437"/>
            <a:chOff x="3588" y="3613"/>
            <a:chExt cx="252" cy="205"/>
          </a:xfrm>
        </p:grpSpPr>
        <p:grpSp>
          <p:nvGrpSpPr>
            <p:cNvPr id="175210" name="Group 106"/>
            <p:cNvGrpSpPr>
              <a:grpSpLocks/>
            </p:cNvGrpSpPr>
            <p:nvPr/>
          </p:nvGrpSpPr>
          <p:grpSpPr bwMode="auto">
            <a:xfrm>
              <a:off x="3588" y="3613"/>
              <a:ext cx="252" cy="205"/>
              <a:chOff x="3588" y="3613"/>
              <a:chExt cx="252" cy="205"/>
            </a:xfrm>
          </p:grpSpPr>
          <p:sp>
            <p:nvSpPr>
              <p:cNvPr id="175211" name="Rectangle 107"/>
              <p:cNvSpPr>
                <a:spLocks noChangeArrowheads="1"/>
              </p:cNvSpPr>
              <p:nvPr/>
            </p:nvSpPr>
            <p:spPr bwMode="auto">
              <a:xfrm>
                <a:off x="3591" y="3648"/>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212" name="Freeform 108"/>
              <p:cNvSpPr>
                <a:spLocks/>
              </p:cNvSpPr>
              <p:nvPr/>
            </p:nvSpPr>
            <p:spPr bwMode="auto">
              <a:xfrm>
                <a:off x="3588" y="3615"/>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213" name="Freeform 109"/>
              <p:cNvSpPr>
                <a:spLocks/>
              </p:cNvSpPr>
              <p:nvPr/>
            </p:nvSpPr>
            <p:spPr bwMode="auto">
              <a:xfrm>
                <a:off x="3823" y="3613"/>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214" name="Rectangle 110"/>
            <p:cNvSpPr>
              <a:spLocks noChangeArrowheads="1"/>
            </p:cNvSpPr>
            <p:nvPr/>
          </p:nvSpPr>
          <p:spPr bwMode="auto">
            <a:xfrm>
              <a:off x="3622" y="3715"/>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15" name="Rectangle 111"/>
            <p:cNvSpPr>
              <a:spLocks noChangeArrowheads="1"/>
            </p:cNvSpPr>
            <p:nvPr/>
          </p:nvSpPr>
          <p:spPr bwMode="auto">
            <a:xfrm>
              <a:off x="3615" y="3730"/>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16" name="Rectangle 112"/>
            <p:cNvSpPr>
              <a:spLocks noChangeArrowheads="1"/>
            </p:cNvSpPr>
            <p:nvPr/>
          </p:nvSpPr>
          <p:spPr bwMode="auto">
            <a:xfrm>
              <a:off x="3607" y="3742"/>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17" name="Rectangle 113"/>
            <p:cNvSpPr>
              <a:spLocks noChangeArrowheads="1"/>
            </p:cNvSpPr>
            <p:nvPr/>
          </p:nvSpPr>
          <p:spPr bwMode="auto">
            <a:xfrm>
              <a:off x="3601" y="3753"/>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18" name="Rectangle 114"/>
            <p:cNvSpPr>
              <a:spLocks noChangeArrowheads="1"/>
            </p:cNvSpPr>
            <p:nvPr/>
          </p:nvSpPr>
          <p:spPr bwMode="auto">
            <a:xfrm>
              <a:off x="3595" y="3764"/>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19" name="Rectangle 115"/>
            <p:cNvSpPr>
              <a:spLocks noChangeArrowheads="1"/>
            </p:cNvSpPr>
            <p:nvPr/>
          </p:nvSpPr>
          <p:spPr bwMode="auto">
            <a:xfrm flipH="1">
              <a:off x="3589" y="3751"/>
              <a:ext cx="213" cy="64"/>
            </a:xfrm>
            <a:prstGeom prst="rect">
              <a:avLst/>
            </a:prstGeom>
            <a:noFill/>
            <a:ln w="12700">
              <a:noFill/>
              <a:miter lim="800000"/>
              <a:headEnd/>
              <a:tailEnd/>
            </a:ln>
            <a:effectLst/>
          </p:spPr>
          <p:txBody>
            <a:bodyPr wrap="none" anchor="ctr"/>
            <a:lstStyle/>
            <a:p>
              <a:endParaRPr lang="de-DE"/>
            </a:p>
          </p:txBody>
        </p:sp>
        <p:sp>
          <p:nvSpPr>
            <p:cNvPr id="175220" name="Rectangle 116"/>
            <p:cNvSpPr>
              <a:spLocks noChangeArrowheads="1"/>
            </p:cNvSpPr>
            <p:nvPr/>
          </p:nvSpPr>
          <p:spPr bwMode="auto">
            <a:xfrm>
              <a:off x="3626" y="3668"/>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21" name="Rectangle 117"/>
            <p:cNvSpPr>
              <a:spLocks noChangeArrowheads="1"/>
            </p:cNvSpPr>
            <p:nvPr/>
          </p:nvSpPr>
          <p:spPr bwMode="auto">
            <a:xfrm>
              <a:off x="3591" y="3651"/>
              <a:ext cx="202" cy="69"/>
            </a:xfrm>
            <a:prstGeom prst="rect">
              <a:avLst/>
            </a:prstGeom>
            <a:noFill/>
            <a:ln w="12700">
              <a:noFill/>
              <a:miter lim="800000"/>
              <a:headEnd/>
              <a:tailEnd/>
            </a:ln>
            <a:effectLst/>
          </p:spPr>
          <p:txBody>
            <a:bodyPr wrap="none" anchor="ctr"/>
            <a:lstStyle/>
            <a:p>
              <a:endParaRPr lang="de-DE"/>
            </a:p>
          </p:txBody>
        </p:sp>
      </p:grpSp>
      <p:grpSp>
        <p:nvGrpSpPr>
          <p:cNvPr id="175222" name="Group 118"/>
          <p:cNvGrpSpPr>
            <a:grpSpLocks/>
          </p:cNvGrpSpPr>
          <p:nvPr/>
        </p:nvGrpSpPr>
        <p:grpSpPr bwMode="auto">
          <a:xfrm>
            <a:off x="5848350" y="5888038"/>
            <a:ext cx="400050" cy="325437"/>
            <a:chOff x="3684" y="3709"/>
            <a:chExt cx="252" cy="205"/>
          </a:xfrm>
        </p:grpSpPr>
        <p:grpSp>
          <p:nvGrpSpPr>
            <p:cNvPr id="175223" name="Group 119"/>
            <p:cNvGrpSpPr>
              <a:grpSpLocks/>
            </p:cNvGrpSpPr>
            <p:nvPr/>
          </p:nvGrpSpPr>
          <p:grpSpPr bwMode="auto">
            <a:xfrm>
              <a:off x="3684" y="3709"/>
              <a:ext cx="252" cy="205"/>
              <a:chOff x="3684" y="3709"/>
              <a:chExt cx="252" cy="205"/>
            </a:xfrm>
          </p:grpSpPr>
          <p:sp>
            <p:nvSpPr>
              <p:cNvPr id="175224" name="Rectangle 120"/>
              <p:cNvSpPr>
                <a:spLocks noChangeArrowheads="1"/>
              </p:cNvSpPr>
              <p:nvPr/>
            </p:nvSpPr>
            <p:spPr bwMode="auto">
              <a:xfrm>
                <a:off x="3687" y="3744"/>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225" name="Freeform 121"/>
              <p:cNvSpPr>
                <a:spLocks/>
              </p:cNvSpPr>
              <p:nvPr/>
            </p:nvSpPr>
            <p:spPr bwMode="auto">
              <a:xfrm>
                <a:off x="3684" y="3711"/>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226" name="Freeform 122"/>
              <p:cNvSpPr>
                <a:spLocks/>
              </p:cNvSpPr>
              <p:nvPr/>
            </p:nvSpPr>
            <p:spPr bwMode="auto">
              <a:xfrm>
                <a:off x="3919" y="3709"/>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227" name="Rectangle 123"/>
            <p:cNvSpPr>
              <a:spLocks noChangeArrowheads="1"/>
            </p:cNvSpPr>
            <p:nvPr/>
          </p:nvSpPr>
          <p:spPr bwMode="auto">
            <a:xfrm>
              <a:off x="3718" y="3811"/>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28" name="Rectangle 124"/>
            <p:cNvSpPr>
              <a:spLocks noChangeArrowheads="1"/>
            </p:cNvSpPr>
            <p:nvPr/>
          </p:nvSpPr>
          <p:spPr bwMode="auto">
            <a:xfrm>
              <a:off x="3711" y="3826"/>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29" name="Rectangle 125"/>
            <p:cNvSpPr>
              <a:spLocks noChangeArrowheads="1"/>
            </p:cNvSpPr>
            <p:nvPr/>
          </p:nvSpPr>
          <p:spPr bwMode="auto">
            <a:xfrm>
              <a:off x="3703" y="3838"/>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30" name="Rectangle 126"/>
            <p:cNvSpPr>
              <a:spLocks noChangeArrowheads="1"/>
            </p:cNvSpPr>
            <p:nvPr/>
          </p:nvSpPr>
          <p:spPr bwMode="auto">
            <a:xfrm>
              <a:off x="3697" y="3849"/>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31" name="Rectangle 127"/>
            <p:cNvSpPr>
              <a:spLocks noChangeArrowheads="1"/>
            </p:cNvSpPr>
            <p:nvPr/>
          </p:nvSpPr>
          <p:spPr bwMode="auto">
            <a:xfrm>
              <a:off x="3691" y="3860"/>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32" name="Rectangle 128"/>
            <p:cNvSpPr>
              <a:spLocks noChangeArrowheads="1"/>
            </p:cNvSpPr>
            <p:nvPr/>
          </p:nvSpPr>
          <p:spPr bwMode="auto">
            <a:xfrm flipH="1">
              <a:off x="3685" y="3847"/>
              <a:ext cx="213" cy="64"/>
            </a:xfrm>
            <a:prstGeom prst="rect">
              <a:avLst/>
            </a:prstGeom>
            <a:noFill/>
            <a:ln w="12700">
              <a:noFill/>
              <a:miter lim="800000"/>
              <a:headEnd/>
              <a:tailEnd/>
            </a:ln>
            <a:effectLst/>
          </p:spPr>
          <p:txBody>
            <a:bodyPr wrap="none" anchor="ctr"/>
            <a:lstStyle/>
            <a:p>
              <a:endParaRPr lang="de-DE"/>
            </a:p>
          </p:txBody>
        </p:sp>
        <p:sp>
          <p:nvSpPr>
            <p:cNvPr id="175233" name="Rectangle 129"/>
            <p:cNvSpPr>
              <a:spLocks noChangeArrowheads="1"/>
            </p:cNvSpPr>
            <p:nvPr/>
          </p:nvSpPr>
          <p:spPr bwMode="auto">
            <a:xfrm>
              <a:off x="3722" y="3764"/>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34" name="Rectangle 130"/>
            <p:cNvSpPr>
              <a:spLocks noChangeArrowheads="1"/>
            </p:cNvSpPr>
            <p:nvPr/>
          </p:nvSpPr>
          <p:spPr bwMode="auto">
            <a:xfrm>
              <a:off x="3687" y="3747"/>
              <a:ext cx="202" cy="69"/>
            </a:xfrm>
            <a:prstGeom prst="rect">
              <a:avLst/>
            </a:prstGeom>
            <a:noFill/>
            <a:ln w="12700">
              <a:noFill/>
              <a:miter lim="800000"/>
              <a:headEnd/>
              <a:tailEnd/>
            </a:ln>
            <a:effectLst/>
          </p:spPr>
          <p:txBody>
            <a:bodyPr wrap="none" anchor="ctr"/>
            <a:lstStyle/>
            <a:p>
              <a:endParaRPr lang="de-DE"/>
            </a:p>
          </p:txBody>
        </p:sp>
      </p:grpSp>
      <p:grpSp>
        <p:nvGrpSpPr>
          <p:cNvPr id="175235" name="Group 131"/>
          <p:cNvGrpSpPr>
            <a:grpSpLocks/>
          </p:cNvGrpSpPr>
          <p:nvPr/>
        </p:nvGrpSpPr>
        <p:grpSpPr bwMode="auto">
          <a:xfrm>
            <a:off x="6000750" y="6040438"/>
            <a:ext cx="400050" cy="325437"/>
            <a:chOff x="3780" y="3805"/>
            <a:chExt cx="252" cy="205"/>
          </a:xfrm>
        </p:grpSpPr>
        <p:grpSp>
          <p:nvGrpSpPr>
            <p:cNvPr id="175236" name="Group 132"/>
            <p:cNvGrpSpPr>
              <a:grpSpLocks/>
            </p:cNvGrpSpPr>
            <p:nvPr/>
          </p:nvGrpSpPr>
          <p:grpSpPr bwMode="auto">
            <a:xfrm>
              <a:off x="3780" y="3805"/>
              <a:ext cx="252" cy="205"/>
              <a:chOff x="3780" y="3805"/>
              <a:chExt cx="252" cy="205"/>
            </a:xfrm>
          </p:grpSpPr>
          <p:sp>
            <p:nvSpPr>
              <p:cNvPr id="175237" name="Rectangle 133"/>
              <p:cNvSpPr>
                <a:spLocks noChangeArrowheads="1"/>
              </p:cNvSpPr>
              <p:nvPr/>
            </p:nvSpPr>
            <p:spPr bwMode="auto">
              <a:xfrm>
                <a:off x="3783" y="3840"/>
                <a:ext cx="228" cy="166"/>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238" name="Freeform 134"/>
              <p:cNvSpPr>
                <a:spLocks/>
              </p:cNvSpPr>
              <p:nvPr/>
            </p:nvSpPr>
            <p:spPr bwMode="auto">
              <a:xfrm>
                <a:off x="3780" y="3807"/>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239" name="Freeform 135"/>
              <p:cNvSpPr>
                <a:spLocks/>
              </p:cNvSpPr>
              <p:nvPr/>
            </p:nvSpPr>
            <p:spPr bwMode="auto">
              <a:xfrm>
                <a:off x="4015" y="3805"/>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240" name="Rectangle 136"/>
            <p:cNvSpPr>
              <a:spLocks noChangeArrowheads="1"/>
            </p:cNvSpPr>
            <p:nvPr/>
          </p:nvSpPr>
          <p:spPr bwMode="auto">
            <a:xfrm>
              <a:off x="3814" y="3907"/>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1" name="Rectangle 137"/>
            <p:cNvSpPr>
              <a:spLocks noChangeArrowheads="1"/>
            </p:cNvSpPr>
            <p:nvPr/>
          </p:nvSpPr>
          <p:spPr bwMode="auto">
            <a:xfrm>
              <a:off x="3807" y="3922"/>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2" name="Rectangle 138"/>
            <p:cNvSpPr>
              <a:spLocks noChangeArrowheads="1"/>
            </p:cNvSpPr>
            <p:nvPr/>
          </p:nvSpPr>
          <p:spPr bwMode="auto">
            <a:xfrm>
              <a:off x="3799" y="3934"/>
              <a:ext cx="198"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3" name="Rectangle 139"/>
            <p:cNvSpPr>
              <a:spLocks noChangeArrowheads="1"/>
            </p:cNvSpPr>
            <p:nvPr/>
          </p:nvSpPr>
          <p:spPr bwMode="auto">
            <a:xfrm>
              <a:off x="3793" y="3945"/>
              <a:ext cx="198"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4" name="Rectangle 140"/>
            <p:cNvSpPr>
              <a:spLocks noChangeArrowheads="1"/>
            </p:cNvSpPr>
            <p:nvPr/>
          </p:nvSpPr>
          <p:spPr bwMode="auto">
            <a:xfrm>
              <a:off x="3787" y="3956"/>
              <a:ext cx="199"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5" name="Rectangle 141"/>
            <p:cNvSpPr>
              <a:spLocks noChangeArrowheads="1"/>
            </p:cNvSpPr>
            <p:nvPr/>
          </p:nvSpPr>
          <p:spPr bwMode="auto">
            <a:xfrm flipH="1">
              <a:off x="3781" y="3943"/>
              <a:ext cx="213" cy="64"/>
            </a:xfrm>
            <a:prstGeom prst="rect">
              <a:avLst/>
            </a:prstGeom>
            <a:noFill/>
            <a:ln w="12700">
              <a:noFill/>
              <a:miter lim="800000"/>
              <a:headEnd/>
              <a:tailEnd/>
            </a:ln>
            <a:effectLst/>
          </p:spPr>
          <p:txBody>
            <a:bodyPr wrap="none" anchor="ctr"/>
            <a:lstStyle/>
            <a:p>
              <a:endParaRPr lang="de-DE"/>
            </a:p>
          </p:txBody>
        </p:sp>
        <p:sp>
          <p:nvSpPr>
            <p:cNvPr id="175246" name="Rectangle 142"/>
            <p:cNvSpPr>
              <a:spLocks noChangeArrowheads="1"/>
            </p:cNvSpPr>
            <p:nvPr/>
          </p:nvSpPr>
          <p:spPr bwMode="auto">
            <a:xfrm>
              <a:off x="3818" y="3860"/>
              <a:ext cx="161"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47" name="Rectangle 143"/>
            <p:cNvSpPr>
              <a:spLocks noChangeArrowheads="1"/>
            </p:cNvSpPr>
            <p:nvPr/>
          </p:nvSpPr>
          <p:spPr bwMode="auto">
            <a:xfrm>
              <a:off x="3783" y="3843"/>
              <a:ext cx="202" cy="69"/>
            </a:xfrm>
            <a:prstGeom prst="rect">
              <a:avLst/>
            </a:prstGeom>
            <a:noFill/>
            <a:ln w="12700">
              <a:noFill/>
              <a:miter lim="800000"/>
              <a:headEnd/>
              <a:tailEnd/>
            </a:ln>
            <a:effectLst/>
          </p:spPr>
          <p:txBody>
            <a:bodyPr wrap="none" anchor="ctr"/>
            <a:lstStyle/>
            <a:p>
              <a:endParaRPr lang="de-DE"/>
            </a:p>
          </p:txBody>
        </p:sp>
      </p:grpSp>
      <p:grpSp>
        <p:nvGrpSpPr>
          <p:cNvPr id="175248" name="Group 144"/>
          <p:cNvGrpSpPr>
            <a:grpSpLocks/>
          </p:cNvGrpSpPr>
          <p:nvPr/>
        </p:nvGrpSpPr>
        <p:grpSpPr bwMode="auto">
          <a:xfrm>
            <a:off x="6164263" y="6191250"/>
            <a:ext cx="388937" cy="327025"/>
            <a:chOff x="3883" y="3900"/>
            <a:chExt cx="245" cy="206"/>
          </a:xfrm>
        </p:grpSpPr>
        <p:grpSp>
          <p:nvGrpSpPr>
            <p:cNvPr id="175249" name="Group 145"/>
            <p:cNvGrpSpPr>
              <a:grpSpLocks/>
            </p:cNvGrpSpPr>
            <p:nvPr/>
          </p:nvGrpSpPr>
          <p:grpSpPr bwMode="auto">
            <a:xfrm>
              <a:off x="3883" y="3900"/>
              <a:ext cx="245" cy="206"/>
              <a:chOff x="3883" y="3900"/>
              <a:chExt cx="245" cy="206"/>
            </a:xfrm>
          </p:grpSpPr>
          <p:sp>
            <p:nvSpPr>
              <p:cNvPr id="175250" name="Rectangle 146"/>
              <p:cNvSpPr>
                <a:spLocks noChangeArrowheads="1"/>
              </p:cNvSpPr>
              <p:nvPr/>
            </p:nvSpPr>
            <p:spPr bwMode="auto">
              <a:xfrm>
                <a:off x="3886" y="3935"/>
                <a:ext cx="221" cy="167"/>
              </a:xfrm>
              <a:prstGeom prst="rect">
                <a:avLst/>
              </a:prstGeom>
              <a:solidFill>
                <a:srgbClr val="3C0023"/>
              </a:solidFill>
              <a:ln w="12700">
                <a:solidFill>
                  <a:srgbClr val="6E0043"/>
                </a:solidFill>
                <a:miter lim="800000"/>
                <a:headEnd/>
                <a:tailEnd/>
              </a:ln>
              <a:effectLst/>
            </p:spPr>
            <p:txBody>
              <a:bodyPr wrap="none" anchor="ctr"/>
              <a:lstStyle/>
              <a:p>
                <a:endParaRPr lang="de-DE"/>
              </a:p>
            </p:txBody>
          </p:sp>
          <p:sp>
            <p:nvSpPr>
              <p:cNvPr id="175251" name="Freeform 147"/>
              <p:cNvSpPr>
                <a:spLocks/>
              </p:cNvSpPr>
              <p:nvPr/>
            </p:nvSpPr>
            <p:spPr bwMode="auto">
              <a:xfrm>
                <a:off x="3883" y="3902"/>
                <a:ext cx="244" cy="33"/>
              </a:xfrm>
              <a:custGeom>
                <a:avLst/>
                <a:gdLst/>
                <a:ahLst/>
                <a:cxnLst>
                  <a:cxn ang="0">
                    <a:pos x="0" y="32"/>
                  </a:cxn>
                  <a:cxn ang="0">
                    <a:pos x="228" y="32"/>
                  </a:cxn>
                  <a:cxn ang="0">
                    <a:pos x="243" y="0"/>
                  </a:cxn>
                  <a:cxn ang="0">
                    <a:pos x="32" y="0"/>
                  </a:cxn>
                  <a:cxn ang="0">
                    <a:pos x="0" y="32"/>
                  </a:cxn>
                </a:cxnLst>
                <a:rect l="0" t="0" r="r" b="b"/>
                <a:pathLst>
                  <a:path w="244" h="33">
                    <a:moveTo>
                      <a:pt x="0" y="32"/>
                    </a:moveTo>
                    <a:lnTo>
                      <a:pt x="228" y="32"/>
                    </a:lnTo>
                    <a:lnTo>
                      <a:pt x="243" y="0"/>
                    </a:lnTo>
                    <a:lnTo>
                      <a:pt x="32"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sp>
            <p:nvSpPr>
              <p:cNvPr id="175252" name="Freeform 148"/>
              <p:cNvSpPr>
                <a:spLocks/>
              </p:cNvSpPr>
              <p:nvPr/>
            </p:nvSpPr>
            <p:spPr bwMode="auto">
              <a:xfrm>
                <a:off x="4111" y="3900"/>
                <a:ext cx="17" cy="206"/>
              </a:xfrm>
              <a:custGeom>
                <a:avLst/>
                <a:gdLst/>
                <a:ahLst/>
                <a:cxnLst>
                  <a:cxn ang="0">
                    <a:pos x="0" y="32"/>
                  </a:cxn>
                  <a:cxn ang="0">
                    <a:pos x="0" y="205"/>
                  </a:cxn>
                  <a:cxn ang="0">
                    <a:pos x="16" y="154"/>
                  </a:cxn>
                  <a:cxn ang="0">
                    <a:pos x="16" y="0"/>
                  </a:cxn>
                  <a:cxn ang="0">
                    <a:pos x="0" y="32"/>
                  </a:cxn>
                </a:cxnLst>
                <a:rect l="0" t="0" r="r" b="b"/>
                <a:pathLst>
                  <a:path w="17" h="206">
                    <a:moveTo>
                      <a:pt x="0" y="32"/>
                    </a:moveTo>
                    <a:lnTo>
                      <a:pt x="0" y="205"/>
                    </a:lnTo>
                    <a:lnTo>
                      <a:pt x="16" y="154"/>
                    </a:lnTo>
                    <a:lnTo>
                      <a:pt x="16" y="0"/>
                    </a:lnTo>
                    <a:lnTo>
                      <a:pt x="0" y="32"/>
                    </a:lnTo>
                  </a:path>
                </a:pathLst>
              </a:custGeom>
              <a:solidFill>
                <a:srgbClr val="6E0043"/>
              </a:solidFill>
              <a:ln w="12700" cap="rnd" cmpd="sng">
                <a:solidFill>
                  <a:srgbClr val="000000"/>
                </a:solidFill>
                <a:prstDash val="solid"/>
                <a:round/>
                <a:headEnd type="none" w="med" len="med"/>
                <a:tailEnd type="none" w="med" len="med"/>
              </a:ln>
              <a:effectLst/>
            </p:spPr>
            <p:txBody>
              <a:bodyPr/>
              <a:lstStyle/>
              <a:p>
                <a:endParaRPr lang="de-DE"/>
              </a:p>
            </p:txBody>
          </p:sp>
        </p:grpSp>
        <p:sp>
          <p:nvSpPr>
            <p:cNvPr id="175253" name="Rectangle 149"/>
            <p:cNvSpPr>
              <a:spLocks noChangeArrowheads="1"/>
            </p:cNvSpPr>
            <p:nvPr/>
          </p:nvSpPr>
          <p:spPr bwMode="auto">
            <a:xfrm>
              <a:off x="3916" y="4002"/>
              <a:ext cx="192" cy="37"/>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54" name="Rectangle 150"/>
            <p:cNvSpPr>
              <a:spLocks noChangeArrowheads="1"/>
            </p:cNvSpPr>
            <p:nvPr/>
          </p:nvSpPr>
          <p:spPr bwMode="auto">
            <a:xfrm>
              <a:off x="3909" y="4018"/>
              <a:ext cx="193"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55" name="Rectangle 151"/>
            <p:cNvSpPr>
              <a:spLocks noChangeArrowheads="1"/>
            </p:cNvSpPr>
            <p:nvPr/>
          </p:nvSpPr>
          <p:spPr bwMode="auto">
            <a:xfrm>
              <a:off x="3902" y="4030"/>
              <a:ext cx="192" cy="35"/>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56" name="Rectangle 152"/>
            <p:cNvSpPr>
              <a:spLocks noChangeArrowheads="1"/>
            </p:cNvSpPr>
            <p:nvPr/>
          </p:nvSpPr>
          <p:spPr bwMode="auto">
            <a:xfrm>
              <a:off x="3896" y="4041"/>
              <a:ext cx="192"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57" name="Rectangle 153"/>
            <p:cNvSpPr>
              <a:spLocks noChangeArrowheads="1"/>
            </p:cNvSpPr>
            <p:nvPr/>
          </p:nvSpPr>
          <p:spPr bwMode="auto">
            <a:xfrm>
              <a:off x="3890" y="4052"/>
              <a:ext cx="193" cy="36"/>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58" name="Rectangle 154"/>
            <p:cNvSpPr>
              <a:spLocks noChangeArrowheads="1"/>
            </p:cNvSpPr>
            <p:nvPr/>
          </p:nvSpPr>
          <p:spPr bwMode="auto">
            <a:xfrm flipH="1">
              <a:off x="3884" y="4039"/>
              <a:ext cx="207" cy="64"/>
            </a:xfrm>
            <a:prstGeom prst="rect">
              <a:avLst/>
            </a:prstGeom>
            <a:noFill/>
            <a:ln w="12700">
              <a:noFill/>
              <a:miter lim="800000"/>
              <a:headEnd/>
              <a:tailEnd/>
            </a:ln>
            <a:effectLst/>
          </p:spPr>
          <p:txBody>
            <a:bodyPr wrap="none" anchor="ctr"/>
            <a:lstStyle/>
            <a:p>
              <a:endParaRPr lang="de-DE"/>
            </a:p>
          </p:txBody>
        </p:sp>
        <p:sp>
          <p:nvSpPr>
            <p:cNvPr id="175259" name="Rectangle 155"/>
            <p:cNvSpPr>
              <a:spLocks noChangeArrowheads="1"/>
            </p:cNvSpPr>
            <p:nvPr/>
          </p:nvSpPr>
          <p:spPr bwMode="auto">
            <a:xfrm>
              <a:off x="3920" y="3955"/>
              <a:ext cx="156" cy="43"/>
            </a:xfrm>
            <a:prstGeom prst="rect">
              <a:avLst/>
            </a:prstGeom>
            <a:solidFill>
              <a:srgbClr val="B50069"/>
            </a:solidFill>
            <a:ln w="12700">
              <a:solidFill>
                <a:srgbClr val="000000"/>
              </a:solidFill>
              <a:miter lim="800000"/>
              <a:headEnd/>
              <a:tailEnd/>
            </a:ln>
            <a:effectLst/>
          </p:spPr>
          <p:txBody>
            <a:bodyPr wrap="none" anchor="ctr"/>
            <a:lstStyle/>
            <a:p>
              <a:endParaRPr lang="de-DE"/>
            </a:p>
          </p:txBody>
        </p:sp>
        <p:sp>
          <p:nvSpPr>
            <p:cNvPr id="175260" name="Rectangle 156"/>
            <p:cNvSpPr>
              <a:spLocks noChangeArrowheads="1"/>
            </p:cNvSpPr>
            <p:nvPr/>
          </p:nvSpPr>
          <p:spPr bwMode="auto">
            <a:xfrm>
              <a:off x="3886" y="3938"/>
              <a:ext cx="196" cy="70"/>
            </a:xfrm>
            <a:prstGeom prst="rect">
              <a:avLst/>
            </a:prstGeom>
            <a:noFill/>
            <a:ln w="12700">
              <a:noFill/>
              <a:miter lim="800000"/>
              <a:headEnd/>
              <a:tailEnd/>
            </a:ln>
            <a:effectLst/>
          </p:spPr>
          <p:txBody>
            <a:bodyPr wrap="none" anchor="ctr"/>
            <a:lstStyle/>
            <a:p>
              <a:endParaRPr lang="de-DE"/>
            </a:p>
          </p:txBody>
        </p:sp>
      </p:grpSp>
      <p:grpSp>
        <p:nvGrpSpPr>
          <p:cNvPr id="175261" name="Group 157"/>
          <p:cNvGrpSpPr>
            <a:grpSpLocks/>
          </p:cNvGrpSpPr>
          <p:nvPr/>
        </p:nvGrpSpPr>
        <p:grpSpPr bwMode="auto">
          <a:xfrm>
            <a:off x="6348413" y="6457950"/>
            <a:ext cx="512762" cy="344488"/>
            <a:chOff x="3999" y="4068"/>
            <a:chExt cx="323" cy="217"/>
          </a:xfrm>
        </p:grpSpPr>
        <p:grpSp>
          <p:nvGrpSpPr>
            <p:cNvPr id="175262" name="Group 158"/>
            <p:cNvGrpSpPr>
              <a:grpSpLocks/>
            </p:cNvGrpSpPr>
            <p:nvPr/>
          </p:nvGrpSpPr>
          <p:grpSpPr bwMode="auto">
            <a:xfrm>
              <a:off x="3999" y="4086"/>
              <a:ext cx="323" cy="199"/>
              <a:chOff x="3999" y="4086"/>
              <a:chExt cx="323" cy="199"/>
            </a:xfrm>
          </p:grpSpPr>
          <p:sp>
            <p:nvSpPr>
              <p:cNvPr id="175263" name="Oval 159"/>
              <p:cNvSpPr>
                <a:spLocks noChangeArrowheads="1"/>
              </p:cNvSpPr>
              <p:nvPr/>
            </p:nvSpPr>
            <p:spPr bwMode="auto">
              <a:xfrm>
                <a:off x="3999" y="4234"/>
                <a:ext cx="323" cy="51"/>
              </a:xfrm>
              <a:prstGeom prst="ellipse">
                <a:avLst/>
              </a:prstGeom>
              <a:gradFill rotWithShape="0">
                <a:gsLst>
                  <a:gs pos="0">
                    <a:srgbClr val="FF7511">
                      <a:gamma/>
                      <a:shade val="80000"/>
                      <a:invGamma/>
                    </a:srgbClr>
                  </a:gs>
                  <a:gs pos="50000">
                    <a:srgbClr val="FF7511"/>
                  </a:gs>
                  <a:gs pos="100000">
                    <a:srgbClr val="FF7511">
                      <a:gamma/>
                      <a:shade val="80000"/>
                      <a:invGamma/>
                    </a:srgbClr>
                  </a:gs>
                </a:gsLst>
                <a:lin ang="0" scaled="1"/>
              </a:gradFill>
              <a:ln w="76200">
                <a:noFill/>
                <a:round/>
                <a:headEnd/>
                <a:tailEnd/>
              </a:ln>
              <a:effectLst/>
            </p:spPr>
            <p:txBody>
              <a:bodyPr wrap="none" anchor="ctr"/>
              <a:lstStyle/>
              <a:p>
                <a:endParaRPr lang="de-DE"/>
              </a:p>
            </p:txBody>
          </p:sp>
          <p:sp>
            <p:nvSpPr>
              <p:cNvPr id="175264" name="Rectangle 160"/>
              <p:cNvSpPr>
                <a:spLocks noChangeArrowheads="1"/>
              </p:cNvSpPr>
              <p:nvPr/>
            </p:nvSpPr>
            <p:spPr bwMode="auto">
              <a:xfrm>
                <a:off x="3999" y="4086"/>
                <a:ext cx="320" cy="172"/>
              </a:xfrm>
              <a:prstGeom prst="rect">
                <a:avLst/>
              </a:prstGeom>
              <a:gradFill rotWithShape="0">
                <a:gsLst>
                  <a:gs pos="0">
                    <a:srgbClr val="FF7511">
                      <a:gamma/>
                      <a:shade val="80000"/>
                      <a:invGamma/>
                    </a:srgbClr>
                  </a:gs>
                  <a:gs pos="50000">
                    <a:srgbClr val="FF7511"/>
                  </a:gs>
                  <a:gs pos="100000">
                    <a:srgbClr val="FF7511">
                      <a:gamma/>
                      <a:shade val="80000"/>
                      <a:invGamma/>
                    </a:srgbClr>
                  </a:gs>
                </a:gsLst>
                <a:lin ang="0" scaled="1"/>
              </a:gradFill>
              <a:ln w="12700">
                <a:noFill/>
                <a:miter lim="800000"/>
                <a:headEnd/>
                <a:tailEnd/>
              </a:ln>
              <a:effectLst/>
            </p:spPr>
            <p:txBody>
              <a:bodyPr wrap="none" anchor="ctr"/>
              <a:lstStyle/>
              <a:p>
                <a:endParaRPr lang="de-DE"/>
              </a:p>
            </p:txBody>
          </p:sp>
        </p:grpSp>
        <p:sp>
          <p:nvSpPr>
            <p:cNvPr id="175265" name="Oval 161"/>
            <p:cNvSpPr>
              <a:spLocks noChangeArrowheads="1"/>
            </p:cNvSpPr>
            <p:nvPr/>
          </p:nvSpPr>
          <p:spPr bwMode="auto">
            <a:xfrm>
              <a:off x="4007" y="4068"/>
              <a:ext cx="307" cy="35"/>
            </a:xfrm>
            <a:prstGeom prst="ellipse">
              <a:avLst/>
            </a:prstGeom>
            <a:solidFill>
              <a:schemeClr val="bg1"/>
            </a:solidFill>
            <a:ln w="25400">
              <a:solidFill>
                <a:srgbClr val="AD6900"/>
              </a:solidFill>
              <a:round/>
              <a:headEnd/>
              <a:tailEnd/>
            </a:ln>
            <a:effectLst/>
          </p:spPr>
          <p:txBody>
            <a:bodyPr wrap="none" anchor="ctr"/>
            <a:lstStyle/>
            <a:p>
              <a:endParaRPr lang="de-DE"/>
            </a:p>
          </p:txBody>
        </p:sp>
      </p:grpSp>
      <p:sp>
        <p:nvSpPr>
          <p:cNvPr id="175266" name="Arc 162"/>
          <p:cNvSpPr>
            <a:spLocks/>
          </p:cNvSpPr>
          <p:nvPr/>
        </p:nvSpPr>
        <p:spPr bwMode="auto">
          <a:xfrm>
            <a:off x="5637213" y="5610225"/>
            <a:ext cx="1071562" cy="85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sp>
        <p:nvSpPr>
          <p:cNvPr id="175267" name="Arc 163"/>
          <p:cNvSpPr>
            <a:spLocks/>
          </p:cNvSpPr>
          <p:nvPr/>
        </p:nvSpPr>
        <p:spPr bwMode="auto">
          <a:xfrm>
            <a:off x="5997575" y="5651500"/>
            <a:ext cx="730250" cy="247650"/>
          </a:xfrm>
          <a:custGeom>
            <a:avLst/>
            <a:gdLst>
              <a:gd name="G0" fmla="+- 21600 0 0"/>
              <a:gd name="G1" fmla="+- 21600 0 0"/>
              <a:gd name="G2" fmla="+- 21600 0 0"/>
              <a:gd name="T0" fmla="*/ 0 w 21600"/>
              <a:gd name="T1" fmla="*/ 21600 h 21600"/>
              <a:gd name="T2" fmla="*/ 2155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8"/>
                  <a:pt x="9642" y="25"/>
                  <a:pt x="21553" y="0"/>
                </a:cubicBezTo>
              </a:path>
              <a:path w="21600" h="21600" stroke="0" extrusionOk="0">
                <a:moveTo>
                  <a:pt x="0" y="21600"/>
                </a:moveTo>
                <a:cubicBezTo>
                  <a:pt x="0" y="9688"/>
                  <a:pt x="9642" y="25"/>
                  <a:pt x="21553" y="0"/>
                </a:cubicBezTo>
                <a:lnTo>
                  <a:pt x="21600" y="21600"/>
                </a:lnTo>
                <a:close/>
              </a:path>
            </a:pathLst>
          </a:custGeom>
          <a:noFill/>
          <a:ln w="12700" cap="rnd">
            <a:solidFill>
              <a:schemeClr val="tx1"/>
            </a:solidFill>
            <a:round/>
            <a:headEnd type="triangle" w="med" len="med"/>
            <a:tailEnd/>
          </a:ln>
          <a:effectLst/>
        </p:spPr>
        <p:txBody>
          <a:bodyPr wrap="none" anchor="ctr"/>
          <a:lstStyle/>
          <a:p>
            <a:endParaRPr lang="de-DE"/>
          </a:p>
        </p:txBody>
      </p:sp>
      <p:sp>
        <p:nvSpPr>
          <p:cNvPr id="175268" name="Arc 164"/>
          <p:cNvSpPr>
            <a:spLocks/>
          </p:cNvSpPr>
          <p:nvPr/>
        </p:nvSpPr>
        <p:spPr bwMode="auto">
          <a:xfrm>
            <a:off x="5942013" y="5915025"/>
            <a:ext cx="938212" cy="19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grpSp>
        <p:nvGrpSpPr>
          <p:cNvPr id="175269" name="Group 165"/>
          <p:cNvGrpSpPr>
            <a:grpSpLocks/>
          </p:cNvGrpSpPr>
          <p:nvPr/>
        </p:nvGrpSpPr>
        <p:grpSpPr bwMode="auto">
          <a:xfrm>
            <a:off x="6754813" y="5441950"/>
            <a:ext cx="400050" cy="325438"/>
            <a:chOff x="4255" y="3428"/>
            <a:chExt cx="252" cy="205"/>
          </a:xfrm>
        </p:grpSpPr>
        <p:sp>
          <p:nvSpPr>
            <p:cNvPr id="175270" name="Rectangle 166"/>
            <p:cNvSpPr>
              <a:spLocks noChangeArrowheads="1"/>
            </p:cNvSpPr>
            <p:nvPr/>
          </p:nvSpPr>
          <p:spPr bwMode="auto">
            <a:xfrm>
              <a:off x="4258" y="3463"/>
              <a:ext cx="228" cy="166"/>
            </a:xfrm>
            <a:prstGeom prst="rect">
              <a:avLst/>
            </a:prstGeom>
            <a:solidFill>
              <a:srgbClr val="037C03"/>
            </a:solidFill>
            <a:ln w="12700">
              <a:solidFill>
                <a:srgbClr val="000000"/>
              </a:solidFill>
              <a:miter lim="800000"/>
              <a:headEnd/>
              <a:tailEnd/>
            </a:ln>
            <a:effectLst/>
          </p:spPr>
          <p:txBody>
            <a:bodyPr wrap="none" anchor="ctr"/>
            <a:lstStyle/>
            <a:p>
              <a:endParaRPr lang="de-DE"/>
            </a:p>
          </p:txBody>
        </p:sp>
        <p:sp>
          <p:nvSpPr>
            <p:cNvPr id="175271" name="Freeform 167"/>
            <p:cNvSpPr>
              <a:spLocks/>
            </p:cNvSpPr>
            <p:nvPr/>
          </p:nvSpPr>
          <p:spPr bwMode="auto">
            <a:xfrm>
              <a:off x="4255" y="3430"/>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72" name="Freeform 168"/>
            <p:cNvSpPr>
              <a:spLocks/>
            </p:cNvSpPr>
            <p:nvPr/>
          </p:nvSpPr>
          <p:spPr bwMode="auto">
            <a:xfrm>
              <a:off x="4490" y="3428"/>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73" name="Rectangle 169"/>
            <p:cNvSpPr>
              <a:spLocks noChangeArrowheads="1"/>
            </p:cNvSpPr>
            <p:nvPr/>
          </p:nvSpPr>
          <p:spPr bwMode="auto">
            <a:xfrm>
              <a:off x="4288" y="3529"/>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74" name="Rectangle 170"/>
            <p:cNvSpPr>
              <a:spLocks noChangeArrowheads="1"/>
            </p:cNvSpPr>
            <p:nvPr/>
          </p:nvSpPr>
          <p:spPr bwMode="auto">
            <a:xfrm>
              <a:off x="4281" y="3544"/>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75" name="Rectangle 171"/>
            <p:cNvSpPr>
              <a:spLocks noChangeArrowheads="1"/>
            </p:cNvSpPr>
            <p:nvPr/>
          </p:nvSpPr>
          <p:spPr bwMode="auto">
            <a:xfrm>
              <a:off x="4273" y="3556"/>
              <a:ext cx="198" cy="35"/>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76" name="Rectangle 172"/>
            <p:cNvSpPr>
              <a:spLocks noChangeArrowheads="1"/>
            </p:cNvSpPr>
            <p:nvPr/>
          </p:nvSpPr>
          <p:spPr bwMode="auto">
            <a:xfrm>
              <a:off x="4267" y="3567"/>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77" name="Rectangle 173"/>
            <p:cNvSpPr>
              <a:spLocks noChangeArrowheads="1"/>
            </p:cNvSpPr>
            <p:nvPr/>
          </p:nvSpPr>
          <p:spPr bwMode="auto">
            <a:xfrm>
              <a:off x="4262" y="3581"/>
              <a:ext cx="199"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78" name="Rectangle 174"/>
            <p:cNvSpPr>
              <a:spLocks noChangeArrowheads="1"/>
            </p:cNvSpPr>
            <p:nvPr/>
          </p:nvSpPr>
          <p:spPr bwMode="auto">
            <a:xfrm flipH="1">
              <a:off x="4255" y="3565"/>
              <a:ext cx="213" cy="64"/>
            </a:xfrm>
            <a:prstGeom prst="rect">
              <a:avLst/>
            </a:prstGeom>
            <a:noFill/>
            <a:ln w="12700">
              <a:noFill/>
              <a:miter lim="800000"/>
              <a:headEnd/>
              <a:tailEnd/>
            </a:ln>
            <a:effectLst/>
          </p:spPr>
          <p:txBody>
            <a:bodyPr wrap="none" anchor="ctr"/>
            <a:lstStyle/>
            <a:p>
              <a:endParaRPr lang="de-DE"/>
            </a:p>
          </p:txBody>
        </p:sp>
        <p:sp>
          <p:nvSpPr>
            <p:cNvPr id="175279" name="Rectangle 175"/>
            <p:cNvSpPr>
              <a:spLocks noChangeArrowheads="1"/>
            </p:cNvSpPr>
            <p:nvPr/>
          </p:nvSpPr>
          <p:spPr bwMode="auto">
            <a:xfrm>
              <a:off x="4292" y="3482"/>
              <a:ext cx="161" cy="43"/>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80" name="Rectangle 176"/>
            <p:cNvSpPr>
              <a:spLocks noChangeArrowheads="1"/>
            </p:cNvSpPr>
            <p:nvPr/>
          </p:nvSpPr>
          <p:spPr bwMode="auto">
            <a:xfrm>
              <a:off x="4257" y="3465"/>
              <a:ext cx="202" cy="69"/>
            </a:xfrm>
            <a:prstGeom prst="rect">
              <a:avLst/>
            </a:prstGeom>
            <a:noFill/>
            <a:ln w="12700">
              <a:noFill/>
              <a:miter lim="800000"/>
              <a:headEnd/>
              <a:tailEnd/>
            </a:ln>
            <a:effectLst/>
          </p:spPr>
          <p:txBody>
            <a:bodyPr wrap="none" anchor="ctr"/>
            <a:lstStyle/>
            <a:p>
              <a:endParaRPr lang="de-DE"/>
            </a:p>
          </p:txBody>
        </p:sp>
      </p:grpSp>
      <p:grpSp>
        <p:nvGrpSpPr>
          <p:cNvPr id="175281" name="Group 177"/>
          <p:cNvGrpSpPr>
            <a:grpSpLocks/>
          </p:cNvGrpSpPr>
          <p:nvPr/>
        </p:nvGrpSpPr>
        <p:grpSpPr bwMode="auto">
          <a:xfrm>
            <a:off x="6902450" y="5746750"/>
            <a:ext cx="400050" cy="325438"/>
            <a:chOff x="4348" y="3620"/>
            <a:chExt cx="252" cy="205"/>
          </a:xfrm>
        </p:grpSpPr>
        <p:sp>
          <p:nvSpPr>
            <p:cNvPr id="175282" name="Rectangle 178"/>
            <p:cNvSpPr>
              <a:spLocks noChangeArrowheads="1"/>
            </p:cNvSpPr>
            <p:nvPr/>
          </p:nvSpPr>
          <p:spPr bwMode="auto">
            <a:xfrm>
              <a:off x="4351" y="3655"/>
              <a:ext cx="228" cy="166"/>
            </a:xfrm>
            <a:prstGeom prst="rect">
              <a:avLst/>
            </a:prstGeom>
            <a:solidFill>
              <a:srgbClr val="037C03"/>
            </a:solidFill>
            <a:ln w="12700">
              <a:solidFill>
                <a:srgbClr val="000000"/>
              </a:solidFill>
              <a:miter lim="800000"/>
              <a:headEnd/>
              <a:tailEnd/>
            </a:ln>
            <a:effectLst/>
          </p:spPr>
          <p:txBody>
            <a:bodyPr wrap="none" anchor="ctr"/>
            <a:lstStyle/>
            <a:p>
              <a:endParaRPr lang="de-DE"/>
            </a:p>
          </p:txBody>
        </p:sp>
        <p:sp>
          <p:nvSpPr>
            <p:cNvPr id="175283" name="Freeform 179"/>
            <p:cNvSpPr>
              <a:spLocks/>
            </p:cNvSpPr>
            <p:nvPr/>
          </p:nvSpPr>
          <p:spPr bwMode="auto">
            <a:xfrm>
              <a:off x="4348" y="3622"/>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84" name="Freeform 180"/>
            <p:cNvSpPr>
              <a:spLocks/>
            </p:cNvSpPr>
            <p:nvPr/>
          </p:nvSpPr>
          <p:spPr bwMode="auto">
            <a:xfrm>
              <a:off x="4583" y="3620"/>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85" name="Rectangle 181"/>
            <p:cNvSpPr>
              <a:spLocks noChangeArrowheads="1"/>
            </p:cNvSpPr>
            <p:nvPr/>
          </p:nvSpPr>
          <p:spPr bwMode="auto">
            <a:xfrm>
              <a:off x="4381" y="3721"/>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86" name="Rectangle 182"/>
            <p:cNvSpPr>
              <a:spLocks noChangeArrowheads="1"/>
            </p:cNvSpPr>
            <p:nvPr/>
          </p:nvSpPr>
          <p:spPr bwMode="auto">
            <a:xfrm>
              <a:off x="4374" y="3736"/>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87" name="Rectangle 183"/>
            <p:cNvSpPr>
              <a:spLocks noChangeArrowheads="1"/>
            </p:cNvSpPr>
            <p:nvPr/>
          </p:nvSpPr>
          <p:spPr bwMode="auto">
            <a:xfrm>
              <a:off x="4366" y="3748"/>
              <a:ext cx="198" cy="35"/>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88" name="Rectangle 184"/>
            <p:cNvSpPr>
              <a:spLocks noChangeArrowheads="1"/>
            </p:cNvSpPr>
            <p:nvPr/>
          </p:nvSpPr>
          <p:spPr bwMode="auto">
            <a:xfrm>
              <a:off x="4360" y="3759"/>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89" name="Rectangle 185"/>
            <p:cNvSpPr>
              <a:spLocks noChangeArrowheads="1"/>
            </p:cNvSpPr>
            <p:nvPr/>
          </p:nvSpPr>
          <p:spPr bwMode="auto">
            <a:xfrm>
              <a:off x="4355" y="3773"/>
              <a:ext cx="199"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90" name="Rectangle 186"/>
            <p:cNvSpPr>
              <a:spLocks noChangeArrowheads="1"/>
            </p:cNvSpPr>
            <p:nvPr/>
          </p:nvSpPr>
          <p:spPr bwMode="auto">
            <a:xfrm flipH="1">
              <a:off x="4348" y="3757"/>
              <a:ext cx="213" cy="64"/>
            </a:xfrm>
            <a:prstGeom prst="rect">
              <a:avLst/>
            </a:prstGeom>
            <a:noFill/>
            <a:ln w="12700">
              <a:noFill/>
              <a:miter lim="800000"/>
              <a:headEnd/>
              <a:tailEnd/>
            </a:ln>
            <a:effectLst/>
          </p:spPr>
          <p:txBody>
            <a:bodyPr wrap="none" anchor="ctr"/>
            <a:lstStyle/>
            <a:p>
              <a:endParaRPr lang="de-DE"/>
            </a:p>
          </p:txBody>
        </p:sp>
        <p:sp>
          <p:nvSpPr>
            <p:cNvPr id="175291" name="Rectangle 187"/>
            <p:cNvSpPr>
              <a:spLocks noChangeArrowheads="1"/>
            </p:cNvSpPr>
            <p:nvPr/>
          </p:nvSpPr>
          <p:spPr bwMode="auto">
            <a:xfrm>
              <a:off x="4385" y="3674"/>
              <a:ext cx="161" cy="43"/>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92" name="Rectangle 188"/>
            <p:cNvSpPr>
              <a:spLocks noChangeArrowheads="1"/>
            </p:cNvSpPr>
            <p:nvPr/>
          </p:nvSpPr>
          <p:spPr bwMode="auto">
            <a:xfrm>
              <a:off x="4350" y="3657"/>
              <a:ext cx="202" cy="69"/>
            </a:xfrm>
            <a:prstGeom prst="rect">
              <a:avLst/>
            </a:prstGeom>
            <a:noFill/>
            <a:ln w="12700">
              <a:noFill/>
              <a:miter lim="800000"/>
              <a:headEnd/>
              <a:tailEnd/>
            </a:ln>
            <a:effectLst/>
          </p:spPr>
          <p:txBody>
            <a:bodyPr wrap="none" anchor="ctr"/>
            <a:lstStyle/>
            <a:p>
              <a:endParaRPr lang="de-DE"/>
            </a:p>
          </p:txBody>
        </p:sp>
      </p:grpSp>
      <p:grpSp>
        <p:nvGrpSpPr>
          <p:cNvPr id="175293" name="Group 189"/>
          <p:cNvGrpSpPr>
            <a:grpSpLocks/>
          </p:cNvGrpSpPr>
          <p:nvPr/>
        </p:nvGrpSpPr>
        <p:grpSpPr bwMode="auto">
          <a:xfrm>
            <a:off x="7358063" y="5881688"/>
            <a:ext cx="400050" cy="325437"/>
            <a:chOff x="4635" y="3705"/>
            <a:chExt cx="252" cy="205"/>
          </a:xfrm>
        </p:grpSpPr>
        <p:sp>
          <p:nvSpPr>
            <p:cNvPr id="175294" name="Rectangle 190"/>
            <p:cNvSpPr>
              <a:spLocks noChangeArrowheads="1"/>
            </p:cNvSpPr>
            <p:nvPr/>
          </p:nvSpPr>
          <p:spPr bwMode="auto">
            <a:xfrm>
              <a:off x="4638" y="3740"/>
              <a:ext cx="228" cy="166"/>
            </a:xfrm>
            <a:prstGeom prst="rect">
              <a:avLst/>
            </a:prstGeom>
            <a:solidFill>
              <a:srgbClr val="037C03"/>
            </a:solidFill>
            <a:ln w="12700">
              <a:solidFill>
                <a:srgbClr val="000000"/>
              </a:solidFill>
              <a:miter lim="800000"/>
              <a:headEnd/>
              <a:tailEnd/>
            </a:ln>
            <a:effectLst/>
          </p:spPr>
          <p:txBody>
            <a:bodyPr wrap="none" anchor="ctr"/>
            <a:lstStyle/>
            <a:p>
              <a:endParaRPr lang="de-DE"/>
            </a:p>
          </p:txBody>
        </p:sp>
        <p:sp>
          <p:nvSpPr>
            <p:cNvPr id="175295" name="Freeform 191"/>
            <p:cNvSpPr>
              <a:spLocks/>
            </p:cNvSpPr>
            <p:nvPr/>
          </p:nvSpPr>
          <p:spPr bwMode="auto">
            <a:xfrm>
              <a:off x="4635" y="3707"/>
              <a:ext cx="251" cy="33"/>
            </a:xfrm>
            <a:custGeom>
              <a:avLst/>
              <a:gdLst/>
              <a:ahLst/>
              <a:cxnLst>
                <a:cxn ang="0">
                  <a:pos x="0" y="32"/>
                </a:cxn>
                <a:cxn ang="0">
                  <a:pos x="235" y="32"/>
                </a:cxn>
                <a:cxn ang="0">
                  <a:pos x="250" y="0"/>
                </a:cxn>
                <a:cxn ang="0">
                  <a:pos x="33" y="0"/>
                </a:cxn>
                <a:cxn ang="0">
                  <a:pos x="0" y="32"/>
                </a:cxn>
              </a:cxnLst>
              <a:rect l="0" t="0" r="r" b="b"/>
              <a:pathLst>
                <a:path w="251" h="33">
                  <a:moveTo>
                    <a:pt x="0" y="32"/>
                  </a:moveTo>
                  <a:lnTo>
                    <a:pt x="235" y="32"/>
                  </a:lnTo>
                  <a:lnTo>
                    <a:pt x="250" y="0"/>
                  </a:lnTo>
                  <a:lnTo>
                    <a:pt x="33"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96" name="Freeform 192"/>
            <p:cNvSpPr>
              <a:spLocks/>
            </p:cNvSpPr>
            <p:nvPr/>
          </p:nvSpPr>
          <p:spPr bwMode="auto">
            <a:xfrm>
              <a:off x="4870" y="3705"/>
              <a:ext cx="17" cy="205"/>
            </a:xfrm>
            <a:custGeom>
              <a:avLst/>
              <a:gdLst/>
              <a:ahLst/>
              <a:cxnLst>
                <a:cxn ang="0">
                  <a:pos x="0" y="32"/>
                </a:cxn>
                <a:cxn ang="0">
                  <a:pos x="0" y="204"/>
                </a:cxn>
                <a:cxn ang="0">
                  <a:pos x="16" y="154"/>
                </a:cxn>
                <a:cxn ang="0">
                  <a:pos x="16" y="0"/>
                </a:cxn>
                <a:cxn ang="0">
                  <a:pos x="0" y="32"/>
                </a:cxn>
              </a:cxnLst>
              <a:rect l="0" t="0" r="r" b="b"/>
              <a:pathLst>
                <a:path w="17" h="205">
                  <a:moveTo>
                    <a:pt x="0" y="32"/>
                  </a:moveTo>
                  <a:lnTo>
                    <a:pt x="0" y="204"/>
                  </a:lnTo>
                  <a:lnTo>
                    <a:pt x="16" y="154"/>
                  </a:lnTo>
                  <a:lnTo>
                    <a:pt x="16" y="0"/>
                  </a:lnTo>
                  <a:lnTo>
                    <a:pt x="0" y="32"/>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de-DE"/>
            </a:p>
          </p:txBody>
        </p:sp>
        <p:sp>
          <p:nvSpPr>
            <p:cNvPr id="175297" name="Rectangle 193"/>
            <p:cNvSpPr>
              <a:spLocks noChangeArrowheads="1"/>
            </p:cNvSpPr>
            <p:nvPr/>
          </p:nvSpPr>
          <p:spPr bwMode="auto">
            <a:xfrm>
              <a:off x="4668" y="3806"/>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98" name="Rectangle 194"/>
            <p:cNvSpPr>
              <a:spLocks noChangeArrowheads="1"/>
            </p:cNvSpPr>
            <p:nvPr/>
          </p:nvSpPr>
          <p:spPr bwMode="auto">
            <a:xfrm>
              <a:off x="4661" y="3821"/>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299" name="Rectangle 195"/>
            <p:cNvSpPr>
              <a:spLocks noChangeArrowheads="1"/>
            </p:cNvSpPr>
            <p:nvPr/>
          </p:nvSpPr>
          <p:spPr bwMode="auto">
            <a:xfrm>
              <a:off x="4653" y="3833"/>
              <a:ext cx="198" cy="35"/>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300" name="Rectangle 196"/>
            <p:cNvSpPr>
              <a:spLocks noChangeArrowheads="1"/>
            </p:cNvSpPr>
            <p:nvPr/>
          </p:nvSpPr>
          <p:spPr bwMode="auto">
            <a:xfrm>
              <a:off x="4647" y="3844"/>
              <a:ext cx="198"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301" name="Rectangle 197"/>
            <p:cNvSpPr>
              <a:spLocks noChangeArrowheads="1"/>
            </p:cNvSpPr>
            <p:nvPr/>
          </p:nvSpPr>
          <p:spPr bwMode="auto">
            <a:xfrm>
              <a:off x="4642" y="3858"/>
              <a:ext cx="199" cy="36"/>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302" name="Rectangle 198"/>
            <p:cNvSpPr>
              <a:spLocks noChangeArrowheads="1"/>
            </p:cNvSpPr>
            <p:nvPr/>
          </p:nvSpPr>
          <p:spPr bwMode="auto">
            <a:xfrm flipH="1">
              <a:off x="4635" y="3842"/>
              <a:ext cx="213" cy="64"/>
            </a:xfrm>
            <a:prstGeom prst="rect">
              <a:avLst/>
            </a:prstGeom>
            <a:noFill/>
            <a:ln w="12700">
              <a:noFill/>
              <a:miter lim="800000"/>
              <a:headEnd/>
              <a:tailEnd/>
            </a:ln>
            <a:effectLst/>
          </p:spPr>
          <p:txBody>
            <a:bodyPr wrap="none" anchor="ctr"/>
            <a:lstStyle/>
            <a:p>
              <a:endParaRPr lang="de-DE"/>
            </a:p>
          </p:txBody>
        </p:sp>
        <p:sp>
          <p:nvSpPr>
            <p:cNvPr id="175303" name="Rectangle 199"/>
            <p:cNvSpPr>
              <a:spLocks noChangeArrowheads="1"/>
            </p:cNvSpPr>
            <p:nvPr/>
          </p:nvSpPr>
          <p:spPr bwMode="auto">
            <a:xfrm>
              <a:off x="4672" y="3759"/>
              <a:ext cx="161" cy="43"/>
            </a:xfrm>
            <a:prstGeom prst="rect">
              <a:avLst/>
            </a:prstGeom>
            <a:solidFill>
              <a:schemeClr val="bg1"/>
            </a:solidFill>
            <a:ln w="12700">
              <a:solidFill>
                <a:srgbClr val="000000"/>
              </a:solidFill>
              <a:miter lim="800000"/>
              <a:headEnd/>
              <a:tailEnd/>
            </a:ln>
            <a:effectLst/>
          </p:spPr>
          <p:txBody>
            <a:bodyPr wrap="none" anchor="ctr"/>
            <a:lstStyle/>
            <a:p>
              <a:endParaRPr lang="de-DE"/>
            </a:p>
          </p:txBody>
        </p:sp>
        <p:sp>
          <p:nvSpPr>
            <p:cNvPr id="175304" name="Rectangle 200"/>
            <p:cNvSpPr>
              <a:spLocks noChangeArrowheads="1"/>
            </p:cNvSpPr>
            <p:nvPr/>
          </p:nvSpPr>
          <p:spPr bwMode="auto">
            <a:xfrm>
              <a:off x="4637" y="3742"/>
              <a:ext cx="202" cy="69"/>
            </a:xfrm>
            <a:prstGeom prst="rect">
              <a:avLst/>
            </a:prstGeom>
            <a:noFill/>
            <a:ln w="12700">
              <a:noFill/>
              <a:miter lim="800000"/>
              <a:headEnd/>
              <a:tailEnd/>
            </a:ln>
            <a:effectLst/>
          </p:spPr>
          <p:txBody>
            <a:bodyPr wrap="none" anchor="ctr"/>
            <a:lstStyle/>
            <a:p>
              <a:endParaRPr lang="de-DE"/>
            </a:p>
          </p:txBody>
        </p:sp>
      </p:grpSp>
      <p:sp>
        <p:nvSpPr>
          <p:cNvPr id="175305" name="Arc 201"/>
          <p:cNvSpPr>
            <a:spLocks/>
          </p:cNvSpPr>
          <p:nvPr/>
        </p:nvSpPr>
        <p:spPr bwMode="auto">
          <a:xfrm>
            <a:off x="7112000" y="5880100"/>
            <a:ext cx="258763" cy="26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a:effectLst/>
        </p:spPr>
        <p:txBody>
          <a:bodyPr wrap="none" anchor="ctr"/>
          <a:lstStyle/>
          <a:p>
            <a:endParaRPr lang="de-DE"/>
          </a:p>
        </p:txBody>
      </p:sp>
      <p:sp>
        <p:nvSpPr>
          <p:cNvPr id="175306" name="Line 202"/>
          <p:cNvSpPr>
            <a:spLocks noChangeShapeType="1"/>
          </p:cNvSpPr>
          <p:nvPr/>
        </p:nvSpPr>
        <p:spPr bwMode="auto">
          <a:xfrm flipH="1">
            <a:off x="6307138" y="6121400"/>
            <a:ext cx="1063625" cy="4763"/>
          </a:xfrm>
          <a:prstGeom prst="line">
            <a:avLst/>
          </a:prstGeom>
          <a:noFill/>
          <a:ln w="12700">
            <a:solidFill>
              <a:schemeClr val="tx1"/>
            </a:solidFill>
            <a:round/>
            <a:headEnd/>
            <a:tailEnd type="triangle" w="med" len="med"/>
          </a:ln>
          <a:effectLst/>
        </p:spPr>
        <p:txBody>
          <a:bodyPr wrap="none" anchor="ctr"/>
          <a:lstStyle/>
          <a:p>
            <a:endParaRPr lang="de-DE"/>
          </a:p>
        </p:txBody>
      </p:sp>
      <p:sp>
        <p:nvSpPr>
          <p:cNvPr id="175307" name="Arc 203"/>
          <p:cNvSpPr>
            <a:spLocks/>
          </p:cNvSpPr>
          <p:nvPr/>
        </p:nvSpPr>
        <p:spPr bwMode="auto">
          <a:xfrm>
            <a:off x="6538913" y="6162675"/>
            <a:ext cx="796925" cy="155575"/>
          </a:xfrm>
          <a:custGeom>
            <a:avLst/>
            <a:gdLst>
              <a:gd name="G0" fmla="+- 21600 0 0"/>
              <a:gd name="G1" fmla="+- 21600 0 0"/>
              <a:gd name="G2" fmla="+- 21600 0 0"/>
              <a:gd name="T0" fmla="*/ 0 w 21600"/>
              <a:gd name="T1" fmla="*/ 21600 h 21600"/>
              <a:gd name="T2" fmla="*/ 2155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7"/>
                  <a:pt x="9644" y="23"/>
                  <a:pt x="21557" y="0"/>
                </a:cubicBezTo>
              </a:path>
              <a:path w="21600" h="21600" stroke="0" extrusionOk="0">
                <a:moveTo>
                  <a:pt x="0" y="21600"/>
                </a:moveTo>
                <a:cubicBezTo>
                  <a:pt x="0" y="9687"/>
                  <a:pt x="9644" y="23"/>
                  <a:pt x="21557" y="0"/>
                </a:cubicBezTo>
                <a:lnTo>
                  <a:pt x="21600" y="21600"/>
                </a:lnTo>
                <a:close/>
              </a:path>
            </a:pathLst>
          </a:custGeom>
          <a:noFill/>
          <a:ln w="12700" cap="rnd">
            <a:solidFill>
              <a:schemeClr val="tx1"/>
            </a:solidFill>
            <a:round/>
            <a:headEnd type="triangle" w="med" len="med"/>
            <a:tailEnd/>
          </a:ln>
          <a:effectLst/>
        </p:spPr>
        <p:txBody>
          <a:bodyPr wrap="none" anchor="ctr"/>
          <a:lstStyle/>
          <a:p>
            <a:endParaRPr lang="de-DE"/>
          </a:p>
        </p:txBody>
      </p:sp>
      <p:sp>
        <p:nvSpPr>
          <p:cNvPr id="175308" name="Oval 204"/>
          <p:cNvSpPr>
            <a:spLocks noChangeArrowheads="1"/>
          </p:cNvSpPr>
          <p:nvPr/>
        </p:nvSpPr>
        <p:spPr bwMode="auto">
          <a:xfrm>
            <a:off x="6040438" y="6049963"/>
            <a:ext cx="277812" cy="311150"/>
          </a:xfrm>
          <a:prstGeom prst="ellipse">
            <a:avLst/>
          </a:prstGeom>
          <a:noFill/>
          <a:ln w="12700">
            <a:solidFill>
              <a:schemeClr val="tx1"/>
            </a:solidFill>
            <a:round/>
            <a:headEnd/>
            <a:tailEnd/>
          </a:ln>
          <a:effectLst/>
        </p:spPr>
        <p:txBody>
          <a:bodyPr wrap="none" anchor="ctr"/>
          <a:lstStyle/>
          <a:p>
            <a:endParaRPr lang="de-DE"/>
          </a:p>
        </p:txBody>
      </p:sp>
      <p:sp>
        <p:nvSpPr>
          <p:cNvPr id="175309" name="Line 205"/>
          <p:cNvSpPr>
            <a:spLocks noChangeShapeType="1"/>
          </p:cNvSpPr>
          <p:nvPr/>
        </p:nvSpPr>
        <p:spPr bwMode="auto">
          <a:xfrm>
            <a:off x="6092825" y="6103938"/>
            <a:ext cx="188913" cy="206375"/>
          </a:xfrm>
          <a:prstGeom prst="line">
            <a:avLst/>
          </a:prstGeom>
          <a:noFill/>
          <a:ln w="12700">
            <a:solidFill>
              <a:schemeClr val="tx1"/>
            </a:solidFill>
            <a:round/>
            <a:headEnd/>
            <a:tailEnd/>
          </a:ln>
          <a:effectLst/>
        </p:spPr>
        <p:txBody>
          <a:bodyPr wrap="none" anchor="ctr"/>
          <a:lstStyle/>
          <a:p>
            <a:endParaRPr lang="de-DE"/>
          </a:p>
        </p:txBody>
      </p:sp>
      <p:sp>
        <p:nvSpPr>
          <p:cNvPr id="175310" name="AutoShape 206"/>
          <p:cNvSpPr>
            <a:spLocks noChangeArrowheads="1"/>
          </p:cNvSpPr>
          <p:nvPr/>
        </p:nvSpPr>
        <p:spPr bwMode="auto">
          <a:xfrm flipH="1">
            <a:off x="2711450" y="6232525"/>
            <a:ext cx="3438525" cy="541338"/>
          </a:xfrm>
          <a:prstGeom prst="rightArrow">
            <a:avLst>
              <a:gd name="adj1" fmla="val 75000"/>
              <a:gd name="adj2" fmla="val 143182"/>
            </a:avLst>
          </a:prstGeom>
          <a:solidFill>
            <a:schemeClr val="accent2"/>
          </a:solidFill>
          <a:ln w="12700">
            <a:solidFill>
              <a:schemeClr val="tx1"/>
            </a:solidFill>
            <a:miter lim="800000"/>
            <a:headEnd/>
            <a:tailEnd/>
          </a:ln>
          <a:effectLst/>
        </p:spPr>
        <p:txBody>
          <a:bodyPr wrap="none" anchor="ctr"/>
          <a:lstStyle/>
          <a:p>
            <a:endParaRPr lang="de-DE"/>
          </a:p>
        </p:txBody>
      </p:sp>
      <p:sp>
        <p:nvSpPr>
          <p:cNvPr id="175311" name="Rectangle 207"/>
          <p:cNvSpPr>
            <a:spLocks noChangeArrowheads="1"/>
          </p:cNvSpPr>
          <p:nvPr/>
        </p:nvSpPr>
        <p:spPr bwMode="auto">
          <a:xfrm>
            <a:off x="3438525" y="6273800"/>
            <a:ext cx="2463800" cy="454025"/>
          </a:xfrm>
          <a:prstGeom prst="rect">
            <a:avLst/>
          </a:prstGeom>
          <a:noFill/>
          <a:ln w="12700">
            <a:noFill/>
            <a:miter lim="800000"/>
            <a:headEnd/>
            <a:tailEnd/>
          </a:ln>
          <a:effectLst/>
        </p:spPr>
        <p:txBody>
          <a:bodyPr wrap="none" lIns="90488" tIns="44450" rIns="90488" bIns="44450">
            <a:spAutoFit/>
          </a:bodyPr>
          <a:lstStyle/>
          <a:p>
            <a:pPr algn="l"/>
            <a:r>
              <a:rPr lang="de-DE">
                <a:effectLst>
                  <a:outerShdw blurRad="38100" dist="38100" dir="2700000" algn="tl">
                    <a:srgbClr val="C0C0C0"/>
                  </a:outerShdw>
                </a:effectLst>
                <a:latin typeface="Times New Roman" pitchFamily="18" charset="0"/>
              </a:rPr>
              <a:t>Updates &amp; Rejects</a:t>
            </a:r>
          </a:p>
        </p:txBody>
      </p:sp>
      <p:sp>
        <p:nvSpPr>
          <p:cNvPr id="175312" name="Rectangle 208"/>
          <p:cNvSpPr>
            <a:spLocks noChangeArrowheads="1"/>
          </p:cNvSpPr>
          <p:nvPr/>
        </p:nvSpPr>
        <p:spPr bwMode="auto">
          <a:xfrm>
            <a:off x="7400925" y="5099050"/>
            <a:ext cx="1749425" cy="1196975"/>
          </a:xfrm>
          <a:prstGeom prst="rect">
            <a:avLst/>
          </a:prstGeom>
          <a:noFill/>
          <a:ln w="12700">
            <a:noFill/>
            <a:miter lim="800000"/>
            <a:headEnd/>
            <a:tailEnd/>
          </a:ln>
          <a:effectLst/>
        </p:spPr>
        <p:txBody>
          <a:bodyPr wrap="none" lIns="90488" tIns="44450" rIns="90488" bIns="44450">
            <a:spAutoFit/>
          </a:bodyPr>
          <a:lstStyle/>
          <a:p>
            <a:r>
              <a:rPr lang="de-DE">
                <a:effectLst>
                  <a:outerShdw blurRad="38100" dist="38100" dir="2700000" algn="tl">
                    <a:srgbClr val="C0C0C0"/>
                  </a:outerShdw>
                </a:effectLst>
                <a:latin typeface="Times New Roman" pitchFamily="18" charset="0"/>
              </a:rPr>
              <a:t>Transactions</a:t>
            </a:r>
          </a:p>
          <a:p>
            <a:r>
              <a:rPr lang="de-DE">
                <a:effectLst>
                  <a:outerShdw blurRad="38100" dist="38100" dir="2700000" algn="tl">
                    <a:srgbClr val="C0C0C0"/>
                  </a:outerShdw>
                </a:effectLst>
                <a:latin typeface="Times New Roman" pitchFamily="18" charset="0"/>
              </a:rPr>
              <a:t>From </a:t>
            </a:r>
          </a:p>
          <a:p>
            <a:r>
              <a:rPr lang="de-DE">
                <a:effectLst>
                  <a:outerShdw blurRad="38100" dist="38100" dir="2700000" algn="tl">
                    <a:srgbClr val="C0C0C0"/>
                  </a:outerShdw>
                </a:effectLst>
                <a:latin typeface="Times New Roman" pitchFamily="18" charset="0"/>
              </a:rPr>
              <a:t>Others</a:t>
            </a:r>
          </a:p>
        </p:txBody>
      </p:sp>
      <p:sp>
        <p:nvSpPr>
          <p:cNvPr id="175313" name="Rectangle 209"/>
          <p:cNvSpPr>
            <a:spLocks noChangeArrowheads="1"/>
          </p:cNvSpPr>
          <p:nvPr/>
        </p:nvSpPr>
        <p:spPr bwMode="auto">
          <a:xfrm rot="20820000">
            <a:off x="2203450" y="5618163"/>
            <a:ext cx="2733675" cy="454025"/>
          </a:xfrm>
          <a:prstGeom prst="rect">
            <a:avLst/>
          </a:prstGeom>
          <a:noFill/>
          <a:ln w="12700">
            <a:noFill/>
            <a:miter lim="800000"/>
            <a:headEnd/>
            <a:tailEnd/>
          </a:ln>
          <a:effectLst/>
        </p:spPr>
        <p:txBody>
          <a:bodyPr wrap="none" lIns="90488" tIns="44450" rIns="90488" bIns="44450">
            <a:spAutoFit/>
          </a:bodyPr>
          <a:lstStyle/>
          <a:p>
            <a:pPr algn="l"/>
            <a:r>
              <a:rPr lang="de-DE">
                <a:effectLst>
                  <a:outerShdw blurRad="38100" dist="38100" dir="2700000" algn="tl">
                    <a:srgbClr val="C0C0C0"/>
                  </a:outerShdw>
                </a:effectLst>
                <a:latin typeface="Times New Roman" pitchFamily="18" charset="0"/>
              </a:rPr>
              <a:t>send Tentative Xacts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0CE3AAA-F642-4D32-9C6A-7F1D4BA74696}" type="slidenum">
              <a:rPr lang="en-US"/>
              <a:pPr/>
              <a:t>8</a:t>
            </a:fld>
            <a:endParaRPr lang="en-US"/>
          </a:p>
        </p:txBody>
      </p:sp>
      <p:sp>
        <p:nvSpPr>
          <p:cNvPr id="119810" name="Rectangle 2"/>
          <p:cNvSpPr>
            <a:spLocks noGrp="1" noChangeArrowheads="1"/>
          </p:cNvSpPr>
          <p:nvPr>
            <p:ph type="title"/>
          </p:nvPr>
        </p:nvSpPr>
        <p:spPr/>
        <p:txBody>
          <a:bodyPr/>
          <a:lstStyle/>
          <a:p>
            <a:r>
              <a:rPr lang="de-DE"/>
              <a:t>ROWA-Vorteile/Nachteile</a:t>
            </a:r>
          </a:p>
        </p:txBody>
      </p:sp>
      <p:sp>
        <p:nvSpPr>
          <p:cNvPr id="119811" name="Rectangle 3"/>
          <p:cNvSpPr>
            <a:spLocks noGrp="1" noChangeArrowheads="1"/>
          </p:cNvSpPr>
          <p:nvPr>
            <p:ph type="body" idx="1"/>
          </p:nvPr>
        </p:nvSpPr>
        <p:spPr/>
        <p:txBody>
          <a:bodyPr/>
          <a:lstStyle/>
          <a:p>
            <a:pPr>
              <a:buSzPct val="125000"/>
              <a:buFont typeface="Wingdings" pitchFamily="2" charset="2"/>
              <a:buChar char="J"/>
            </a:pPr>
            <a:r>
              <a:rPr lang="de-DE"/>
              <a:t>Einfach zu implementieren</a:t>
            </a:r>
          </a:p>
          <a:p>
            <a:pPr>
              <a:buSzPct val="125000"/>
              <a:buFont typeface="Wingdings" pitchFamily="2" charset="2"/>
              <a:buChar char="J"/>
            </a:pPr>
            <a:r>
              <a:rPr lang="de-DE"/>
              <a:t>alle Kopien stets auf demgleichen aktuellen Stand</a:t>
            </a:r>
          </a:p>
          <a:p>
            <a:pPr>
              <a:buSzPct val="125000"/>
              <a:buFont typeface="Wingdings" pitchFamily="2" charset="2"/>
              <a:buChar char="J"/>
            </a:pPr>
            <a:r>
              <a:rPr lang="de-DE"/>
              <a:t>effizientes lokales Lesen </a:t>
            </a:r>
          </a:p>
          <a:p>
            <a:pPr lvl="1">
              <a:buSzPct val="125000"/>
              <a:buFont typeface="Wingdings" pitchFamily="2" charset="2"/>
              <a:buChar char="J"/>
            </a:pPr>
            <a:r>
              <a:rPr lang="de-DE"/>
              <a:t>Ausfall einer/mehrerer Knoten ist für Lesetransaktionen leicht zu verkraften (Ausweichen auf andere Knoten)</a:t>
            </a:r>
          </a:p>
          <a:p>
            <a:pPr>
              <a:buSzPct val="125000"/>
              <a:buFont typeface="Wingdings" pitchFamily="2" charset="2"/>
              <a:buChar char="J"/>
            </a:pPr>
            <a:r>
              <a:rPr lang="de-DE"/>
              <a:t>Konform mit 2PL und 2PC</a:t>
            </a:r>
          </a:p>
          <a:p>
            <a:pPr>
              <a:buSzPct val="125000"/>
              <a:buFont typeface="Wingdings" pitchFamily="2" charset="2"/>
              <a:buChar char="L"/>
            </a:pPr>
            <a:r>
              <a:rPr lang="de-DE"/>
              <a:t>starke Abhängigkeit einer Äanderungs-TA von der Verfügbarkeite </a:t>
            </a:r>
            <a:r>
              <a:rPr lang="de-DE" b="1"/>
              <a:t>aller  kopienhaltenden </a:t>
            </a:r>
            <a:r>
              <a:rPr lang="de-DE"/>
              <a:t>DB-Knoten</a:t>
            </a:r>
          </a:p>
          <a:p>
            <a:pPr>
              <a:buSzPct val="125000"/>
              <a:buFont typeface="Wingdings" pitchFamily="2" charset="2"/>
              <a:buChar char="L"/>
            </a:pPr>
            <a:r>
              <a:rPr lang="de-DE"/>
              <a:t>daher relativ geringe Verfügbarkeit des Gesamtsystems</a:t>
            </a:r>
          </a:p>
          <a:p>
            <a:pPr>
              <a:buSzPct val="125000"/>
              <a:buFont typeface="Wingdings" pitchFamily="2" charset="2"/>
              <a:buChar char="L"/>
            </a:pPr>
            <a:r>
              <a:rPr lang="de-DE"/>
              <a:t>längere Laufzeiten von Änderungsfaktoren</a:t>
            </a:r>
          </a:p>
          <a:p>
            <a:pPr lvl="1">
              <a:buSzPct val="125000"/>
              <a:buFont typeface="Wingdings" pitchFamily="2" charset="2"/>
              <a:buChar char="L"/>
            </a:pPr>
            <a:r>
              <a:rPr lang="de-DE"/>
              <a:t>bei Replikationsgrad N werden Äanderungs-TA N-mal so lang</a:t>
            </a:r>
          </a:p>
          <a:p>
            <a:pPr lvl="1">
              <a:buSzPct val="125000"/>
              <a:buFont typeface="Wingdings" pitchFamily="2" charset="2"/>
              <a:buChar char="L"/>
            </a:pPr>
            <a:r>
              <a:rPr lang="de-DE"/>
              <a:t>daraus resultiert sehr hohe Deadlock-Rate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liennummernplatzhalter 4"/>
          <p:cNvSpPr>
            <a:spLocks noGrp="1"/>
          </p:cNvSpPr>
          <p:nvPr>
            <p:ph type="sldNum" sz="quarter" idx="12"/>
          </p:nvPr>
        </p:nvSpPr>
        <p:spPr/>
        <p:txBody>
          <a:bodyPr/>
          <a:lstStyle/>
          <a:p>
            <a:fld id="{187B6668-16F4-41AE-BF1D-2E24551C8A9E}" type="slidenum">
              <a:rPr lang="en-US"/>
              <a:pPr/>
              <a:t>80</a:t>
            </a:fld>
            <a:endParaRPr lang="en-US"/>
          </a:p>
        </p:txBody>
      </p:sp>
      <p:sp>
        <p:nvSpPr>
          <p:cNvPr id="200706" name="Rectangle 2"/>
          <p:cNvSpPr>
            <a:spLocks noGrp="1" noChangeArrowheads="1"/>
          </p:cNvSpPr>
          <p:nvPr>
            <p:ph type="title"/>
          </p:nvPr>
        </p:nvSpPr>
        <p:spPr/>
        <p:txBody>
          <a:bodyPr/>
          <a:lstStyle/>
          <a:p>
            <a:r>
              <a:rPr lang="de-DE">
                <a:solidFill>
                  <a:srgbClr val="990099"/>
                </a:solidFill>
              </a:rPr>
              <a:t>Tentative Transaktionen sollten möglichst kommutativ sein</a:t>
            </a:r>
          </a:p>
        </p:txBody>
      </p:sp>
      <p:grpSp>
        <p:nvGrpSpPr>
          <p:cNvPr id="200718" name="Group 14"/>
          <p:cNvGrpSpPr>
            <a:grpSpLocks/>
          </p:cNvGrpSpPr>
          <p:nvPr/>
        </p:nvGrpSpPr>
        <p:grpSpPr bwMode="auto">
          <a:xfrm>
            <a:off x="381000" y="2667000"/>
            <a:ext cx="2209800" cy="2057400"/>
            <a:chOff x="240" y="1680"/>
            <a:chExt cx="1392" cy="1296"/>
          </a:xfrm>
        </p:grpSpPr>
        <p:sp>
          <p:nvSpPr>
            <p:cNvPr id="200707" name="AutoShape 3"/>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0711" name="Group 7"/>
            <p:cNvGrpSpPr>
              <a:grpSpLocks/>
            </p:cNvGrpSpPr>
            <p:nvPr/>
          </p:nvGrpSpPr>
          <p:grpSpPr bwMode="auto">
            <a:xfrm>
              <a:off x="432" y="2064"/>
              <a:ext cx="912" cy="240"/>
              <a:chOff x="432" y="2064"/>
              <a:chExt cx="912" cy="240"/>
            </a:xfrm>
          </p:grpSpPr>
          <p:sp>
            <p:nvSpPr>
              <p:cNvPr id="200709" name="Rectangle 5"/>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0710" name="Rectangle 6"/>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0712" name="Group 8"/>
            <p:cNvGrpSpPr>
              <a:grpSpLocks/>
            </p:cNvGrpSpPr>
            <p:nvPr/>
          </p:nvGrpSpPr>
          <p:grpSpPr bwMode="auto">
            <a:xfrm>
              <a:off x="432" y="2352"/>
              <a:ext cx="912" cy="240"/>
              <a:chOff x="432" y="2064"/>
              <a:chExt cx="912" cy="240"/>
            </a:xfrm>
          </p:grpSpPr>
          <p:sp>
            <p:nvSpPr>
              <p:cNvPr id="200713" name="Rectangle 9"/>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7</a:t>
                </a:r>
              </a:p>
            </p:txBody>
          </p:sp>
          <p:sp>
            <p:nvSpPr>
              <p:cNvPr id="200714" name="Rectangle 10"/>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5</a:t>
                </a:r>
              </a:p>
            </p:txBody>
          </p:sp>
        </p:grpSp>
        <p:grpSp>
          <p:nvGrpSpPr>
            <p:cNvPr id="200715" name="Group 11"/>
            <p:cNvGrpSpPr>
              <a:grpSpLocks/>
            </p:cNvGrpSpPr>
            <p:nvPr/>
          </p:nvGrpSpPr>
          <p:grpSpPr bwMode="auto">
            <a:xfrm>
              <a:off x="432" y="2640"/>
              <a:ext cx="912" cy="240"/>
              <a:chOff x="432" y="2064"/>
              <a:chExt cx="912" cy="240"/>
            </a:xfrm>
          </p:grpSpPr>
          <p:sp>
            <p:nvSpPr>
              <p:cNvPr id="200716" name="Rectangle 12"/>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0717" name="Rectangle 13"/>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0719" name="Group 15"/>
          <p:cNvGrpSpPr>
            <a:grpSpLocks/>
          </p:cNvGrpSpPr>
          <p:nvPr/>
        </p:nvGrpSpPr>
        <p:grpSpPr bwMode="auto">
          <a:xfrm>
            <a:off x="3352800" y="2667000"/>
            <a:ext cx="2209800" cy="2057400"/>
            <a:chOff x="240" y="1680"/>
            <a:chExt cx="1392" cy="1296"/>
          </a:xfrm>
        </p:grpSpPr>
        <p:sp>
          <p:nvSpPr>
            <p:cNvPr id="200720" name="AutoShape 16"/>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0721" name="Group 17"/>
            <p:cNvGrpSpPr>
              <a:grpSpLocks/>
            </p:cNvGrpSpPr>
            <p:nvPr/>
          </p:nvGrpSpPr>
          <p:grpSpPr bwMode="auto">
            <a:xfrm>
              <a:off x="432" y="2064"/>
              <a:ext cx="912" cy="240"/>
              <a:chOff x="432" y="2064"/>
              <a:chExt cx="912" cy="240"/>
            </a:xfrm>
          </p:grpSpPr>
          <p:sp>
            <p:nvSpPr>
              <p:cNvPr id="200722" name="Rectangle 18"/>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0723" name="Rectangle 19"/>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0724" name="Group 20"/>
            <p:cNvGrpSpPr>
              <a:grpSpLocks/>
            </p:cNvGrpSpPr>
            <p:nvPr/>
          </p:nvGrpSpPr>
          <p:grpSpPr bwMode="auto">
            <a:xfrm>
              <a:off x="432" y="2352"/>
              <a:ext cx="912" cy="240"/>
              <a:chOff x="432" y="2064"/>
              <a:chExt cx="912" cy="240"/>
            </a:xfrm>
          </p:grpSpPr>
          <p:sp>
            <p:nvSpPr>
              <p:cNvPr id="200725" name="Rectangle 21"/>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7</a:t>
                </a:r>
              </a:p>
            </p:txBody>
          </p:sp>
          <p:sp>
            <p:nvSpPr>
              <p:cNvPr id="200726" name="Rectangle 22"/>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5</a:t>
                </a:r>
              </a:p>
            </p:txBody>
          </p:sp>
        </p:grpSp>
        <p:grpSp>
          <p:nvGrpSpPr>
            <p:cNvPr id="200727" name="Group 23"/>
            <p:cNvGrpSpPr>
              <a:grpSpLocks/>
            </p:cNvGrpSpPr>
            <p:nvPr/>
          </p:nvGrpSpPr>
          <p:grpSpPr bwMode="auto">
            <a:xfrm>
              <a:off x="432" y="2640"/>
              <a:ext cx="912" cy="240"/>
              <a:chOff x="432" y="2064"/>
              <a:chExt cx="912" cy="240"/>
            </a:xfrm>
          </p:grpSpPr>
          <p:sp>
            <p:nvSpPr>
              <p:cNvPr id="200728" name="Rectangle 24"/>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0729" name="Rectangle 25"/>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grpSp>
        <p:nvGrpSpPr>
          <p:cNvPr id="200730" name="Group 26"/>
          <p:cNvGrpSpPr>
            <a:grpSpLocks/>
          </p:cNvGrpSpPr>
          <p:nvPr/>
        </p:nvGrpSpPr>
        <p:grpSpPr bwMode="auto">
          <a:xfrm>
            <a:off x="6324600" y="2667000"/>
            <a:ext cx="2209800" cy="2057400"/>
            <a:chOff x="240" y="1680"/>
            <a:chExt cx="1392" cy="1296"/>
          </a:xfrm>
        </p:grpSpPr>
        <p:sp>
          <p:nvSpPr>
            <p:cNvPr id="200731" name="AutoShape 27"/>
            <p:cNvSpPr>
              <a:spLocks noChangeArrowheads="1"/>
            </p:cNvSpPr>
            <p:nvPr/>
          </p:nvSpPr>
          <p:spPr bwMode="auto">
            <a:xfrm>
              <a:off x="240" y="1680"/>
              <a:ext cx="1392" cy="1296"/>
            </a:xfrm>
            <a:prstGeom prst="can">
              <a:avLst>
                <a:gd name="adj" fmla="val 25000"/>
              </a:avLst>
            </a:prstGeom>
            <a:solidFill>
              <a:schemeClr val="accent1"/>
            </a:solidFill>
            <a:ln w="57150">
              <a:solidFill>
                <a:srgbClr val="990099"/>
              </a:solidFill>
              <a:round/>
              <a:headEnd/>
              <a:tailEnd/>
            </a:ln>
            <a:effectLst/>
          </p:spPr>
          <p:txBody>
            <a:bodyPr wrap="none" anchor="ctr"/>
            <a:lstStyle/>
            <a:p>
              <a:endParaRPr lang="de-DE"/>
            </a:p>
          </p:txBody>
        </p:sp>
        <p:grpSp>
          <p:nvGrpSpPr>
            <p:cNvPr id="200732" name="Group 28"/>
            <p:cNvGrpSpPr>
              <a:grpSpLocks/>
            </p:cNvGrpSpPr>
            <p:nvPr/>
          </p:nvGrpSpPr>
          <p:grpSpPr bwMode="auto">
            <a:xfrm>
              <a:off x="432" y="2064"/>
              <a:ext cx="912" cy="240"/>
              <a:chOff x="432" y="2064"/>
              <a:chExt cx="912" cy="240"/>
            </a:xfrm>
          </p:grpSpPr>
          <p:sp>
            <p:nvSpPr>
              <p:cNvPr id="200733" name="Rectangle 29"/>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A: 5</a:t>
                </a:r>
              </a:p>
            </p:txBody>
          </p:sp>
          <p:sp>
            <p:nvSpPr>
              <p:cNvPr id="200734" name="Rectangle 30"/>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3</a:t>
                </a:r>
              </a:p>
            </p:txBody>
          </p:sp>
        </p:grpSp>
        <p:grpSp>
          <p:nvGrpSpPr>
            <p:cNvPr id="200735" name="Group 31"/>
            <p:cNvGrpSpPr>
              <a:grpSpLocks/>
            </p:cNvGrpSpPr>
            <p:nvPr/>
          </p:nvGrpSpPr>
          <p:grpSpPr bwMode="auto">
            <a:xfrm>
              <a:off x="432" y="2352"/>
              <a:ext cx="912" cy="240"/>
              <a:chOff x="432" y="2064"/>
              <a:chExt cx="912" cy="240"/>
            </a:xfrm>
          </p:grpSpPr>
          <p:sp>
            <p:nvSpPr>
              <p:cNvPr id="200736" name="Rectangle 32"/>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B: 7</a:t>
                </a:r>
              </a:p>
            </p:txBody>
          </p:sp>
          <p:sp>
            <p:nvSpPr>
              <p:cNvPr id="200737" name="Rectangle 33"/>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5</a:t>
                </a:r>
              </a:p>
            </p:txBody>
          </p:sp>
        </p:grpSp>
        <p:grpSp>
          <p:nvGrpSpPr>
            <p:cNvPr id="200738" name="Group 34"/>
            <p:cNvGrpSpPr>
              <a:grpSpLocks/>
            </p:cNvGrpSpPr>
            <p:nvPr/>
          </p:nvGrpSpPr>
          <p:grpSpPr bwMode="auto">
            <a:xfrm>
              <a:off x="432" y="2640"/>
              <a:ext cx="912" cy="240"/>
              <a:chOff x="432" y="2064"/>
              <a:chExt cx="912" cy="240"/>
            </a:xfrm>
          </p:grpSpPr>
          <p:sp>
            <p:nvSpPr>
              <p:cNvPr id="200739" name="Rectangle 35"/>
              <p:cNvSpPr>
                <a:spLocks noChangeArrowheads="1"/>
              </p:cNvSpPr>
              <p:nvPr/>
            </p:nvSpPr>
            <p:spPr bwMode="auto">
              <a:xfrm>
                <a:off x="432" y="2064"/>
                <a:ext cx="432"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C: 5</a:t>
                </a:r>
              </a:p>
            </p:txBody>
          </p:sp>
          <p:sp>
            <p:nvSpPr>
              <p:cNvPr id="200740" name="Rectangle 36"/>
              <p:cNvSpPr>
                <a:spLocks noChangeArrowheads="1"/>
              </p:cNvSpPr>
              <p:nvPr/>
            </p:nvSpPr>
            <p:spPr bwMode="auto">
              <a:xfrm>
                <a:off x="864" y="2064"/>
                <a:ext cx="480" cy="240"/>
              </a:xfrm>
              <a:prstGeom prst="rect">
                <a:avLst/>
              </a:prstGeom>
              <a:solidFill>
                <a:schemeClr val="accent2"/>
              </a:solidFill>
              <a:ln w="28575">
                <a:solidFill>
                  <a:schemeClr val="tx1"/>
                </a:solidFill>
                <a:miter lim="800000"/>
                <a:headEnd/>
                <a:tailEnd/>
              </a:ln>
              <a:effectLst/>
            </p:spPr>
            <p:txBody>
              <a:bodyPr wrap="none" anchor="ctr"/>
              <a:lstStyle/>
              <a:p>
                <a:r>
                  <a:rPr lang="de-DE">
                    <a:latin typeface="Times New Roman" pitchFamily="18" charset="0"/>
                  </a:rPr>
                  <a:t>TS: 2</a:t>
                </a:r>
              </a:p>
            </p:txBody>
          </p:sp>
        </p:grpSp>
      </p:grpSp>
      <p:sp>
        <p:nvSpPr>
          <p:cNvPr id="200741" name="Text Box 37"/>
          <p:cNvSpPr txBox="1">
            <a:spLocks noChangeArrowheads="1"/>
          </p:cNvSpPr>
          <p:nvPr/>
        </p:nvSpPr>
        <p:spPr bwMode="auto">
          <a:xfrm>
            <a:off x="685800" y="1066800"/>
            <a:ext cx="2509838" cy="1187450"/>
          </a:xfrm>
          <a:prstGeom prst="rect">
            <a:avLst/>
          </a:prstGeom>
          <a:solidFill>
            <a:srgbClr val="33CC33"/>
          </a:solidFill>
          <a:ln w="28575">
            <a:noFill/>
            <a:miter lim="800000"/>
            <a:headEnd/>
            <a:tailEnd/>
          </a:ln>
          <a:effectLst/>
        </p:spPr>
        <p:txBody>
          <a:bodyPr wrap="none">
            <a:spAutoFit/>
          </a:bodyPr>
          <a:lstStyle/>
          <a:p>
            <a:pPr algn="l"/>
            <a:r>
              <a:rPr lang="de-DE">
                <a:latin typeface="Times New Roman" pitchFamily="18" charset="0"/>
              </a:rPr>
              <a:t>T6</a:t>
            </a:r>
          </a:p>
          <a:p>
            <a:pPr algn="l"/>
            <a:r>
              <a:rPr lang="de-DE">
                <a:latin typeface="Times New Roman" pitchFamily="18" charset="0"/>
              </a:rPr>
              <a:t>Write A=7 A=A+2</a:t>
            </a:r>
          </a:p>
          <a:p>
            <a:pPr algn="l"/>
            <a:r>
              <a:rPr lang="de-DE">
                <a:latin typeface="Times New Roman" pitchFamily="18" charset="0"/>
              </a:rPr>
              <a:t>Write B=8 B=B-1</a:t>
            </a:r>
          </a:p>
        </p:txBody>
      </p:sp>
      <p:cxnSp>
        <p:nvCxnSpPr>
          <p:cNvPr id="200742" name="AutoShape 38"/>
          <p:cNvCxnSpPr>
            <a:cxnSpLocks noChangeShapeType="1"/>
            <a:stCxn id="200741" idx="1"/>
            <a:endCxn id="200709" idx="1"/>
          </p:cNvCxnSpPr>
          <p:nvPr/>
        </p:nvCxnSpPr>
        <p:spPr bwMode="auto">
          <a:xfrm rot="10800000" flipV="1">
            <a:off x="671513" y="1660525"/>
            <a:ext cx="14287" cy="1806575"/>
          </a:xfrm>
          <a:prstGeom prst="curvedConnector3">
            <a:avLst>
              <a:gd name="adj1" fmla="val 1600000"/>
            </a:avLst>
          </a:prstGeom>
          <a:noFill/>
          <a:ln w="28575">
            <a:solidFill>
              <a:schemeClr val="tx1"/>
            </a:solidFill>
            <a:round/>
            <a:headEnd/>
            <a:tailEnd type="triangle" w="med" len="med"/>
          </a:ln>
          <a:effectLst/>
        </p:spPr>
      </p:cxnSp>
      <p:cxnSp>
        <p:nvCxnSpPr>
          <p:cNvPr id="200744" name="AutoShape 40"/>
          <p:cNvCxnSpPr>
            <a:cxnSpLocks noChangeShapeType="1"/>
            <a:stCxn id="200741" idx="2"/>
            <a:endCxn id="200714" idx="3"/>
          </p:cNvCxnSpPr>
          <p:nvPr/>
        </p:nvCxnSpPr>
        <p:spPr bwMode="auto">
          <a:xfrm rot="16200000" flipH="1">
            <a:off x="1209676" y="2986087"/>
            <a:ext cx="1670050" cy="206375"/>
          </a:xfrm>
          <a:prstGeom prst="curvedConnector4">
            <a:avLst>
              <a:gd name="adj1" fmla="val 44296"/>
              <a:gd name="adj2" fmla="val 203847"/>
            </a:avLst>
          </a:prstGeom>
          <a:noFill/>
          <a:ln w="28575">
            <a:solidFill>
              <a:schemeClr val="tx1"/>
            </a:solidFill>
            <a:round/>
            <a:headEnd/>
            <a:tailEnd type="triangle" w="med" len="med"/>
          </a:ln>
          <a:effectLst/>
        </p:spPr>
      </p:cxnSp>
      <p:sp>
        <p:nvSpPr>
          <p:cNvPr id="200745" name="Text Box 41"/>
          <p:cNvSpPr txBox="1">
            <a:spLocks noChangeArrowheads="1"/>
          </p:cNvSpPr>
          <p:nvPr/>
        </p:nvSpPr>
        <p:spPr bwMode="auto">
          <a:xfrm>
            <a:off x="6324600" y="5257800"/>
            <a:ext cx="2457450" cy="1187450"/>
          </a:xfrm>
          <a:prstGeom prst="rect">
            <a:avLst/>
          </a:prstGeom>
          <a:solidFill>
            <a:srgbClr val="99CCFF"/>
          </a:solidFill>
          <a:ln w="28575">
            <a:noFill/>
            <a:miter lim="800000"/>
            <a:headEnd/>
            <a:tailEnd/>
          </a:ln>
          <a:effectLst/>
        </p:spPr>
        <p:txBody>
          <a:bodyPr wrap="none">
            <a:spAutoFit/>
          </a:bodyPr>
          <a:lstStyle/>
          <a:p>
            <a:pPr algn="l"/>
            <a:r>
              <a:rPr lang="de-DE">
                <a:latin typeface="Times New Roman" pitchFamily="18" charset="0"/>
              </a:rPr>
              <a:t>T7</a:t>
            </a:r>
          </a:p>
          <a:p>
            <a:pPr algn="l"/>
            <a:r>
              <a:rPr lang="de-DE">
                <a:latin typeface="Times New Roman" pitchFamily="18" charset="0"/>
              </a:rPr>
              <a:t>Write B=9 B=B+2</a:t>
            </a:r>
          </a:p>
          <a:p>
            <a:pPr algn="l"/>
            <a:r>
              <a:rPr lang="de-DE">
                <a:latin typeface="Times New Roman" pitchFamily="18" charset="0"/>
              </a:rPr>
              <a:t>Write C=8 C=C+3</a:t>
            </a:r>
          </a:p>
        </p:txBody>
      </p:sp>
      <p:cxnSp>
        <p:nvCxnSpPr>
          <p:cNvPr id="200746" name="AutoShape 42"/>
          <p:cNvCxnSpPr>
            <a:cxnSpLocks noChangeShapeType="1"/>
            <a:stCxn id="200745" idx="1"/>
            <a:endCxn id="200736" idx="1"/>
          </p:cNvCxnSpPr>
          <p:nvPr/>
        </p:nvCxnSpPr>
        <p:spPr bwMode="auto">
          <a:xfrm rot="10800000" flipH="1">
            <a:off x="6324600" y="3924300"/>
            <a:ext cx="290513" cy="1927225"/>
          </a:xfrm>
          <a:prstGeom prst="curvedConnector3">
            <a:avLst>
              <a:gd name="adj1" fmla="val -78690"/>
            </a:avLst>
          </a:prstGeom>
          <a:noFill/>
          <a:ln w="28575">
            <a:solidFill>
              <a:schemeClr val="tx1"/>
            </a:solidFill>
            <a:round/>
            <a:headEnd/>
            <a:tailEnd type="triangle" w="med" len="med"/>
          </a:ln>
          <a:effectLst/>
        </p:spPr>
      </p:cxnSp>
      <p:cxnSp>
        <p:nvCxnSpPr>
          <p:cNvPr id="200747" name="AutoShape 43"/>
          <p:cNvCxnSpPr>
            <a:cxnSpLocks noChangeShapeType="1"/>
            <a:stCxn id="200745" idx="2"/>
            <a:endCxn id="200740" idx="3"/>
          </p:cNvCxnSpPr>
          <p:nvPr/>
        </p:nvCxnSpPr>
        <p:spPr bwMode="auto">
          <a:xfrm rot="5400000" flipH="1" flipV="1">
            <a:off x="6790532" y="5144293"/>
            <a:ext cx="2063750" cy="538163"/>
          </a:xfrm>
          <a:prstGeom prst="curvedConnector4">
            <a:avLst>
              <a:gd name="adj1" fmla="val -11079"/>
              <a:gd name="adj2" fmla="val 270796"/>
            </a:avLst>
          </a:prstGeom>
          <a:noFill/>
          <a:ln w="28575">
            <a:solidFill>
              <a:schemeClr val="tx1"/>
            </a:solidFill>
            <a:round/>
            <a:headEnd/>
            <a:tailEnd type="triangle" w="med" len="med"/>
          </a:ln>
          <a:effectLst/>
        </p:spPr>
      </p:cxnSp>
      <p:sp>
        <p:nvSpPr>
          <p:cNvPr id="200748" name="Line 44"/>
          <p:cNvSpPr>
            <a:spLocks noChangeShapeType="1"/>
          </p:cNvSpPr>
          <p:nvPr/>
        </p:nvSpPr>
        <p:spPr bwMode="auto">
          <a:xfrm flipV="1">
            <a:off x="1524000" y="1524000"/>
            <a:ext cx="533400" cy="228600"/>
          </a:xfrm>
          <a:prstGeom prst="line">
            <a:avLst/>
          </a:prstGeom>
          <a:noFill/>
          <a:ln w="38100">
            <a:solidFill>
              <a:schemeClr val="accent1"/>
            </a:solidFill>
            <a:round/>
            <a:headEnd/>
            <a:tailEnd/>
          </a:ln>
          <a:effectLst/>
        </p:spPr>
        <p:txBody>
          <a:bodyPr wrap="none" anchor="ctr"/>
          <a:lstStyle/>
          <a:p>
            <a:endParaRPr lang="de-DE"/>
          </a:p>
        </p:txBody>
      </p:sp>
      <p:sp>
        <p:nvSpPr>
          <p:cNvPr id="200749" name="Line 45"/>
          <p:cNvSpPr>
            <a:spLocks noChangeShapeType="1"/>
          </p:cNvSpPr>
          <p:nvPr/>
        </p:nvSpPr>
        <p:spPr bwMode="auto">
          <a:xfrm flipV="1">
            <a:off x="1524000" y="1905000"/>
            <a:ext cx="533400" cy="228600"/>
          </a:xfrm>
          <a:prstGeom prst="line">
            <a:avLst/>
          </a:prstGeom>
          <a:noFill/>
          <a:ln w="38100">
            <a:solidFill>
              <a:schemeClr val="accent1"/>
            </a:solidFill>
            <a:round/>
            <a:headEnd/>
            <a:tailEnd/>
          </a:ln>
          <a:effectLst/>
        </p:spPr>
        <p:txBody>
          <a:bodyPr wrap="none" anchor="ctr"/>
          <a:lstStyle/>
          <a:p>
            <a:endParaRPr lang="de-DE"/>
          </a:p>
        </p:txBody>
      </p:sp>
      <p:sp>
        <p:nvSpPr>
          <p:cNvPr id="200750" name="Line 46"/>
          <p:cNvSpPr>
            <a:spLocks noChangeShapeType="1"/>
          </p:cNvSpPr>
          <p:nvPr/>
        </p:nvSpPr>
        <p:spPr bwMode="auto">
          <a:xfrm flipV="1">
            <a:off x="7239000" y="5715000"/>
            <a:ext cx="533400" cy="228600"/>
          </a:xfrm>
          <a:prstGeom prst="line">
            <a:avLst/>
          </a:prstGeom>
          <a:noFill/>
          <a:ln w="38100">
            <a:solidFill>
              <a:schemeClr val="accent1"/>
            </a:solidFill>
            <a:round/>
            <a:headEnd/>
            <a:tailEnd/>
          </a:ln>
          <a:effectLst/>
        </p:spPr>
        <p:txBody>
          <a:bodyPr wrap="none" anchor="ctr"/>
          <a:lstStyle/>
          <a:p>
            <a:endParaRPr lang="de-DE"/>
          </a:p>
        </p:txBody>
      </p:sp>
      <p:sp>
        <p:nvSpPr>
          <p:cNvPr id="200751" name="Line 47"/>
          <p:cNvSpPr>
            <a:spLocks noChangeShapeType="1"/>
          </p:cNvSpPr>
          <p:nvPr/>
        </p:nvSpPr>
        <p:spPr bwMode="auto">
          <a:xfrm flipV="1">
            <a:off x="7162800" y="6096000"/>
            <a:ext cx="533400" cy="228600"/>
          </a:xfrm>
          <a:prstGeom prst="line">
            <a:avLst/>
          </a:prstGeom>
          <a:noFill/>
          <a:ln w="38100">
            <a:solidFill>
              <a:schemeClr val="accent1"/>
            </a:solidFill>
            <a:round/>
            <a:headEnd/>
            <a:tailEnd/>
          </a:ln>
          <a:effectLst/>
        </p:spPr>
        <p:txBody>
          <a:bodyPr wrap="none" anchor="ctr"/>
          <a:lstStyle/>
          <a:p>
            <a:endParaRPr lang="de-DE"/>
          </a:p>
        </p:txBody>
      </p:sp>
      <p:sp>
        <p:nvSpPr>
          <p:cNvPr id="200752" name="Text Box 48"/>
          <p:cNvSpPr txBox="1">
            <a:spLocks noChangeArrowheads="1"/>
          </p:cNvSpPr>
          <p:nvPr/>
        </p:nvSpPr>
        <p:spPr bwMode="auto">
          <a:xfrm>
            <a:off x="612775" y="5029200"/>
            <a:ext cx="2162175" cy="1552575"/>
          </a:xfrm>
          <a:prstGeom prst="rect">
            <a:avLst/>
          </a:prstGeom>
          <a:solidFill>
            <a:srgbClr val="CC66FF"/>
          </a:solidFill>
          <a:ln w="76200">
            <a:noFill/>
            <a:miter lim="800000"/>
            <a:headEnd/>
            <a:tailEnd/>
          </a:ln>
          <a:effectLst/>
        </p:spPr>
        <p:txBody>
          <a:bodyPr wrap="none">
            <a:spAutoFit/>
          </a:bodyPr>
          <a:lstStyle/>
          <a:p>
            <a:r>
              <a:rPr lang="de-DE">
                <a:latin typeface="Times New Roman" pitchFamily="18" charset="0"/>
              </a:rPr>
              <a:t>Kommutativität</a:t>
            </a:r>
          </a:p>
          <a:p>
            <a:r>
              <a:rPr lang="de-DE">
                <a:latin typeface="Times New Roman" pitchFamily="18" charset="0"/>
              </a:rPr>
              <a:t>B=B-1; B=B+2;</a:t>
            </a:r>
          </a:p>
          <a:p>
            <a:r>
              <a:rPr lang="de-DE">
                <a:latin typeface="Times New Roman" pitchFamily="18" charset="0"/>
                <a:sym typeface="Symbol" pitchFamily="18" charset="2"/>
              </a:rPr>
              <a:t></a:t>
            </a:r>
          </a:p>
          <a:p>
            <a:r>
              <a:rPr lang="de-DE">
                <a:latin typeface="Times New Roman" pitchFamily="18" charset="0"/>
                <a:sym typeface="Symbol" pitchFamily="18" charset="2"/>
              </a:rPr>
              <a:t>B=B+2; B=B-1;</a:t>
            </a:r>
            <a:endParaRPr lang="de-DE">
              <a:latin typeface="Times New Roman" pitchFamily="18" charset="0"/>
            </a:endParaRPr>
          </a:p>
        </p:txBody>
      </p:sp>
      <p:cxnSp>
        <p:nvCxnSpPr>
          <p:cNvPr id="200753" name="AutoShape 49"/>
          <p:cNvCxnSpPr>
            <a:cxnSpLocks noChangeShapeType="1"/>
            <a:stCxn id="200741" idx="2"/>
            <a:endCxn id="200752" idx="1"/>
          </p:cNvCxnSpPr>
          <p:nvPr/>
        </p:nvCxnSpPr>
        <p:spPr bwMode="auto">
          <a:xfrm rot="5400000">
            <a:off x="-498475" y="3365500"/>
            <a:ext cx="3551238" cy="1328738"/>
          </a:xfrm>
          <a:prstGeom prst="curvedConnector4">
            <a:avLst>
              <a:gd name="adj1" fmla="val 39069"/>
              <a:gd name="adj2" fmla="val 117204"/>
            </a:avLst>
          </a:prstGeom>
          <a:noFill/>
          <a:ln w="76200">
            <a:solidFill>
              <a:srgbClr val="CC66FF"/>
            </a:solidFill>
            <a:round/>
            <a:headEnd type="triangle" w="med" len="med"/>
            <a:tailEnd type="triangle" w="med" len="med"/>
          </a:ln>
          <a:effectLst/>
        </p:spPr>
      </p:cxnSp>
      <p:cxnSp>
        <p:nvCxnSpPr>
          <p:cNvPr id="200754" name="AutoShape 50"/>
          <p:cNvCxnSpPr>
            <a:cxnSpLocks noChangeShapeType="1"/>
            <a:stCxn id="200745" idx="1"/>
            <a:endCxn id="200752" idx="2"/>
          </p:cNvCxnSpPr>
          <p:nvPr/>
        </p:nvCxnSpPr>
        <p:spPr bwMode="auto">
          <a:xfrm rot="10800000" flipV="1">
            <a:off x="1693863" y="5851525"/>
            <a:ext cx="4630737" cy="730250"/>
          </a:xfrm>
          <a:prstGeom prst="curvedConnector4">
            <a:avLst>
              <a:gd name="adj1" fmla="val 38329"/>
              <a:gd name="adj2" fmla="val 133042"/>
            </a:avLst>
          </a:prstGeom>
          <a:noFill/>
          <a:ln w="76200">
            <a:solidFill>
              <a:srgbClr val="CC66FF"/>
            </a:solidFill>
            <a:round/>
            <a:headEnd type="triangle" w="med" len="med"/>
            <a:tailEnd type="triangle" w="med" len="med"/>
          </a:ln>
          <a:effectLst/>
        </p:spPr>
      </p:cxnSp>
      <p:sp>
        <p:nvSpPr>
          <p:cNvPr id="200755" name="Text Box 51"/>
          <p:cNvSpPr txBox="1">
            <a:spLocks noChangeArrowheads="1"/>
          </p:cNvSpPr>
          <p:nvPr/>
        </p:nvSpPr>
        <p:spPr bwMode="auto">
          <a:xfrm>
            <a:off x="3606800" y="990600"/>
            <a:ext cx="2109788" cy="1552575"/>
          </a:xfrm>
          <a:prstGeom prst="rect">
            <a:avLst/>
          </a:prstGeom>
          <a:solidFill>
            <a:srgbClr val="CC66FF"/>
          </a:solidFill>
          <a:ln w="76200">
            <a:noFill/>
            <a:miter lim="800000"/>
            <a:headEnd/>
            <a:tailEnd/>
          </a:ln>
          <a:effectLst/>
        </p:spPr>
        <p:txBody>
          <a:bodyPr wrap="none">
            <a:spAutoFit/>
          </a:bodyPr>
          <a:lstStyle/>
          <a:p>
            <a:r>
              <a:rPr lang="de-DE">
                <a:latin typeface="Times New Roman" pitchFamily="18" charset="0"/>
              </a:rPr>
              <a:t>Kommutativität</a:t>
            </a:r>
          </a:p>
          <a:p>
            <a:r>
              <a:rPr lang="de-DE">
                <a:latin typeface="Times New Roman" pitchFamily="18" charset="0"/>
              </a:rPr>
              <a:t>T6; T7;</a:t>
            </a:r>
          </a:p>
          <a:p>
            <a:r>
              <a:rPr lang="de-DE">
                <a:latin typeface="Times New Roman" pitchFamily="18" charset="0"/>
                <a:sym typeface="Symbol" pitchFamily="18" charset="2"/>
              </a:rPr>
              <a:t></a:t>
            </a:r>
          </a:p>
          <a:p>
            <a:r>
              <a:rPr lang="de-DE">
                <a:latin typeface="Times New Roman" pitchFamily="18" charset="0"/>
                <a:sym typeface="Symbol" pitchFamily="18" charset="2"/>
              </a:rPr>
              <a:t>T7;T6;</a:t>
            </a:r>
            <a:endParaRPr lang="de-DE">
              <a:latin typeface="Times New Roman" pitchFamily="18" charset="0"/>
            </a:endParaRPr>
          </a:p>
        </p:txBody>
      </p:sp>
      <p:cxnSp>
        <p:nvCxnSpPr>
          <p:cNvPr id="200756" name="AutoShape 52"/>
          <p:cNvCxnSpPr>
            <a:cxnSpLocks noChangeShapeType="1"/>
            <a:stCxn id="200755" idx="2"/>
            <a:endCxn id="200720" idx="0"/>
          </p:cNvCxnSpPr>
          <p:nvPr/>
        </p:nvCxnSpPr>
        <p:spPr bwMode="auto">
          <a:xfrm rot="5400000">
            <a:off x="4255294" y="2745581"/>
            <a:ext cx="609600" cy="204788"/>
          </a:xfrm>
          <a:prstGeom prst="curvedConnector3">
            <a:avLst>
              <a:gd name="adj1" fmla="val 10157"/>
            </a:avLst>
          </a:prstGeom>
          <a:noFill/>
          <a:ln w="76200">
            <a:solidFill>
              <a:srgbClr val="CC66FF"/>
            </a:solidFill>
            <a:round/>
            <a:headEn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52"/>
                                        </p:tgtEl>
                                        <p:attrNameLst>
                                          <p:attrName>style.visibility</p:attrName>
                                        </p:attrNameLst>
                                      </p:cBhvr>
                                      <p:to>
                                        <p:strVal val="visible"/>
                                      </p:to>
                                    </p:set>
                                    <p:anim calcmode="lin" valueType="num">
                                      <p:cBhvr additive="base">
                                        <p:cTn id="7" dur="500" fill="hold"/>
                                        <p:tgtEl>
                                          <p:spTgt spid="200752"/>
                                        </p:tgtEl>
                                        <p:attrNameLst>
                                          <p:attrName>ppt_x</p:attrName>
                                        </p:attrNameLst>
                                      </p:cBhvr>
                                      <p:tavLst>
                                        <p:tav tm="0">
                                          <p:val>
                                            <p:strVal val="0-#ppt_w/2"/>
                                          </p:val>
                                        </p:tav>
                                        <p:tav tm="100000">
                                          <p:val>
                                            <p:strVal val="#ppt_x"/>
                                          </p:val>
                                        </p:tav>
                                      </p:tavLst>
                                    </p:anim>
                                    <p:anim calcmode="lin" valueType="num">
                                      <p:cBhvr additive="base">
                                        <p:cTn id="8" dur="500" fill="hold"/>
                                        <p:tgtEl>
                                          <p:spTgt spid="2007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0753"/>
                                        </p:tgtEl>
                                        <p:attrNameLst>
                                          <p:attrName>style.visibility</p:attrName>
                                        </p:attrNameLst>
                                      </p:cBhvr>
                                      <p:to>
                                        <p:strVal val="visible"/>
                                      </p:to>
                                    </p:set>
                                    <p:anim calcmode="lin" valueType="num">
                                      <p:cBhvr additive="base">
                                        <p:cTn id="13" dur="500" fill="hold"/>
                                        <p:tgtEl>
                                          <p:spTgt spid="200753"/>
                                        </p:tgtEl>
                                        <p:attrNameLst>
                                          <p:attrName>ppt_x</p:attrName>
                                        </p:attrNameLst>
                                      </p:cBhvr>
                                      <p:tavLst>
                                        <p:tav tm="0">
                                          <p:val>
                                            <p:strVal val="0-#ppt_w/2"/>
                                          </p:val>
                                        </p:tav>
                                        <p:tav tm="100000">
                                          <p:val>
                                            <p:strVal val="#ppt_x"/>
                                          </p:val>
                                        </p:tav>
                                      </p:tavLst>
                                    </p:anim>
                                    <p:anim calcmode="lin" valueType="num">
                                      <p:cBhvr additive="base">
                                        <p:cTn id="14" dur="500" fill="hold"/>
                                        <p:tgtEl>
                                          <p:spTgt spid="2007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0754"/>
                                        </p:tgtEl>
                                        <p:attrNameLst>
                                          <p:attrName>style.visibility</p:attrName>
                                        </p:attrNameLst>
                                      </p:cBhvr>
                                      <p:to>
                                        <p:strVal val="visible"/>
                                      </p:to>
                                    </p:set>
                                    <p:anim calcmode="lin" valueType="num">
                                      <p:cBhvr additive="base">
                                        <p:cTn id="19" dur="500" fill="hold"/>
                                        <p:tgtEl>
                                          <p:spTgt spid="200754"/>
                                        </p:tgtEl>
                                        <p:attrNameLst>
                                          <p:attrName>ppt_x</p:attrName>
                                        </p:attrNameLst>
                                      </p:cBhvr>
                                      <p:tavLst>
                                        <p:tav tm="0">
                                          <p:val>
                                            <p:strVal val="0-#ppt_w/2"/>
                                          </p:val>
                                        </p:tav>
                                        <p:tav tm="100000">
                                          <p:val>
                                            <p:strVal val="#ppt_x"/>
                                          </p:val>
                                        </p:tav>
                                      </p:tavLst>
                                    </p:anim>
                                    <p:anim calcmode="lin" valueType="num">
                                      <p:cBhvr additive="base">
                                        <p:cTn id="20" dur="500" fill="hold"/>
                                        <p:tgtEl>
                                          <p:spTgt spid="2007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0755"/>
                                        </p:tgtEl>
                                        <p:attrNameLst>
                                          <p:attrName>style.visibility</p:attrName>
                                        </p:attrNameLst>
                                      </p:cBhvr>
                                      <p:to>
                                        <p:strVal val="visible"/>
                                      </p:to>
                                    </p:set>
                                    <p:anim calcmode="lin" valueType="num">
                                      <p:cBhvr additive="base">
                                        <p:cTn id="25" dur="500" fill="hold"/>
                                        <p:tgtEl>
                                          <p:spTgt spid="200755"/>
                                        </p:tgtEl>
                                        <p:attrNameLst>
                                          <p:attrName>ppt_x</p:attrName>
                                        </p:attrNameLst>
                                      </p:cBhvr>
                                      <p:tavLst>
                                        <p:tav tm="0">
                                          <p:val>
                                            <p:strVal val="0-#ppt_w/2"/>
                                          </p:val>
                                        </p:tav>
                                        <p:tav tm="100000">
                                          <p:val>
                                            <p:strVal val="#ppt_x"/>
                                          </p:val>
                                        </p:tav>
                                      </p:tavLst>
                                    </p:anim>
                                    <p:anim calcmode="lin" valueType="num">
                                      <p:cBhvr additive="base">
                                        <p:cTn id="26" dur="500" fill="hold"/>
                                        <p:tgtEl>
                                          <p:spTgt spid="2007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0756"/>
                                        </p:tgtEl>
                                        <p:attrNameLst>
                                          <p:attrName>style.visibility</p:attrName>
                                        </p:attrNameLst>
                                      </p:cBhvr>
                                      <p:to>
                                        <p:strVal val="visible"/>
                                      </p:to>
                                    </p:set>
                                    <p:anim calcmode="lin" valueType="num">
                                      <p:cBhvr additive="base">
                                        <p:cTn id="31" dur="500" fill="hold"/>
                                        <p:tgtEl>
                                          <p:spTgt spid="200756"/>
                                        </p:tgtEl>
                                        <p:attrNameLst>
                                          <p:attrName>ppt_x</p:attrName>
                                        </p:attrNameLst>
                                      </p:cBhvr>
                                      <p:tavLst>
                                        <p:tav tm="0">
                                          <p:val>
                                            <p:strVal val="0-#ppt_w/2"/>
                                          </p:val>
                                        </p:tav>
                                        <p:tav tm="100000">
                                          <p:val>
                                            <p:strVal val="#ppt_x"/>
                                          </p:val>
                                        </p:tav>
                                      </p:tavLst>
                                    </p:anim>
                                    <p:anim calcmode="lin" valueType="num">
                                      <p:cBhvr additive="base">
                                        <p:cTn id="32" dur="500" fill="hold"/>
                                        <p:tgtEl>
                                          <p:spTgt spid="200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52" grpId="0" animBg="1" autoUpdateAnimBg="0"/>
      <p:bldP spid="20075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085AC6B8-C2EA-4B62-845B-1CF0E9F96A68}" type="slidenum">
              <a:rPr lang="en-US"/>
              <a:pPr/>
              <a:t>81</a:t>
            </a:fld>
            <a:endParaRPr lang="en-US"/>
          </a:p>
        </p:txBody>
      </p:sp>
      <p:sp>
        <p:nvSpPr>
          <p:cNvPr id="217090" name="Rectangle 2"/>
          <p:cNvSpPr>
            <a:spLocks noGrp="1" noChangeArrowheads="1"/>
          </p:cNvSpPr>
          <p:nvPr>
            <p:ph type="title"/>
          </p:nvPr>
        </p:nvSpPr>
        <p:spPr/>
        <p:txBody>
          <a:bodyPr/>
          <a:lstStyle/>
          <a:p>
            <a:r>
              <a:rPr lang="de-DE"/>
              <a:t>Kommutative (C-TA) vs Nicht-Kommutative TAs (NC-TA)</a:t>
            </a:r>
          </a:p>
        </p:txBody>
      </p:sp>
      <p:sp>
        <p:nvSpPr>
          <p:cNvPr id="217091" name="Rectangle 3"/>
          <p:cNvSpPr>
            <a:spLocks noGrp="1" noChangeArrowheads="1"/>
          </p:cNvSpPr>
          <p:nvPr>
            <p:ph type="body" idx="1"/>
          </p:nvPr>
        </p:nvSpPr>
        <p:spPr/>
        <p:txBody>
          <a:bodyPr/>
          <a:lstStyle/>
          <a:p>
            <a:pPr>
              <a:lnSpc>
                <a:spcPct val="80000"/>
              </a:lnSpc>
            </a:pPr>
            <a:r>
              <a:rPr lang="de-DE"/>
              <a:t>C-Tas können in beliebiger Reihenfolge eingebracht werden</a:t>
            </a:r>
          </a:p>
          <a:p>
            <a:pPr lvl="1">
              <a:lnSpc>
                <a:spcPct val="80000"/>
              </a:lnSpc>
            </a:pPr>
            <a:r>
              <a:rPr lang="de-DE"/>
              <a:t>Es ist irrelevant, in welcher Reihenfolge zwei Einzahlungen auf ein Konto durchgeführt werden</a:t>
            </a:r>
          </a:p>
          <a:p>
            <a:pPr lvl="2">
              <a:lnSpc>
                <a:spcPct val="80000"/>
              </a:lnSpc>
            </a:pPr>
            <a:r>
              <a:rPr lang="de-DE"/>
              <a:t>(E1;E2) = (E2,E2)</a:t>
            </a:r>
          </a:p>
          <a:p>
            <a:pPr lvl="1">
              <a:lnSpc>
                <a:spcPct val="80000"/>
              </a:lnSpc>
            </a:pPr>
            <a:r>
              <a:rPr lang="de-DE"/>
              <a:t>Zwei Auszahlungen bzw eine Auszahlung und eine Einzahlung sind dann kommutativ, wenn „genug Geld auf dem Konto ist“</a:t>
            </a:r>
          </a:p>
          <a:p>
            <a:pPr lvl="2">
              <a:lnSpc>
                <a:spcPct val="80000"/>
              </a:lnSpc>
            </a:pPr>
            <a:r>
              <a:rPr lang="de-DE"/>
              <a:t>Anwendungsspezifische Kriterien für Kommutativität</a:t>
            </a:r>
          </a:p>
          <a:p>
            <a:pPr lvl="1">
              <a:lnSpc>
                <a:spcPct val="80000"/>
              </a:lnSpc>
            </a:pPr>
            <a:r>
              <a:rPr lang="de-DE"/>
              <a:t>Es gilt (A1;A2)=(A2;A1) wenn (Kontostand - A1 - A2) &gt; 0</a:t>
            </a:r>
          </a:p>
          <a:p>
            <a:pPr>
              <a:lnSpc>
                <a:spcPct val="80000"/>
              </a:lnSpc>
            </a:pPr>
            <a:r>
              <a:rPr lang="de-DE"/>
              <a:t>Zinsausschüttung und Einzahlung/Auszahlung sind nicht kommutativ</a:t>
            </a:r>
          </a:p>
          <a:p>
            <a:pPr lvl="1">
              <a:lnSpc>
                <a:spcPct val="80000"/>
              </a:lnSpc>
            </a:pPr>
            <a:r>
              <a:rPr lang="de-DE"/>
              <a:t>Konvertiere NC-TA in eine C-TA</a:t>
            </a:r>
          </a:p>
          <a:p>
            <a:pPr lvl="1">
              <a:lnSpc>
                <a:spcPct val="80000"/>
              </a:lnSpc>
            </a:pPr>
            <a:r>
              <a:rPr lang="de-DE"/>
              <a:t>Konvertiere Zinsausschüttung in eine Einzahlung</a:t>
            </a:r>
          </a:p>
          <a:p>
            <a:pPr lvl="1">
              <a:lnSpc>
                <a:spcPct val="80000"/>
              </a:lnSpc>
            </a:pPr>
            <a:r>
              <a:rPr lang="de-DE"/>
              <a:t>Siehe Beispiel</a:t>
            </a:r>
          </a:p>
          <a:p>
            <a:pPr lvl="1">
              <a:lnSpc>
                <a:spcPct val="80000"/>
              </a:lnSpc>
            </a:pPr>
            <a:endParaRPr lang="de-DE"/>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fld id="{635013C4-4447-4379-A25B-C8058AB91F2B}" type="slidenum">
              <a:rPr lang="en-US"/>
              <a:pPr/>
              <a:t>82</a:t>
            </a:fld>
            <a:endParaRPr lang="en-US"/>
          </a:p>
        </p:txBody>
      </p:sp>
      <p:pic>
        <p:nvPicPr>
          <p:cNvPr id="216066"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76200">
            <a:noFill/>
            <a:miter lim="800000"/>
            <a:headEnd/>
            <a:tailEnd/>
          </a:ln>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066A30BB-8504-4828-9FD8-640C70D99560}" type="slidenum">
              <a:rPr lang="en-US"/>
              <a:pPr/>
              <a:t>83</a:t>
            </a:fld>
            <a:endParaRPr lang="en-US"/>
          </a:p>
        </p:txBody>
      </p:sp>
      <p:sp>
        <p:nvSpPr>
          <p:cNvPr id="174082" name="Rectangle 2"/>
          <p:cNvSpPr>
            <a:spLocks noGrp="1" noChangeArrowheads="1"/>
          </p:cNvSpPr>
          <p:nvPr>
            <p:ph type="title"/>
          </p:nvPr>
        </p:nvSpPr>
        <p:spPr>
          <a:noFill/>
          <a:ln/>
        </p:spPr>
        <p:txBody>
          <a:bodyPr lIns="90488" tIns="44450" rIns="90488" bIns="44450" anchor="ctr"/>
          <a:lstStyle/>
          <a:p>
            <a:r>
              <a:rPr lang="de-DE"/>
              <a:t>Refinement: Mobile Node Can Master Some Data</a:t>
            </a:r>
          </a:p>
        </p:txBody>
      </p:sp>
      <p:sp>
        <p:nvSpPr>
          <p:cNvPr id="174083" name="Rectangle 3"/>
          <p:cNvSpPr>
            <a:spLocks noGrp="1" noChangeArrowheads="1"/>
          </p:cNvSpPr>
          <p:nvPr>
            <p:ph type="body" idx="1"/>
          </p:nvPr>
        </p:nvSpPr>
        <p:spPr>
          <a:noFill/>
          <a:ln/>
        </p:spPr>
        <p:txBody>
          <a:bodyPr lIns="90488" tIns="44450" rIns="90488" bIns="44450"/>
          <a:lstStyle/>
          <a:p>
            <a:r>
              <a:rPr lang="de-DE" sz="3200"/>
              <a:t>Mobile node can master </a:t>
            </a:r>
            <a:r>
              <a:rPr lang="de-DE" sz="3200" i="1"/>
              <a:t>“private” </a:t>
            </a:r>
            <a:r>
              <a:rPr lang="de-DE" sz="3200"/>
              <a:t>data</a:t>
            </a:r>
          </a:p>
          <a:p>
            <a:pPr lvl="1"/>
            <a:r>
              <a:rPr lang="de-DE" sz="3200"/>
              <a:t>Only mobile node updates this data</a:t>
            </a:r>
          </a:p>
          <a:p>
            <a:pPr lvl="1"/>
            <a:r>
              <a:rPr lang="de-DE" sz="3200"/>
              <a:t>Others only read that data</a:t>
            </a:r>
          </a:p>
          <a:p>
            <a:r>
              <a:rPr lang="de-DE" sz="3200"/>
              <a:t>Examples:</a:t>
            </a:r>
          </a:p>
          <a:p>
            <a:pPr lvl="1"/>
            <a:r>
              <a:rPr lang="de-DE" sz="3200"/>
              <a:t>Orders generated by salesman</a:t>
            </a:r>
          </a:p>
          <a:p>
            <a:pPr lvl="1"/>
            <a:r>
              <a:rPr lang="de-DE" sz="3200"/>
              <a:t>Mail generated by user</a:t>
            </a:r>
          </a:p>
          <a:p>
            <a:pPr lvl="1"/>
            <a:r>
              <a:rPr lang="de-DE" sz="3200"/>
              <a:t>Documents generated by Notes user.</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835B2ADF-7C90-47EA-A5EB-630C202FE449}" type="slidenum">
              <a:rPr lang="en-US"/>
              <a:pPr/>
              <a:t>84</a:t>
            </a:fld>
            <a:endParaRPr lang="en-US"/>
          </a:p>
        </p:txBody>
      </p:sp>
      <p:sp>
        <p:nvSpPr>
          <p:cNvPr id="173058" name="Rectangle 2"/>
          <p:cNvSpPr>
            <a:spLocks noGrp="1" noChangeArrowheads="1"/>
          </p:cNvSpPr>
          <p:nvPr>
            <p:ph type="title"/>
          </p:nvPr>
        </p:nvSpPr>
        <p:spPr>
          <a:noFill/>
          <a:ln/>
        </p:spPr>
        <p:txBody>
          <a:bodyPr lIns="90488" tIns="44450" rIns="90488" bIns="44450" anchor="ctr"/>
          <a:lstStyle/>
          <a:p>
            <a:r>
              <a:rPr lang="de-DE"/>
              <a:t>Virtue of 2-Tier Approach</a:t>
            </a:r>
          </a:p>
        </p:txBody>
      </p:sp>
      <p:sp>
        <p:nvSpPr>
          <p:cNvPr id="173059" name="Rectangle 3"/>
          <p:cNvSpPr>
            <a:spLocks noGrp="1" noChangeArrowheads="1"/>
          </p:cNvSpPr>
          <p:nvPr>
            <p:ph type="body" idx="1"/>
          </p:nvPr>
        </p:nvSpPr>
        <p:spPr>
          <a:noFill/>
          <a:ln/>
        </p:spPr>
        <p:txBody>
          <a:bodyPr lIns="90488" tIns="44450" rIns="90488" bIns="44450"/>
          <a:lstStyle/>
          <a:p>
            <a:r>
              <a:rPr lang="de-DE" sz="3200"/>
              <a:t>Allows mobile operation</a:t>
            </a:r>
          </a:p>
          <a:p>
            <a:r>
              <a:rPr lang="de-DE" sz="3200"/>
              <a:t>No system delusion </a:t>
            </a:r>
          </a:p>
          <a:p>
            <a:r>
              <a:rPr lang="de-DE" sz="3200"/>
              <a:t>Rejects detected at reconnect </a:t>
            </a:r>
            <a:r>
              <a:rPr lang="de-DE" sz="2000"/>
              <a:t>(know right away)</a:t>
            </a:r>
          </a:p>
          <a:p>
            <a:r>
              <a:rPr lang="de-DE" sz="3200"/>
              <a:t>If commutativity works, </a:t>
            </a:r>
          </a:p>
          <a:p>
            <a:pPr lvl="1"/>
            <a:r>
              <a:rPr lang="de-DE" sz="3200"/>
              <a:t>No reconciliations</a:t>
            </a:r>
          </a:p>
          <a:p>
            <a:pPr lvl="1"/>
            <a:r>
              <a:rPr lang="de-DE" sz="3200"/>
              <a:t>Even though work rises as (Mobile + Base)</a:t>
            </a:r>
            <a:r>
              <a:rPr lang="de-DE" sz="3200" baseline="30000"/>
              <a:t>2</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2F9A789-8750-4332-ADE7-0D5E01A25A4D}" type="slidenum">
              <a:rPr lang="en-US"/>
              <a:pPr/>
              <a:t>85</a:t>
            </a:fld>
            <a:endParaRPr lang="en-US"/>
          </a:p>
        </p:txBody>
      </p:sp>
      <p:sp>
        <p:nvSpPr>
          <p:cNvPr id="218114" name="Rectangle 2"/>
          <p:cNvSpPr>
            <a:spLocks noGrp="1" noChangeArrowheads="1"/>
          </p:cNvSpPr>
          <p:nvPr>
            <p:ph type="title"/>
          </p:nvPr>
        </p:nvSpPr>
        <p:spPr/>
        <p:txBody>
          <a:bodyPr/>
          <a:lstStyle/>
          <a:p>
            <a:r>
              <a:rPr lang="de-DE"/>
              <a:t>Replikationskontrolle: Beispielsysteme</a:t>
            </a:r>
          </a:p>
        </p:txBody>
      </p:sp>
      <p:sp>
        <p:nvSpPr>
          <p:cNvPr id="218115" name="Rectangle 3"/>
          <p:cNvSpPr>
            <a:spLocks noGrp="1" noChangeArrowheads="1"/>
          </p:cNvSpPr>
          <p:nvPr>
            <p:ph type="body" idx="1"/>
          </p:nvPr>
        </p:nvSpPr>
        <p:spPr>
          <a:xfrm>
            <a:off x="152400" y="1219200"/>
            <a:ext cx="8991600" cy="5334000"/>
          </a:xfrm>
        </p:spPr>
        <p:txBody>
          <a:bodyPr/>
          <a:lstStyle/>
          <a:p>
            <a:pPr>
              <a:lnSpc>
                <a:spcPct val="80000"/>
              </a:lnSpc>
            </a:pPr>
            <a:r>
              <a:rPr lang="de-DE"/>
              <a:t>Domain Name Server (DNS)</a:t>
            </a:r>
          </a:p>
          <a:p>
            <a:pPr lvl="1">
              <a:lnSpc>
                <a:spcPct val="80000"/>
              </a:lnSpc>
            </a:pPr>
            <a:r>
              <a:rPr lang="de-DE"/>
              <a:t>Primärkopien liefern autoritative Antworten</a:t>
            </a:r>
          </a:p>
          <a:p>
            <a:pPr lvl="1">
              <a:lnSpc>
                <a:spcPct val="80000"/>
              </a:lnSpc>
            </a:pPr>
            <a:r>
              <a:rPr lang="de-DE"/>
              <a:t>Update immer erst auf der Primärkopie</a:t>
            </a:r>
          </a:p>
          <a:p>
            <a:pPr lvl="1">
              <a:lnSpc>
                <a:spcPct val="80000"/>
              </a:lnSpc>
            </a:pPr>
            <a:r>
              <a:rPr lang="de-DE"/>
              <a:t>Asynchrone Propagierung der Updates an andere Replikate</a:t>
            </a:r>
          </a:p>
          <a:p>
            <a:pPr lvl="1">
              <a:lnSpc>
                <a:spcPct val="80000"/>
              </a:lnSpc>
            </a:pPr>
            <a:r>
              <a:rPr lang="de-DE"/>
              <a:t>Zusätzlich Caching/Pufferung</a:t>
            </a:r>
          </a:p>
          <a:p>
            <a:pPr lvl="2">
              <a:lnSpc>
                <a:spcPct val="80000"/>
              </a:lnSpc>
            </a:pPr>
            <a:r>
              <a:rPr lang="de-DE"/>
              <a:t>TTL: Time To Live</a:t>
            </a:r>
          </a:p>
          <a:p>
            <a:pPr lvl="2">
              <a:lnSpc>
                <a:spcPct val="80000"/>
              </a:lnSpc>
            </a:pPr>
            <a:r>
              <a:rPr lang="de-DE"/>
              <a:t>Ungültiger Cache-Eintrag wird erkannt und ersetzt</a:t>
            </a:r>
          </a:p>
          <a:p>
            <a:pPr>
              <a:lnSpc>
                <a:spcPct val="80000"/>
              </a:lnSpc>
            </a:pPr>
            <a:r>
              <a:rPr lang="de-DE"/>
              <a:t>CVS</a:t>
            </a:r>
          </a:p>
          <a:p>
            <a:pPr lvl="1">
              <a:lnSpc>
                <a:spcPct val="80000"/>
              </a:lnSpc>
            </a:pPr>
            <a:r>
              <a:rPr lang="de-DE"/>
              <a:t>Front-end für RCS</a:t>
            </a:r>
          </a:p>
          <a:p>
            <a:pPr lvl="1">
              <a:lnSpc>
                <a:spcPct val="80000"/>
              </a:lnSpc>
            </a:pPr>
            <a:r>
              <a:rPr lang="de-DE"/>
              <a:t>Update anywhere</a:t>
            </a:r>
          </a:p>
          <a:p>
            <a:pPr lvl="1">
              <a:lnSpc>
                <a:spcPct val="80000"/>
              </a:lnSpc>
            </a:pPr>
            <a:r>
              <a:rPr lang="de-DE"/>
              <a:t>Konsolidierung beim check-in</a:t>
            </a:r>
          </a:p>
          <a:p>
            <a:pPr lvl="2">
              <a:lnSpc>
                <a:spcPct val="80000"/>
              </a:lnSpc>
            </a:pPr>
            <a:r>
              <a:rPr lang="de-DE"/>
              <a:t>Zeitstempel-basierte Kontrolle</a:t>
            </a:r>
          </a:p>
          <a:p>
            <a:pPr lvl="2">
              <a:lnSpc>
                <a:spcPct val="80000"/>
              </a:lnSpc>
            </a:pPr>
            <a:r>
              <a:rPr lang="de-DE"/>
              <a:t>Wenn Zeitstempel zu alt, wird automatische Konsolidierung (~zeilenweiser merge zweier Dateien) versucht</a:t>
            </a:r>
          </a:p>
          <a:p>
            <a:pPr lvl="2">
              <a:lnSpc>
                <a:spcPct val="80000"/>
              </a:lnSpc>
            </a:pPr>
            <a:r>
              <a:rPr lang="de-DE"/>
              <a:t>Evtl. wird der Benutzer um Hilfe „ersucht“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E6EB0E0-1E61-4AF4-80B0-2C2F491CA543}" type="slidenum">
              <a:rPr lang="en-US"/>
              <a:pPr/>
              <a:t>86</a:t>
            </a:fld>
            <a:endParaRPr lang="en-US"/>
          </a:p>
        </p:txBody>
      </p:sp>
      <p:sp>
        <p:nvSpPr>
          <p:cNvPr id="219138" name="Rectangle 2"/>
          <p:cNvSpPr>
            <a:spLocks noGrp="1" noChangeArrowheads="1"/>
          </p:cNvSpPr>
          <p:nvPr>
            <p:ph type="title"/>
          </p:nvPr>
        </p:nvSpPr>
        <p:spPr/>
        <p:txBody>
          <a:bodyPr/>
          <a:lstStyle/>
          <a:p>
            <a:r>
              <a:rPr lang="de-DE"/>
              <a:t>Replikationskontrolle: Beispielsysteme (cont´d)</a:t>
            </a:r>
          </a:p>
        </p:txBody>
      </p:sp>
      <p:sp>
        <p:nvSpPr>
          <p:cNvPr id="219139" name="Rectangle 3"/>
          <p:cNvSpPr>
            <a:spLocks noGrp="1" noChangeArrowheads="1"/>
          </p:cNvSpPr>
          <p:nvPr>
            <p:ph type="body" idx="1"/>
          </p:nvPr>
        </p:nvSpPr>
        <p:spPr>
          <a:xfrm>
            <a:off x="152400" y="1219200"/>
            <a:ext cx="8991600" cy="5334000"/>
          </a:xfrm>
        </p:spPr>
        <p:txBody>
          <a:bodyPr/>
          <a:lstStyle/>
          <a:p>
            <a:r>
              <a:rPr lang="de-DE" sz="2000"/>
              <a:t>MS Access</a:t>
            </a:r>
          </a:p>
          <a:p>
            <a:pPr lvl="1"/>
            <a:r>
              <a:rPr lang="de-DE" sz="2000"/>
              <a:t>Primärkopie für Schema-Daten</a:t>
            </a:r>
          </a:p>
          <a:p>
            <a:pPr lvl="2"/>
            <a:r>
              <a:rPr lang="de-DE" sz="1800"/>
              <a:t>Können nur an der Primärkopie geändert werden</a:t>
            </a:r>
          </a:p>
          <a:p>
            <a:pPr lvl="1"/>
            <a:r>
              <a:rPr lang="de-DE" sz="2000"/>
              <a:t>Update anywhere auf replizierten Datensätzen</a:t>
            </a:r>
          </a:p>
          <a:p>
            <a:pPr lvl="1"/>
            <a:r>
              <a:rPr lang="de-DE" sz="2000"/>
              <a:t>Periodische Propagierung der Änderungen an andere Replikate</a:t>
            </a:r>
          </a:p>
          <a:p>
            <a:pPr lvl="2"/>
            <a:r>
              <a:rPr lang="de-DE" sz="1800"/>
              <a:t>Der mit dem jüngsten Zeitstempel „gewinnt“</a:t>
            </a:r>
          </a:p>
          <a:p>
            <a:pPr lvl="3"/>
            <a:r>
              <a:rPr lang="de-DE" sz="1800"/>
              <a:t>Konvergenz ist oberstes Gebot</a:t>
            </a:r>
          </a:p>
          <a:p>
            <a:pPr lvl="3"/>
            <a:r>
              <a:rPr lang="de-DE" sz="1800"/>
              <a:t>Lost update des Verlierers</a:t>
            </a:r>
          </a:p>
          <a:p>
            <a:pPr lvl="2"/>
            <a:r>
              <a:rPr lang="de-DE" sz="1800"/>
              <a:t>Der Verlierer wird informiert und muß versuchen, seine Änderungen nochmals einzubringen</a:t>
            </a:r>
          </a:p>
          <a:p>
            <a:r>
              <a:rPr lang="de-DE" sz="2000"/>
              <a:t>Oracle</a:t>
            </a:r>
          </a:p>
          <a:p>
            <a:pPr lvl="1"/>
            <a:r>
              <a:rPr lang="de-DE" sz="2000"/>
              <a:t>Erlaubt auch „Group Update“</a:t>
            </a:r>
          </a:p>
          <a:p>
            <a:pPr lvl="1"/>
            <a:r>
              <a:rPr lang="de-DE" sz="2000"/>
              <a:t>Konfigurierbare und eigen-programmierbare Konsolidierungsregeln</a:t>
            </a:r>
          </a:p>
          <a:p>
            <a:pPr lvl="1"/>
            <a:r>
              <a:rPr lang="de-DE" sz="2000"/>
              <a:t>Replikatkonsolidierung besonders wichtig für den Abgleich zwischen Oracle Lite und Oracle Server</a:t>
            </a:r>
          </a:p>
          <a:p>
            <a:pPr lvl="2"/>
            <a:r>
              <a:rPr lang="de-DE" sz="1800"/>
              <a:t>Eigentlich zwei unterschiedliche Systeme</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p:txBody>
          <a:bodyPr/>
          <a:lstStyle/>
          <a:p>
            <a:r>
              <a:rPr lang="de-DE" sz="3600"/>
              <a:t>Recovery verteilter Datenbanken</a:t>
            </a:r>
          </a:p>
        </p:txBody>
      </p:sp>
      <p:sp>
        <p:nvSpPr>
          <p:cNvPr id="220163" name="Rectangle 3"/>
          <p:cNvSpPr>
            <a:spLocks noGrp="1" noChangeArrowheads="1"/>
          </p:cNvSpPr>
          <p:nvPr>
            <p:ph type="subTitle" idx="1"/>
          </p:nvPr>
        </p:nvSpPr>
        <p:spPr/>
        <p:txBody>
          <a:bodyPr/>
          <a:lstStyle/>
          <a:p>
            <a:r>
              <a:rPr lang="de-DE"/>
              <a:t>Protokollierung</a:t>
            </a:r>
          </a:p>
          <a:p>
            <a:r>
              <a:rPr lang="de-DE"/>
              <a:t>Sicherungspunkte</a:t>
            </a:r>
          </a:p>
          <a:p>
            <a:r>
              <a:rPr lang="de-DE"/>
              <a:t>Restart/Wiederanlauf</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3"/>
          <p:cNvSpPr>
            <a:spLocks noGrp="1"/>
          </p:cNvSpPr>
          <p:nvPr>
            <p:ph type="sldNum" sz="quarter" idx="12"/>
          </p:nvPr>
        </p:nvSpPr>
        <p:spPr/>
        <p:txBody>
          <a:bodyPr/>
          <a:lstStyle/>
          <a:p>
            <a:fld id="{D92F916A-E27A-4FC2-90F0-B552AE0C49C1}" type="slidenum">
              <a:rPr lang="en-US"/>
              <a:pPr/>
              <a:t>88</a:t>
            </a:fld>
            <a:endParaRPr lang="en-US"/>
          </a:p>
        </p:txBody>
      </p:sp>
      <p:pic>
        <p:nvPicPr>
          <p:cNvPr id="221186" name="Picture 2"/>
          <p:cNvPicPr>
            <a:picLocks noChangeAspect="1" noChangeArrowheads="1"/>
          </p:cNvPicPr>
          <p:nvPr/>
        </p:nvPicPr>
        <p:blipFill>
          <a:blip r:embed="rId3" cstate="print"/>
          <a:srcRect l="6250" r="6250"/>
          <a:stretch>
            <a:fillRect/>
          </a:stretch>
        </p:blipFill>
        <p:spPr bwMode="auto">
          <a:xfrm>
            <a:off x="381000" y="0"/>
            <a:ext cx="8534400" cy="7010400"/>
          </a:xfrm>
          <a:prstGeom prst="rect">
            <a:avLst/>
          </a:prstGeom>
          <a:noFill/>
          <a:ln w="57150">
            <a:noFill/>
            <a:miter lim="800000"/>
            <a:headEnd/>
            <a:tailEnd/>
          </a:ln>
          <a:effectLst/>
        </p:spPr>
      </p:pic>
      <p:sp>
        <p:nvSpPr>
          <p:cNvPr id="221187" name="Line 3"/>
          <p:cNvSpPr>
            <a:spLocks noChangeShapeType="1"/>
          </p:cNvSpPr>
          <p:nvPr/>
        </p:nvSpPr>
        <p:spPr bwMode="auto">
          <a:xfrm>
            <a:off x="1828800" y="1676400"/>
            <a:ext cx="914400" cy="0"/>
          </a:xfrm>
          <a:prstGeom prst="line">
            <a:avLst/>
          </a:prstGeom>
          <a:noFill/>
          <a:ln w="57150">
            <a:solidFill>
              <a:srgbClr val="33CC33"/>
            </a:solidFill>
            <a:round/>
            <a:headEnd/>
            <a:tailEnd/>
          </a:ln>
          <a:effectLst/>
        </p:spPr>
        <p:txBody>
          <a:bodyPr wrap="none" anchor="ctr">
            <a:spAutoFit/>
          </a:bodyPr>
          <a:lstStyle/>
          <a:p>
            <a:endParaRPr lang="de-DE"/>
          </a:p>
        </p:txBody>
      </p:sp>
      <p:sp>
        <p:nvSpPr>
          <p:cNvPr id="221188" name="Line 4"/>
          <p:cNvSpPr>
            <a:spLocks noChangeShapeType="1"/>
          </p:cNvSpPr>
          <p:nvPr/>
        </p:nvSpPr>
        <p:spPr bwMode="auto">
          <a:xfrm>
            <a:off x="2743200" y="1676400"/>
            <a:ext cx="762000" cy="0"/>
          </a:xfrm>
          <a:prstGeom prst="line">
            <a:avLst/>
          </a:prstGeom>
          <a:noFill/>
          <a:ln w="57150">
            <a:solidFill>
              <a:schemeClr val="accent1"/>
            </a:solidFill>
            <a:round/>
            <a:headEnd/>
            <a:tailEnd/>
          </a:ln>
          <a:effectLst/>
        </p:spPr>
        <p:txBody>
          <a:bodyPr wrap="none" anchor="ctr">
            <a:spAutoFit/>
          </a:bodyPr>
          <a:lstStyle/>
          <a:p>
            <a:endParaRPr lang="de-DE"/>
          </a:p>
        </p:txBody>
      </p:sp>
      <p:sp>
        <p:nvSpPr>
          <p:cNvPr id="221189" name="Line 5"/>
          <p:cNvSpPr>
            <a:spLocks noChangeShapeType="1"/>
          </p:cNvSpPr>
          <p:nvPr/>
        </p:nvSpPr>
        <p:spPr bwMode="auto">
          <a:xfrm>
            <a:off x="3505200" y="1676400"/>
            <a:ext cx="914400" cy="0"/>
          </a:xfrm>
          <a:prstGeom prst="line">
            <a:avLst/>
          </a:prstGeom>
          <a:noFill/>
          <a:ln w="57150">
            <a:solidFill>
              <a:srgbClr val="3366FF"/>
            </a:solidFill>
            <a:round/>
            <a:headEnd/>
            <a:tailEnd/>
          </a:ln>
          <a:effectLst/>
        </p:spPr>
        <p:txBody>
          <a:bodyPr wrap="none" anchor="ctr">
            <a:spAutoFit/>
          </a:bodyPr>
          <a:lstStyle/>
          <a:p>
            <a:endParaRPr lang="de-DE"/>
          </a:p>
        </p:txBody>
      </p:sp>
      <p:grpSp>
        <p:nvGrpSpPr>
          <p:cNvPr id="221196" name="Group 12"/>
          <p:cNvGrpSpPr>
            <a:grpSpLocks/>
          </p:cNvGrpSpPr>
          <p:nvPr/>
        </p:nvGrpSpPr>
        <p:grpSpPr bwMode="auto">
          <a:xfrm>
            <a:off x="3200400" y="2667000"/>
            <a:ext cx="3124200" cy="0"/>
            <a:chOff x="2016" y="1680"/>
            <a:chExt cx="1968" cy="0"/>
          </a:xfrm>
        </p:grpSpPr>
        <p:sp>
          <p:nvSpPr>
            <p:cNvPr id="221190" name="Line 6"/>
            <p:cNvSpPr>
              <a:spLocks noChangeShapeType="1"/>
            </p:cNvSpPr>
            <p:nvPr/>
          </p:nvSpPr>
          <p:spPr bwMode="auto">
            <a:xfrm>
              <a:off x="2016" y="1680"/>
              <a:ext cx="624" cy="0"/>
            </a:xfrm>
            <a:prstGeom prst="line">
              <a:avLst/>
            </a:prstGeom>
            <a:noFill/>
            <a:ln w="57150">
              <a:solidFill>
                <a:srgbClr val="33CC33"/>
              </a:solidFill>
              <a:round/>
              <a:headEnd/>
              <a:tailEnd/>
            </a:ln>
            <a:effectLst/>
          </p:spPr>
          <p:txBody>
            <a:bodyPr wrap="none" anchor="ctr">
              <a:spAutoFit/>
            </a:bodyPr>
            <a:lstStyle/>
            <a:p>
              <a:endParaRPr lang="de-DE"/>
            </a:p>
          </p:txBody>
        </p:sp>
        <p:sp>
          <p:nvSpPr>
            <p:cNvPr id="221191" name="Line 7"/>
            <p:cNvSpPr>
              <a:spLocks noChangeShapeType="1"/>
            </p:cNvSpPr>
            <p:nvPr/>
          </p:nvSpPr>
          <p:spPr bwMode="auto">
            <a:xfrm>
              <a:off x="2640" y="1680"/>
              <a:ext cx="624" cy="0"/>
            </a:xfrm>
            <a:prstGeom prst="line">
              <a:avLst/>
            </a:prstGeom>
            <a:noFill/>
            <a:ln w="57150">
              <a:solidFill>
                <a:srgbClr val="3366FF"/>
              </a:solidFill>
              <a:round/>
              <a:headEnd/>
              <a:tailEnd/>
            </a:ln>
            <a:effectLst/>
          </p:spPr>
          <p:txBody>
            <a:bodyPr wrap="none" anchor="ctr">
              <a:spAutoFit/>
            </a:bodyPr>
            <a:lstStyle/>
            <a:p>
              <a:endParaRPr lang="de-DE"/>
            </a:p>
          </p:txBody>
        </p:sp>
        <p:sp>
          <p:nvSpPr>
            <p:cNvPr id="221192" name="Line 8"/>
            <p:cNvSpPr>
              <a:spLocks noChangeShapeType="1"/>
            </p:cNvSpPr>
            <p:nvPr/>
          </p:nvSpPr>
          <p:spPr bwMode="auto">
            <a:xfrm>
              <a:off x="3264" y="1680"/>
              <a:ext cx="720" cy="0"/>
            </a:xfrm>
            <a:prstGeom prst="line">
              <a:avLst/>
            </a:prstGeom>
            <a:noFill/>
            <a:ln w="57150">
              <a:solidFill>
                <a:schemeClr val="accent1"/>
              </a:solidFill>
              <a:round/>
              <a:headEnd/>
              <a:tailEnd/>
            </a:ln>
            <a:effectLst/>
          </p:spPr>
          <p:txBody>
            <a:bodyPr anchor="ctr">
              <a:spAutoFit/>
            </a:bodyPr>
            <a:lstStyle/>
            <a:p>
              <a:endParaRPr lang="de-DE"/>
            </a:p>
          </p:txBody>
        </p:sp>
      </p:grpSp>
      <p:sp>
        <p:nvSpPr>
          <p:cNvPr id="221193" name="Text Box 9"/>
          <p:cNvSpPr txBox="1">
            <a:spLocks noChangeArrowheads="1"/>
          </p:cNvSpPr>
          <p:nvPr/>
        </p:nvSpPr>
        <p:spPr bwMode="auto">
          <a:xfrm>
            <a:off x="1828800" y="1295400"/>
            <a:ext cx="623888" cy="457200"/>
          </a:xfrm>
          <a:prstGeom prst="rect">
            <a:avLst/>
          </a:prstGeom>
          <a:noFill/>
          <a:ln w="57150">
            <a:noFill/>
            <a:miter lim="800000"/>
            <a:headEnd/>
            <a:tailEnd/>
          </a:ln>
          <a:effectLst/>
        </p:spPr>
        <p:txBody>
          <a:bodyPr wrap="none" anchor="ctr">
            <a:spAutoFit/>
          </a:bodyPr>
          <a:lstStyle/>
          <a:p>
            <a:pPr>
              <a:spcBef>
                <a:spcPct val="50000"/>
              </a:spcBef>
            </a:pPr>
            <a:r>
              <a:rPr lang="de-DE">
                <a:solidFill>
                  <a:srgbClr val="33CC33"/>
                </a:solidFill>
                <a:latin typeface="Times New Roman" pitchFamily="18" charset="0"/>
              </a:rPr>
              <a:t>Rio</a:t>
            </a:r>
            <a:endParaRPr lang="de-DE">
              <a:latin typeface="Times New Roman" pitchFamily="18" charset="0"/>
            </a:endParaRPr>
          </a:p>
        </p:txBody>
      </p:sp>
      <p:sp>
        <p:nvSpPr>
          <p:cNvPr id="221194" name="Text Box 10"/>
          <p:cNvSpPr txBox="1">
            <a:spLocks noChangeArrowheads="1"/>
          </p:cNvSpPr>
          <p:nvPr/>
        </p:nvSpPr>
        <p:spPr bwMode="auto">
          <a:xfrm>
            <a:off x="2590800" y="1295400"/>
            <a:ext cx="1098550" cy="457200"/>
          </a:xfrm>
          <a:prstGeom prst="rect">
            <a:avLst/>
          </a:prstGeom>
          <a:noFill/>
          <a:ln w="57150">
            <a:noFill/>
            <a:miter lim="800000"/>
            <a:headEnd/>
            <a:tailEnd/>
          </a:ln>
          <a:effectLst/>
        </p:spPr>
        <p:txBody>
          <a:bodyPr wrap="none" anchor="ctr">
            <a:spAutoFit/>
          </a:bodyPr>
          <a:lstStyle/>
          <a:p>
            <a:r>
              <a:rPr lang="de-DE">
                <a:solidFill>
                  <a:schemeClr val="accent1"/>
                </a:solidFill>
                <a:latin typeface="Times New Roman" pitchFamily="18" charset="0"/>
              </a:rPr>
              <a:t>Sydney</a:t>
            </a:r>
            <a:endParaRPr lang="de-DE">
              <a:latin typeface="Times New Roman" pitchFamily="18" charset="0"/>
            </a:endParaRPr>
          </a:p>
        </p:txBody>
      </p:sp>
      <p:sp>
        <p:nvSpPr>
          <p:cNvPr id="221195" name="Text Box 11"/>
          <p:cNvSpPr txBox="1">
            <a:spLocks noChangeArrowheads="1"/>
          </p:cNvSpPr>
          <p:nvPr/>
        </p:nvSpPr>
        <p:spPr bwMode="auto">
          <a:xfrm>
            <a:off x="3744913" y="1295400"/>
            <a:ext cx="590550" cy="457200"/>
          </a:xfrm>
          <a:prstGeom prst="rect">
            <a:avLst/>
          </a:prstGeom>
          <a:noFill/>
          <a:ln w="57150">
            <a:noFill/>
            <a:miter lim="800000"/>
            <a:headEnd/>
            <a:tailEnd/>
          </a:ln>
          <a:effectLst/>
        </p:spPr>
        <p:txBody>
          <a:bodyPr wrap="none" anchor="ctr">
            <a:spAutoFit/>
          </a:bodyPr>
          <a:lstStyle/>
          <a:p>
            <a:r>
              <a:rPr lang="de-DE">
                <a:solidFill>
                  <a:srgbClr val="3366FF"/>
                </a:solidFill>
                <a:latin typeface="Times New Roman" pitchFamily="18" charset="0"/>
              </a:rPr>
              <a:t>LA</a:t>
            </a:r>
            <a:endParaRPr lang="de-DE">
              <a:latin typeface="Times New Roman" pitchFamily="18" charset="0"/>
            </a:endParaRPr>
          </a:p>
        </p:txBody>
      </p:sp>
      <p:grpSp>
        <p:nvGrpSpPr>
          <p:cNvPr id="221197" name="Group 13"/>
          <p:cNvGrpSpPr>
            <a:grpSpLocks/>
          </p:cNvGrpSpPr>
          <p:nvPr/>
        </p:nvGrpSpPr>
        <p:grpSpPr bwMode="auto">
          <a:xfrm>
            <a:off x="3200400" y="3733800"/>
            <a:ext cx="3124200" cy="0"/>
            <a:chOff x="2016" y="1680"/>
            <a:chExt cx="1968" cy="0"/>
          </a:xfrm>
        </p:grpSpPr>
        <p:sp>
          <p:nvSpPr>
            <p:cNvPr id="221198" name="Line 14"/>
            <p:cNvSpPr>
              <a:spLocks noChangeShapeType="1"/>
            </p:cNvSpPr>
            <p:nvPr/>
          </p:nvSpPr>
          <p:spPr bwMode="auto">
            <a:xfrm>
              <a:off x="2016" y="1680"/>
              <a:ext cx="624" cy="0"/>
            </a:xfrm>
            <a:prstGeom prst="line">
              <a:avLst/>
            </a:prstGeom>
            <a:noFill/>
            <a:ln w="57150">
              <a:solidFill>
                <a:srgbClr val="33CC33"/>
              </a:solidFill>
              <a:round/>
              <a:headEnd/>
              <a:tailEnd/>
            </a:ln>
            <a:effectLst/>
          </p:spPr>
          <p:txBody>
            <a:bodyPr wrap="none" anchor="ctr">
              <a:spAutoFit/>
            </a:bodyPr>
            <a:lstStyle/>
            <a:p>
              <a:endParaRPr lang="de-DE"/>
            </a:p>
          </p:txBody>
        </p:sp>
        <p:sp>
          <p:nvSpPr>
            <p:cNvPr id="221199" name="Line 15"/>
            <p:cNvSpPr>
              <a:spLocks noChangeShapeType="1"/>
            </p:cNvSpPr>
            <p:nvPr/>
          </p:nvSpPr>
          <p:spPr bwMode="auto">
            <a:xfrm>
              <a:off x="2640" y="1680"/>
              <a:ext cx="624" cy="0"/>
            </a:xfrm>
            <a:prstGeom prst="line">
              <a:avLst/>
            </a:prstGeom>
            <a:noFill/>
            <a:ln w="57150">
              <a:solidFill>
                <a:srgbClr val="3366FF"/>
              </a:solidFill>
              <a:round/>
              <a:headEnd/>
              <a:tailEnd/>
            </a:ln>
            <a:effectLst/>
          </p:spPr>
          <p:txBody>
            <a:bodyPr wrap="none" anchor="ctr">
              <a:spAutoFit/>
            </a:bodyPr>
            <a:lstStyle/>
            <a:p>
              <a:endParaRPr lang="de-DE"/>
            </a:p>
          </p:txBody>
        </p:sp>
        <p:sp>
          <p:nvSpPr>
            <p:cNvPr id="221200" name="Line 16"/>
            <p:cNvSpPr>
              <a:spLocks noChangeShapeType="1"/>
            </p:cNvSpPr>
            <p:nvPr/>
          </p:nvSpPr>
          <p:spPr bwMode="auto">
            <a:xfrm>
              <a:off x="3264" y="1680"/>
              <a:ext cx="720" cy="0"/>
            </a:xfrm>
            <a:prstGeom prst="line">
              <a:avLst/>
            </a:prstGeom>
            <a:noFill/>
            <a:ln w="57150">
              <a:solidFill>
                <a:schemeClr val="accent1"/>
              </a:solidFill>
              <a:round/>
              <a:headEnd/>
              <a:tailEnd/>
            </a:ln>
            <a:effectLst/>
          </p:spPr>
          <p:txBody>
            <a:bodyPr anchor="ctr">
              <a:spAutoFit/>
            </a:bodyPr>
            <a:lstStyle/>
            <a:p>
              <a:endParaRPr lang="de-DE"/>
            </a:p>
          </p:txBody>
        </p:sp>
      </p:grpSp>
      <p:sp>
        <p:nvSpPr>
          <p:cNvPr id="221201" name="Text Box 17"/>
          <p:cNvSpPr txBox="1">
            <a:spLocks noChangeArrowheads="1"/>
          </p:cNvSpPr>
          <p:nvPr/>
        </p:nvSpPr>
        <p:spPr bwMode="auto">
          <a:xfrm>
            <a:off x="2662238" y="3443288"/>
            <a:ext cx="466725" cy="396875"/>
          </a:xfrm>
          <a:prstGeom prst="rect">
            <a:avLst/>
          </a:prstGeom>
          <a:noFill/>
          <a:ln w="76200">
            <a:noFill/>
            <a:miter lim="800000"/>
            <a:headEnd/>
            <a:tailEnd/>
          </a:ln>
          <a:effectLst/>
        </p:spPr>
        <p:txBody>
          <a:bodyPr wrap="none">
            <a:spAutoFit/>
          </a:bodyPr>
          <a:lstStyle/>
          <a:p>
            <a:r>
              <a:rPr lang="de-DE" sz="2000">
                <a:latin typeface="Times New Roman" pitchFamily="18" charset="0"/>
              </a:rPr>
              <a:t>T3</a:t>
            </a:r>
          </a:p>
        </p:txBody>
      </p:sp>
      <p:sp>
        <p:nvSpPr>
          <p:cNvPr id="221202" name="Oval 18"/>
          <p:cNvSpPr>
            <a:spLocks noChangeArrowheads="1"/>
          </p:cNvSpPr>
          <p:nvPr/>
        </p:nvSpPr>
        <p:spPr bwMode="auto">
          <a:xfrm>
            <a:off x="5105400" y="2971800"/>
            <a:ext cx="1066800" cy="457200"/>
          </a:xfrm>
          <a:prstGeom prst="ellipse">
            <a:avLst/>
          </a:prstGeom>
          <a:solidFill>
            <a:schemeClr val="accent2"/>
          </a:solidFill>
          <a:ln w="38100">
            <a:solidFill>
              <a:schemeClr val="tx1"/>
            </a:solidFill>
            <a:round/>
            <a:headEnd/>
            <a:tailEnd/>
          </a:ln>
          <a:effectLst/>
        </p:spPr>
        <p:txBody>
          <a:bodyPr wrap="none" anchor="ctr"/>
          <a:lstStyle/>
          <a:p>
            <a:r>
              <a:rPr lang="de-DE" sz="2800">
                <a:latin typeface="Times New Roman" pitchFamily="18" charset="0"/>
              </a:rPr>
              <a:t>RtC</a:t>
            </a:r>
          </a:p>
        </p:txBody>
      </p:sp>
      <p:sp>
        <p:nvSpPr>
          <p:cNvPr id="221203" name="Line 19"/>
          <p:cNvSpPr>
            <a:spLocks noChangeShapeType="1"/>
          </p:cNvSpPr>
          <p:nvPr/>
        </p:nvSpPr>
        <p:spPr bwMode="auto">
          <a:xfrm flipV="1">
            <a:off x="4191000" y="3276600"/>
            <a:ext cx="914400" cy="457200"/>
          </a:xfrm>
          <a:prstGeom prst="line">
            <a:avLst/>
          </a:prstGeom>
          <a:noFill/>
          <a:ln w="38100">
            <a:solidFill>
              <a:srgbClr val="33CC33"/>
            </a:solidFill>
            <a:round/>
            <a:headEnd/>
            <a:tailEnd type="triangle" w="med" len="med"/>
          </a:ln>
          <a:effectLst/>
        </p:spPr>
        <p:txBody>
          <a:bodyPr wrap="none" anchor="ctr"/>
          <a:lstStyle/>
          <a:p>
            <a:endParaRPr lang="de-DE"/>
          </a:p>
        </p:txBody>
      </p:sp>
      <p:sp>
        <p:nvSpPr>
          <p:cNvPr id="221204" name="Line 20"/>
          <p:cNvSpPr>
            <a:spLocks noChangeShapeType="1"/>
          </p:cNvSpPr>
          <p:nvPr/>
        </p:nvSpPr>
        <p:spPr bwMode="auto">
          <a:xfrm flipV="1">
            <a:off x="5181600" y="3429000"/>
            <a:ext cx="152400" cy="304800"/>
          </a:xfrm>
          <a:prstGeom prst="line">
            <a:avLst/>
          </a:prstGeom>
          <a:noFill/>
          <a:ln w="38100">
            <a:solidFill>
              <a:srgbClr val="003366"/>
            </a:solidFill>
            <a:round/>
            <a:headEnd/>
            <a:tailEnd type="triangle" w="med" len="med"/>
          </a:ln>
          <a:effectLst/>
        </p:spPr>
        <p:txBody>
          <a:bodyPr wrap="none" anchor="ctr"/>
          <a:lstStyle/>
          <a:p>
            <a:endParaRPr lang="de-DE"/>
          </a:p>
        </p:txBody>
      </p:sp>
      <p:sp>
        <p:nvSpPr>
          <p:cNvPr id="221205" name="Line 21"/>
          <p:cNvSpPr>
            <a:spLocks noChangeShapeType="1"/>
          </p:cNvSpPr>
          <p:nvPr/>
        </p:nvSpPr>
        <p:spPr bwMode="auto">
          <a:xfrm flipH="1" flipV="1">
            <a:off x="5943600" y="3352800"/>
            <a:ext cx="381000" cy="381000"/>
          </a:xfrm>
          <a:prstGeom prst="line">
            <a:avLst/>
          </a:prstGeom>
          <a:noFill/>
          <a:ln w="38100">
            <a:solidFill>
              <a:schemeClr val="accent1"/>
            </a:solidFill>
            <a:round/>
            <a:headEnd/>
            <a:tailEnd type="triangle" w="med" len="med"/>
          </a:ln>
          <a:effectLst/>
        </p:spPr>
        <p:txBody>
          <a:bodyPr wrap="none" anchor="ctr"/>
          <a:lstStyle/>
          <a:p>
            <a:endParaRPr lang="de-DE"/>
          </a:p>
        </p:txBody>
      </p:sp>
      <p:sp>
        <p:nvSpPr>
          <p:cNvPr id="221206" name="AutoShape 22"/>
          <p:cNvSpPr>
            <a:spLocks/>
          </p:cNvSpPr>
          <p:nvPr/>
        </p:nvSpPr>
        <p:spPr bwMode="auto">
          <a:xfrm>
            <a:off x="7340600" y="1828800"/>
            <a:ext cx="1574800" cy="733425"/>
          </a:xfrm>
          <a:prstGeom prst="borderCallout1">
            <a:avLst>
              <a:gd name="adj1" fmla="val 15583"/>
              <a:gd name="adj2" fmla="val -4838"/>
              <a:gd name="adj3" fmla="val 259523"/>
              <a:gd name="adj4" fmla="val -65222"/>
            </a:avLst>
          </a:prstGeom>
          <a:solidFill>
            <a:schemeClr val="accent2"/>
          </a:solidFill>
          <a:ln w="38100">
            <a:solidFill>
              <a:schemeClr val="tx1"/>
            </a:solidFill>
            <a:miter lim="800000"/>
            <a:headEnd/>
            <a:tailEnd/>
          </a:ln>
          <a:effectLst/>
        </p:spPr>
        <p:txBody>
          <a:bodyPr anchor="ctr"/>
          <a:lstStyle/>
          <a:p>
            <a:pPr>
              <a:lnSpc>
                <a:spcPct val="80000"/>
              </a:lnSpc>
            </a:pPr>
            <a:r>
              <a:rPr lang="de-DE" sz="2000">
                <a:latin typeface="Times New Roman" pitchFamily="18" charset="0"/>
              </a:rPr>
              <a:t>T3 ist ein potentieller Winner</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2"/>
          </p:nvPr>
        </p:nvSpPr>
        <p:spPr/>
        <p:txBody>
          <a:bodyPr/>
          <a:lstStyle/>
          <a:p>
            <a:fld id="{D9A344B1-CD71-4B5A-90F4-98032157E24B}" type="slidenum">
              <a:rPr lang="en-US"/>
              <a:pPr/>
              <a:t>89</a:t>
            </a:fld>
            <a:endParaRPr lang="en-US"/>
          </a:p>
        </p:txBody>
      </p:sp>
      <p:pic>
        <p:nvPicPr>
          <p:cNvPr id="224258" name="Picture 2"/>
          <p:cNvPicPr>
            <a:picLocks noChangeAspect="1" noChangeArrowheads="1"/>
          </p:cNvPicPr>
          <p:nvPr/>
        </p:nvPicPr>
        <p:blipFill>
          <a:blip r:embed="rId3" cstate="print"/>
          <a:srcRect l="4688" t="10417" r="4688" b="6250"/>
          <a:stretch>
            <a:fillRect/>
          </a:stretch>
        </p:blipFill>
        <p:spPr bwMode="auto">
          <a:xfrm>
            <a:off x="304800" y="533400"/>
            <a:ext cx="8839200" cy="6096000"/>
          </a:xfrm>
          <a:prstGeom prst="rect">
            <a:avLst/>
          </a:prstGeom>
          <a:noFill/>
          <a:ln w="38100">
            <a:noFill/>
            <a:miter lim="800000"/>
            <a:headEnd/>
            <a:tailEnd/>
          </a:ln>
          <a:effectLst/>
        </p:spPr>
      </p:pic>
      <p:sp>
        <p:nvSpPr>
          <p:cNvPr id="224259" name="Rectangle 3"/>
          <p:cNvSpPr>
            <a:spLocks noGrp="1" noChangeArrowheads="1"/>
          </p:cNvSpPr>
          <p:nvPr>
            <p:ph type="title"/>
          </p:nvPr>
        </p:nvSpPr>
        <p:spPr/>
        <p:txBody>
          <a:bodyPr/>
          <a:lstStyle/>
          <a:p>
            <a:r>
              <a:rPr lang="de-DE" sz="3200"/>
              <a:t>Log-Architektur einer lokalen Station</a:t>
            </a:r>
            <a:br>
              <a:rPr lang="de-DE" sz="3200"/>
            </a:br>
            <a:endParaRPr lang="de-DE" sz="32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liennummernplatzhalter 4"/>
          <p:cNvSpPr>
            <a:spLocks noGrp="1"/>
          </p:cNvSpPr>
          <p:nvPr>
            <p:ph type="sldNum" sz="quarter" idx="12"/>
          </p:nvPr>
        </p:nvSpPr>
        <p:spPr/>
        <p:txBody>
          <a:bodyPr/>
          <a:lstStyle/>
          <a:p>
            <a:fld id="{39594CBA-7326-4DCA-AF99-87FF54C21FCE}" type="slidenum">
              <a:rPr lang="en-US"/>
              <a:pPr/>
              <a:t>9</a:t>
            </a:fld>
            <a:endParaRPr lang="en-US"/>
          </a:p>
        </p:txBody>
      </p:sp>
      <p:sp>
        <p:nvSpPr>
          <p:cNvPr id="120834" name="Rectangle 2"/>
          <p:cNvSpPr>
            <a:spLocks noGrp="1" noChangeArrowheads="1"/>
          </p:cNvSpPr>
          <p:nvPr>
            <p:ph type="title"/>
          </p:nvPr>
        </p:nvSpPr>
        <p:spPr/>
        <p:txBody>
          <a:bodyPr/>
          <a:lstStyle/>
          <a:p>
            <a:r>
              <a:rPr lang="de-DE"/>
              <a:t>ROWA-Änderungstransaktionen</a:t>
            </a:r>
          </a:p>
        </p:txBody>
      </p:sp>
      <p:grpSp>
        <p:nvGrpSpPr>
          <p:cNvPr id="120843" name="Group 11"/>
          <p:cNvGrpSpPr>
            <a:grpSpLocks/>
          </p:cNvGrpSpPr>
          <p:nvPr/>
        </p:nvGrpSpPr>
        <p:grpSpPr bwMode="auto">
          <a:xfrm>
            <a:off x="762000" y="3276600"/>
            <a:ext cx="1752600" cy="1295400"/>
            <a:chOff x="480" y="2064"/>
            <a:chExt cx="1104" cy="816"/>
          </a:xfrm>
        </p:grpSpPr>
        <p:sp>
          <p:nvSpPr>
            <p:cNvPr id="120835" name="AutoShape 3"/>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DB1</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0838" name="Rectangle 6"/>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0839" name="Rectangle 7"/>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0840" name="Rectangle 8"/>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grpSp>
        <p:nvGrpSpPr>
          <p:cNvPr id="120844" name="Group 12"/>
          <p:cNvGrpSpPr>
            <a:grpSpLocks/>
          </p:cNvGrpSpPr>
          <p:nvPr/>
        </p:nvGrpSpPr>
        <p:grpSpPr bwMode="auto">
          <a:xfrm>
            <a:off x="3962400" y="3276600"/>
            <a:ext cx="1752600" cy="1295400"/>
            <a:chOff x="480" y="2064"/>
            <a:chExt cx="1104" cy="816"/>
          </a:xfrm>
        </p:grpSpPr>
        <p:sp>
          <p:nvSpPr>
            <p:cNvPr id="120845" name="AutoShape 13"/>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DB2</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0846" name="Rectangle 14"/>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0847" name="Rectangle 15"/>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0848" name="Rectangle 16"/>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grpSp>
        <p:nvGrpSpPr>
          <p:cNvPr id="120849" name="Group 17"/>
          <p:cNvGrpSpPr>
            <a:grpSpLocks/>
          </p:cNvGrpSpPr>
          <p:nvPr/>
        </p:nvGrpSpPr>
        <p:grpSpPr bwMode="auto">
          <a:xfrm>
            <a:off x="7086600" y="3276600"/>
            <a:ext cx="1752600" cy="1295400"/>
            <a:chOff x="480" y="2064"/>
            <a:chExt cx="1104" cy="816"/>
          </a:xfrm>
        </p:grpSpPr>
        <p:sp>
          <p:nvSpPr>
            <p:cNvPr id="120850" name="AutoShape 18"/>
            <p:cNvSpPr>
              <a:spLocks noChangeArrowheads="1"/>
            </p:cNvSpPr>
            <p:nvPr/>
          </p:nvSpPr>
          <p:spPr bwMode="auto">
            <a:xfrm>
              <a:off x="480" y="2064"/>
              <a:ext cx="1104" cy="816"/>
            </a:xfrm>
            <a:prstGeom prst="can">
              <a:avLst>
                <a:gd name="adj" fmla="val 25000"/>
              </a:avLst>
            </a:prstGeom>
            <a:solidFill>
              <a:srgbClr val="FFFFFF"/>
            </a:solidFill>
            <a:ln w="38100">
              <a:solidFill>
                <a:schemeClr val="tx1"/>
              </a:solidFill>
              <a:round/>
              <a:headEnd/>
              <a:tailEnd/>
            </a:ln>
            <a:effectLst/>
          </p:spPr>
          <p:txBody>
            <a:bodyPr wrap="none" anchor="ctr"/>
            <a:lstStyle/>
            <a:p>
              <a:r>
                <a:rPr lang="de-DE">
                  <a:latin typeface="Times New Roman" pitchFamily="18" charset="0"/>
                </a:rPr>
                <a:t>DB3</a:t>
              </a:r>
            </a:p>
            <a:p>
              <a:endParaRPr lang="de-DE">
                <a:latin typeface="Times New Roman" pitchFamily="18" charset="0"/>
              </a:endParaRPr>
            </a:p>
            <a:p>
              <a:endParaRPr lang="de-DE">
                <a:latin typeface="Times New Roman" pitchFamily="18" charset="0"/>
              </a:endParaRPr>
            </a:p>
            <a:p>
              <a:endParaRPr lang="de-DE">
                <a:latin typeface="Times New Roman" pitchFamily="18" charset="0"/>
              </a:endParaRPr>
            </a:p>
          </p:txBody>
        </p:sp>
        <p:sp>
          <p:nvSpPr>
            <p:cNvPr id="120851" name="Rectangle 19"/>
            <p:cNvSpPr>
              <a:spLocks noChangeArrowheads="1"/>
            </p:cNvSpPr>
            <p:nvPr/>
          </p:nvSpPr>
          <p:spPr bwMode="auto">
            <a:xfrm>
              <a:off x="624" y="2304"/>
              <a:ext cx="384" cy="192"/>
            </a:xfrm>
            <a:prstGeom prst="rect">
              <a:avLst/>
            </a:prstGeom>
            <a:solidFill>
              <a:srgbClr val="3366FF"/>
            </a:solidFill>
            <a:ln w="38100">
              <a:solidFill>
                <a:schemeClr val="tx1"/>
              </a:solidFill>
              <a:miter lim="800000"/>
              <a:headEnd/>
              <a:tailEnd/>
            </a:ln>
            <a:effectLst/>
          </p:spPr>
          <p:txBody>
            <a:bodyPr wrap="none" anchor="ctr"/>
            <a:lstStyle/>
            <a:p>
              <a:r>
                <a:rPr lang="de-DE">
                  <a:latin typeface="Times New Roman" pitchFamily="18" charset="0"/>
                </a:rPr>
                <a:t>A</a:t>
              </a:r>
            </a:p>
          </p:txBody>
        </p:sp>
        <p:sp>
          <p:nvSpPr>
            <p:cNvPr id="120852" name="Rectangle 20"/>
            <p:cNvSpPr>
              <a:spLocks noChangeArrowheads="1"/>
            </p:cNvSpPr>
            <p:nvPr/>
          </p:nvSpPr>
          <p:spPr bwMode="auto">
            <a:xfrm>
              <a:off x="768" y="2592"/>
              <a:ext cx="384" cy="192"/>
            </a:xfrm>
            <a:prstGeom prst="rect">
              <a:avLst/>
            </a:prstGeom>
            <a:solidFill>
              <a:schemeClr val="accent1"/>
            </a:solidFill>
            <a:ln w="38100">
              <a:solidFill>
                <a:schemeClr val="tx1"/>
              </a:solidFill>
              <a:miter lim="800000"/>
              <a:headEnd/>
              <a:tailEnd/>
            </a:ln>
            <a:effectLst/>
          </p:spPr>
          <p:txBody>
            <a:bodyPr wrap="none" anchor="ctr"/>
            <a:lstStyle/>
            <a:p>
              <a:r>
                <a:rPr lang="de-DE">
                  <a:latin typeface="Times New Roman" pitchFamily="18" charset="0"/>
                </a:rPr>
                <a:t>B</a:t>
              </a:r>
            </a:p>
          </p:txBody>
        </p:sp>
        <p:sp>
          <p:nvSpPr>
            <p:cNvPr id="120853" name="Rectangle 21"/>
            <p:cNvSpPr>
              <a:spLocks noChangeArrowheads="1"/>
            </p:cNvSpPr>
            <p:nvPr/>
          </p:nvSpPr>
          <p:spPr bwMode="auto">
            <a:xfrm>
              <a:off x="1152" y="2352"/>
              <a:ext cx="384" cy="192"/>
            </a:xfrm>
            <a:prstGeom prst="rect">
              <a:avLst/>
            </a:prstGeom>
            <a:solidFill>
              <a:schemeClr val="accent2"/>
            </a:solidFill>
            <a:ln w="38100">
              <a:solidFill>
                <a:schemeClr val="tx1"/>
              </a:solidFill>
              <a:miter lim="800000"/>
              <a:headEnd/>
              <a:tailEnd/>
            </a:ln>
            <a:effectLst/>
          </p:spPr>
          <p:txBody>
            <a:bodyPr wrap="none" anchor="ctr"/>
            <a:lstStyle/>
            <a:p>
              <a:r>
                <a:rPr lang="de-DE">
                  <a:latin typeface="Times New Roman" pitchFamily="18" charset="0"/>
                </a:rPr>
                <a:t>C</a:t>
              </a:r>
            </a:p>
          </p:txBody>
        </p:sp>
      </p:grpSp>
      <p:sp>
        <p:nvSpPr>
          <p:cNvPr id="120854" name="Line 22"/>
          <p:cNvSpPr>
            <a:spLocks noChangeShapeType="1"/>
          </p:cNvSpPr>
          <p:nvPr/>
        </p:nvSpPr>
        <p:spPr bwMode="auto">
          <a:xfrm>
            <a:off x="609600" y="1752600"/>
            <a:ext cx="8534400" cy="0"/>
          </a:xfrm>
          <a:prstGeom prst="line">
            <a:avLst/>
          </a:prstGeom>
          <a:noFill/>
          <a:ln w="76200">
            <a:solidFill>
              <a:schemeClr val="tx1"/>
            </a:solidFill>
            <a:round/>
            <a:headEnd/>
            <a:tailEnd/>
          </a:ln>
          <a:effectLst/>
        </p:spPr>
        <p:txBody>
          <a:bodyPr wrap="none" anchor="ctr"/>
          <a:lstStyle/>
          <a:p>
            <a:endParaRPr lang="de-DE"/>
          </a:p>
        </p:txBody>
      </p:sp>
      <p:sp>
        <p:nvSpPr>
          <p:cNvPr id="120855" name="Text Box 23"/>
          <p:cNvSpPr txBox="1">
            <a:spLocks noChangeArrowheads="1"/>
          </p:cNvSpPr>
          <p:nvPr/>
        </p:nvSpPr>
        <p:spPr bwMode="auto">
          <a:xfrm>
            <a:off x="53975" y="1524000"/>
            <a:ext cx="504825" cy="457200"/>
          </a:xfrm>
          <a:prstGeom prst="rect">
            <a:avLst/>
          </a:prstGeom>
          <a:noFill/>
          <a:ln w="38100">
            <a:noFill/>
            <a:miter lim="800000"/>
            <a:headEnd/>
            <a:tailEnd/>
          </a:ln>
          <a:effectLst/>
        </p:spPr>
        <p:txBody>
          <a:bodyPr wrap="none" anchor="ctr">
            <a:spAutoFit/>
          </a:bodyPr>
          <a:lstStyle/>
          <a:p>
            <a:r>
              <a:rPr lang="de-DE">
                <a:latin typeface="Times New Roman" pitchFamily="18" charset="0"/>
              </a:rPr>
              <a:t>Tä</a:t>
            </a:r>
          </a:p>
        </p:txBody>
      </p:sp>
      <p:sp>
        <p:nvSpPr>
          <p:cNvPr id="120856" name="AutoShape 24"/>
          <p:cNvSpPr>
            <a:spLocks noChangeArrowheads="1"/>
          </p:cNvSpPr>
          <p:nvPr/>
        </p:nvSpPr>
        <p:spPr bwMode="auto">
          <a:xfrm>
            <a:off x="1143000" y="1143000"/>
            <a:ext cx="1219200" cy="457200"/>
          </a:xfrm>
          <a:prstGeom prst="wedgeRoundRectCallout">
            <a:avLst>
              <a:gd name="adj1" fmla="val -43750"/>
              <a:gd name="adj2" fmla="val 70000"/>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A</a:t>
            </a:r>
          </a:p>
        </p:txBody>
      </p:sp>
      <p:sp>
        <p:nvSpPr>
          <p:cNvPr id="120857" name="Oval 25"/>
          <p:cNvSpPr>
            <a:spLocks noChangeArrowheads="1"/>
          </p:cNvSpPr>
          <p:nvPr/>
        </p:nvSpPr>
        <p:spPr bwMode="auto">
          <a:xfrm>
            <a:off x="1905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58" name="Oval 26"/>
          <p:cNvSpPr>
            <a:spLocks noChangeArrowheads="1"/>
          </p:cNvSpPr>
          <p:nvPr/>
        </p:nvSpPr>
        <p:spPr bwMode="auto">
          <a:xfrm>
            <a:off x="2362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59" name="Oval 27"/>
          <p:cNvSpPr>
            <a:spLocks noChangeArrowheads="1"/>
          </p:cNvSpPr>
          <p:nvPr/>
        </p:nvSpPr>
        <p:spPr bwMode="auto">
          <a:xfrm>
            <a:off x="2819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0860" name="AutoShape 28"/>
          <p:cNvCxnSpPr>
            <a:cxnSpLocks noChangeShapeType="1"/>
            <a:stCxn id="120857" idx="3"/>
            <a:endCxn id="120838" idx="1"/>
          </p:cNvCxnSpPr>
          <p:nvPr/>
        </p:nvCxnSpPr>
        <p:spPr bwMode="auto">
          <a:xfrm rot="5400000">
            <a:off x="457200" y="2339975"/>
            <a:ext cx="1984375" cy="955675"/>
          </a:xfrm>
          <a:prstGeom prst="curvedConnector4">
            <a:avLst>
              <a:gd name="adj1" fmla="val 46241"/>
              <a:gd name="adj2" fmla="val 121926"/>
            </a:avLst>
          </a:prstGeom>
          <a:noFill/>
          <a:ln w="38100">
            <a:solidFill>
              <a:schemeClr val="tx1"/>
            </a:solidFill>
            <a:round/>
            <a:headEnd/>
            <a:tailEnd type="triangle" w="med" len="med"/>
          </a:ln>
          <a:effectLst/>
        </p:spPr>
      </p:cxnSp>
      <p:graphicFrame>
        <p:nvGraphicFramePr>
          <p:cNvPr id="120863" name="Object 31"/>
          <p:cNvGraphicFramePr>
            <a:graphicFrameLocks noChangeAspect="1"/>
          </p:cNvGraphicFramePr>
          <p:nvPr/>
        </p:nvGraphicFramePr>
        <p:xfrm>
          <a:off x="914400" y="3657600"/>
          <a:ext cx="222250" cy="358775"/>
        </p:xfrm>
        <a:graphic>
          <a:graphicData uri="http://schemas.openxmlformats.org/presentationml/2006/ole">
            <p:oleObj spid="_x0000_s120863" name="Clip" r:id="rId4" imgW="2147040" imgH="3459960" progId="MS_ClipArt_Gallery.2">
              <p:embed/>
            </p:oleObj>
          </a:graphicData>
        </a:graphic>
      </p:graphicFrame>
      <p:cxnSp>
        <p:nvCxnSpPr>
          <p:cNvPr id="120865" name="AutoShape 33"/>
          <p:cNvCxnSpPr>
            <a:cxnSpLocks noChangeShapeType="1"/>
            <a:stCxn id="120858" idx="4"/>
            <a:endCxn id="120846" idx="1"/>
          </p:cNvCxnSpPr>
          <p:nvPr/>
        </p:nvCxnSpPr>
        <p:spPr bwMode="auto">
          <a:xfrm rot="16200000" flipH="1">
            <a:off x="2324100" y="1962150"/>
            <a:ext cx="1962150" cy="1733550"/>
          </a:xfrm>
          <a:prstGeom prst="curvedConnector2">
            <a:avLst/>
          </a:prstGeom>
          <a:noFill/>
          <a:ln w="38100">
            <a:solidFill>
              <a:schemeClr val="tx1"/>
            </a:solidFill>
            <a:round/>
            <a:headEnd/>
            <a:tailEnd type="triangle" w="med" len="med"/>
          </a:ln>
          <a:effectLst/>
        </p:spPr>
      </p:cxnSp>
      <p:graphicFrame>
        <p:nvGraphicFramePr>
          <p:cNvPr id="120866" name="Object 34"/>
          <p:cNvGraphicFramePr>
            <a:graphicFrameLocks noChangeAspect="1"/>
          </p:cNvGraphicFramePr>
          <p:nvPr/>
        </p:nvGraphicFramePr>
        <p:xfrm>
          <a:off x="4114800" y="3657600"/>
          <a:ext cx="222250" cy="358775"/>
        </p:xfrm>
        <a:graphic>
          <a:graphicData uri="http://schemas.openxmlformats.org/presentationml/2006/ole">
            <p:oleObj spid="_x0000_s120866" name="Clip" r:id="rId5" imgW="2147040" imgH="3459960" progId="MS_ClipArt_Gallery.2">
              <p:embed/>
            </p:oleObj>
          </a:graphicData>
        </a:graphic>
      </p:graphicFrame>
      <p:cxnSp>
        <p:nvCxnSpPr>
          <p:cNvPr id="120867" name="AutoShape 35"/>
          <p:cNvCxnSpPr>
            <a:cxnSpLocks noChangeShapeType="1"/>
            <a:stCxn id="120859" idx="4"/>
            <a:endCxn id="120851" idx="0"/>
          </p:cNvCxnSpPr>
          <p:nvPr/>
        </p:nvCxnSpPr>
        <p:spPr bwMode="auto">
          <a:xfrm rot="16200000" flipH="1">
            <a:off x="4362450" y="381000"/>
            <a:ext cx="1790700" cy="4724400"/>
          </a:xfrm>
          <a:prstGeom prst="curvedConnector3">
            <a:avLst>
              <a:gd name="adj1" fmla="val 50000"/>
            </a:avLst>
          </a:prstGeom>
          <a:noFill/>
          <a:ln w="38100">
            <a:solidFill>
              <a:schemeClr val="tx1"/>
            </a:solidFill>
            <a:round/>
            <a:headEnd/>
            <a:tailEnd type="triangle" w="med" len="med"/>
          </a:ln>
          <a:effectLst/>
        </p:spPr>
      </p:cxnSp>
      <p:graphicFrame>
        <p:nvGraphicFramePr>
          <p:cNvPr id="120868" name="Object 36"/>
          <p:cNvGraphicFramePr>
            <a:graphicFrameLocks noChangeAspect="1"/>
          </p:cNvGraphicFramePr>
          <p:nvPr/>
        </p:nvGraphicFramePr>
        <p:xfrm>
          <a:off x="7239000" y="3657600"/>
          <a:ext cx="222250" cy="358775"/>
        </p:xfrm>
        <a:graphic>
          <a:graphicData uri="http://schemas.openxmlformats.org/presentationml/2006/ole">
            <p:oleObj spid="_x0000_s120868" name="Clip" r:id="rId6" imgW="2147040" imgH="3459960" progId="MS_ClipArt_Gallery.2">
              <p:embed/>
            </p:oleObj>
          </a:graphicData>
        </a:graphic>
      </p:graphicFrame>
      <p:sp>
        <p:nvSpPr>
          <p:cNvPr id="120869" name="AutoShape 37"/>
          <p:cNvSpPr>
            <a:spLocks noChangeArrowheads="1"/>
          </p:cNvSpPr>
          <p:nvPr/>
        </p:nvSpPr>
        <p:spPr bwMode="auto">
          <a:xfrm>
            <a:off x="3276600" y="1066800"/>
            <a:ext cx="1219200" cy="457200"/>
          </a:xfrm>
          <a:prstGeom prst="wedgeRoundRectCallout">
            <a:avLst>
              <a:gd name="adj1" fmla="val -6380"/>
              <a:gd name="adj2" fmla="val 10590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Update B</a:t>
            </a:r>
          </a:p>
        </p:txBody>
      </p:sp>
      <p:sp>
        <p:nvSpPr>
          <p:cNvPr id="120870" name="Oval 38"/>
          <p:cNvSpPr>
            <a:spLocks noChangeArrowheads="1"/>
          </p:cNvSpPr>
          <p:nvPr/>
        </p:nvSpPr>
        <p:spPr bwMode="auto">
          <a:xfrm>
            <a:off x="4572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71" name="Oval 39"/>
          <p:cNvSpPr>
            <a:spLocks noChangeArrowheads="1"/>
          </p:cNvSpPr>
          <p:nvPr/>
        </p:nvSpPr>
        <p:spPr bwMode="auto">
          <a:xfrm>
            <a:off x="51816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72" name="Oval 40"/>
          <p:cNvSpPr>
            <a:spLocks noChangeArrowheads="1"/>
          </p:cNvSpPr>
          <p:nvPr/>
        </p:nvSpPr>
        <p:spPr bwMode="auto">
          <a:xfrm>
            <a:off x="5715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0873" name="AutoShape 41"/>
          <p:cNvCxnSpPr>
            <a:cxnSpLocks noChangeShapeType="1"/>
            <a:stCxn id="120870" idx="4"/>
            <a:endCxn id="120839" idx="3"/>
          </p:cNvCxnSpPr>
          <p:nvPr/>
        </p:nvCxnSpPr>
        <p:spPr bwMode="auto">
          <a:xfrm rot="5400000">
            <a:off x="2038350" y="1657350"/>
            <a:ext cx="2419350" cy="2800350"/>
          </a:xfrm>
          <a:prstGeom prst="curvedConnector2">
            <a:avLst/>
          </a:prstGeom>
          <a:noFill/>
          <a:ln w="38100">
            <a:solidFill>
              <a:schemeClr val="tx1"/>
            </a:solidFill>
            <a:round/>
            <a:headEnd/>
            <a:tailEnd type="triangle" w="med" len="med"/>
          </a:ln>
          <a:effectLst/>
        </p:spPr>
      </p:cxnSp>
      <p:graphicFrame>
        <p:nvGraphicFramePr>
          <p:cNvPr id="120874" name="Object 42"/>
          <p:cNvGraphicFramePr>
            <a:graphicFrameLocks noChangeAspect="1"/>
          </p:cNvGraphicFramePr>
          <p:nvPr/>
        </p:nvGraphicFramePr>
        <p:xfrm>
          <a:off x="1676400" y="4114800"/>
          <a:ext cx="222250" cy="358775"/>
        </p:xfrm>
        <a:graphic>
          <a:graphicData uri="http://schemas.openxmlformats.org/presentationml/2006/ole">
            <p:oleObj spid="_x0000_s120874" name="Clip" r:id="rId7" imgW="2147040" imgH="3459960" progId="MS_ClipArt_Gallery.2">
              <p:embed/>
            </p:oleObj>
          </a:graphicData>
        </a:graphic>
      </p:graphicFrame>
      <p:cxnSp>
        <p:nvCxnSpPr>
          <p:cNvPr id="120875" name="AutoShape 43"/>
          <p:cNvCxnSpPr>
            <a:cxnSpLocks noChangeShapeType="1"/>
            <a:stCxn id="120871" idx="4"/>
            <a:endCxn id="120847" idx="3"/>
          </p:cNvCxnSpPr>
          <p:nvPr/>
        </p:nvCxnSpPr>
        <p:spPr bwMode="auto">
          <a:xfrm rot="5400000">
            <a:off x="3943350" y="2952750"/>
            <a:ext cx="2419350" cy="209550"/>
          </a:xfrm>
          <a:prstGeom prst="curvedConnector2">
            <a:avLst/>
          </a:prstGeom>
          <a:noFill/>
          <a:ln w="38100">
            <a:solidFill>
              <a:schemeClr val="tx1"/>
            </a:solidFill>
            <a:round/>
            <a:headEnd/>
            <a:tailEnd type="triangle" w="med" len="med"/>
          </a:ln>
          <a:effectLst/>
        </p:spPr>
      </p:cxnSp>
      <p:graphicFrame>
        <p:nvGraphicFramePr>
          <p:cNvPr id="120876" name="Object 44"/>
          <p:cNvGraphicFramePr>
            <a:graphicFrameLocks noChangeAspect="1"/>
          </p:cNvGraphicFramePr>
          <p:nvPr/>
        </p:nvGraphicFramePr>
        <p:xfrm>
          <a:off x="4343400" y="4114800"/>
          <a:ext cx="222250" cy="358775"/>
        </p:xfrm>
        <a:graphic>
          <a:graphicData uri="http://schemas.openxmlformats.org/presentationml/2006/ole">
            <p:oleObj spid="_x0000_s120876" name="Clip" r:id="rId8" imgW="2147040" imgH="3459960" progId="MS_ClipArt_Gallery.2">
              <p:embed/>
            </p:oleObj>
          </a:graphicData>
        </a:graphic>
      </p:graphicFrame>
      <p:cxnSp>
        <p:nvCxnSpPr>
          <p:cNvPr id="120877" name="AutoShape 45"/>
          <p:cNvCxnSpPr>
            <a:cxnSpLocks noChangeShapeType="1"/>
            <a:stCxn id="120872" idx="4"/>
            <a:endCxn id="120852" idx="1"/>
          </p:cNvCxnSpPr>
          <p:nvPr/>
        </p:nvCxnSpPr>
        <p:spPr bwMode="auto">
          <a:xfrm rot="16200000" flipH="1">
            <a:off x="5448300" y="2190750"/>
            <a:ext cx="2419350" cy="1733550"/>
          </a:xfrm>
          <a:prstGeom prst="curvedConnector2">
            <a:avLst/>
          </a:prstGeom>
          <a:noFill/>
          <a:ln w="38100">
            <a:solidFill>
              <a:schemeClr val="tx1"/>
            </a:solidFill>
            <a:round/>
            <a:headEnd/>
            <a:tailEnd type="triangle" w="med" len="med"/>
          </a:ln>
          <a:effectLst/>
        </p:spPr>
      </p:cxnSp>
      <p:graphicFrame>
        <p:nvGraphicFramePr>
          <p:cNvPr id="120878" name="Object 46"/>
          <p:cNvGraphicFramePr>
            <a:graphicFrameLocks noChangeAspect="1"/>
          </p:cNvGraphicFramePr>
          <p:nvPr/>
        </p:nvGraphicFramePr>
        <p:xfrm>
          <a:off x="8001000" y="4114800"/>
          <a:ext cx="222250" cy="358775"/>
        </p:xfrm>
        <a:graphic>
          <a:graphicData uri="http://schemas.openxmlformats.org/presentationml/2006/ole">
            <p:oleObj spid="_x0000_s120878" name="Clip" r:id="rId9" imgW="2147040" imgH="3459960" progId="MS_ClipArt_Gallery.2">
              <p:embed/>
            </p:oleObj>
          </a:graphicData>
        </a:graphic>
      </p:graphicFrame>
      <p:sp>
        <p:nvSpPr>
          <p:cNvPr id="120879" name="AutoShape 47"/>
          <p:cNvSpPr>
            <a:spLocks noChangeArrowheads="1"/>
          </p:cNvSpPr>
          <p:nvPr/>
        </p:nvSpPr>
        <p:spPr bwMode="auto">
          <a:xfrm>
            <a:off x="5410200" y="1066800"/>
            <a:ext cx="1828800" cy="457200"/>
          </a:xfrm>
          <a:prstGeom prst="wedgeRoundRectCallout">
            <a:avLst>
              <a:gd name="adj1" fmla="val -15278"/>
              <a:gd name="adj2" fmla="val 10208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2PC: prepare</a:t>
            </a:r>
          </a:p>
        </p:txBody>
      </p:sp>
      <p:sp>
        <p:nvSpPr>
          <p:cNvPr id="120880" name="Oval 48"/>
          <p:cNvSpPr>
            <a:spLocks noChangeArrowheads="1"/>
          </p:cNvSpPr>
          <p:nvPr/>
        </p:nvSpPr>
        <p:spPr bwMode="auto">
          <a:xfrm>
            <a:off x="6553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81" name="Oval 49"/>
          <p:cNvSpPr>
            <a:spLocks noChangeArrowheads="1"/>
          </p:cNvSpPr>
          <p:nvPr/>
        </p:nvSpPr>
        <p:spPr bwMode="auto">
          <a:xfrm>
            <a:off x="68580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82" name="Oval 50"/>
          <p:cNvSpPr>
            <a:spLocks noChangeArrowheads="1"/>
          </p:cNvSpPr>
          <p:nvPr/>
        </p:nvSpPr>
        <p:spPr bwMode="auto">
          <a:xfrm>
            <a:off x="71628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0883" name="AutoShape 51"/>
          <p:cNvCxnSpPr>
            <a:cxnSpLocks noChangeShapeType="1"/>
            <a:stCxn id="120880" idx="4"/>
            <a:endCxn id="120835" idx="1"/>
          </p:cNvCxnSpPr>
          <p:nvPr/>
        </p:nvCxnSpPr>
        <p:spPr bwMode="auto">
          <a:xfrm rot="5400000">
            <a:off x="3429000" y="57150"/>
            <a:ext cx="1409700" cy="4991100"/>
          </a:xfrm>
          <a:prstGeom prst="curvedConnector3">
            <a:avLst>
              <a:gd name="adj1" fmla="val 50000"/>
            </a:avLst>
          </a:prstGeom>
          <a:noFill/>
          <a:ln w="38100">
            <a:solidFill>
              <a:schemeClr val="accent1"/>
            </a:solidFill>
            <a:round/>
            <a:headEnd/>
            <a:tailEnd type="triangle" w="med" len="med"/>
          </a:ln>
          <a:effectLst/>
        </p:spPr>
      </p:cxnSp>
      <p:cxnSp>
        <p:nvCxnSpPr>
          <p:cNvPr id="120884" name="AutoShape 52"/>
          <p:cNvCxnSpPr>
            <a:cxnSpLocks noChangeShapeType="1"/>
            <a:stCxn id="120881" idx="4"/>
            <a:endCxn id="120845" idx="1"/>
          </p:cNvCxnSpPr>
          <p:nvPr/>
        </p:nvCxnSpPr>
        <p:spPr bwMode="auto">
          <a:xfrm rot="5400000">
            <a:off x="5181600" y="1504950"/>
            <a:ext cx="1409700" cy="2095500"/>
          </a:xfrm>
          <a:prstGeom prst="curvedConnector3">
            <a:avLst>
              <a:gd name="adj1" fmla="val 50000"/>
            </a:avLst>
          </a:prstGeom>
          <a:noFill/>
          <a:ln w="38100">
            <a:solidFill>
              <a:schemeClr val="accent1"/>
            </a:solidFill>
            <a:round/>
            <a:headEnd/>
            <a:tailEnd type="triangle" w="med" len="med"/>
          </a:ln>
          <a:effectLst/>
        </p:spPr>
      </p:cxnSp>
      <p:cxnSp>
        <p:nvCxnSpPr>
          <p:cNvPr id="120885" name="AutoShape 53"/>
          <p:cNvCxnSpPr>
            <a:cxnSpLocks noChangeShapeType="1"/>
            <a:stCxn id="120882" idx="4"/>
            <a:endCxn id="120850" idx="1"/>
          </p:cNvCxnSpPr>
          <p:nvPr/>
        </p:nvCxnSpPr>
        <p:spPr bwMode="auto">
          <a:xfrm rot="16200000" flipH="1">
            <a:off x="6896100" y="2190750"/>
            <a:ext cx="1409700" cy="723900"/>
          </a:xfrm>
          <a:prstGeom prst="curvedConnector3">
            <a:avLst>
              <a:gd name="adj1" fmla="val 50000"/>
            </a:avLst>
          </a:prstGeom>
          <a:noFill/>
          <a:ln w="38100">
            <a:solidFill>
              <a:schemeClr val="accent1"/>
            </a:solidFill>
            <a:round/>
            <a:headEnd/>
            <a:tailEnd type="triangle" w="med" len="med"/>
          </a:ln>
          <a:effectLst/>
        </p:spPr>
      </p:cxnSp>
      <p:sp>
        <p:nvSpPr>
          <p:cNvPr id="120886" name="AutoShape 54"/>
          <p:cNvSpPr>
            <a:spLocks noChangeArrowheads="1"/>
          </p:cNvSpPr>
          <p:nvPr/>
        </p:nvSpPr>
        <p:spPr bwMode="auto">
          <a:xfrm>
            <a:off x="7315200" y="1066800"/>
            <a:ext cx="1828800" cy="457200"/>
          </a:xfrm>
          <a:prstGeom prst="wedgeRoundRectCallout">
            <a:avLst>
              <a:gd name="adj1" fmla="val -15278"/>
              <a:gd name="adj2" fmla="val 102083"/>
              <a:gd name="adj3" fmla="val 16667"/>
            </a:avLst>
          </a:prstGeom>
          <a:solidFill>
            <a:srgbClr val="FFFFFF"/>
          </a:solidFill>
          <a:ln w="38100">
            <a:solidFill>
              <a:schemeClr val="tx1"/>
            </a:solidFill>
            <a:miter lim="800000"/>
            <a:headEnd/>
            <a:tailEnd/>
          </a:ln>
          <a:effectLst/>
        </p:spPr>
        <p:txBody>
          <a:bodyPr wrap="none" anchor="ctr"/>
          <a:lstStyle/>
          <a:p>
            <a:r>
              <a:rPr lang="de-DE">
                <a:latin typeface="Times New Roman" pitchFamily="18" charset="0"/>
              </a:rPr>
              <a:t>2PC: commit</a:t>
            </a:r>
          </a:p>
        </p:txBody>
      </p:sp>
      <p:sp>
        <p:nvSpPr>
          <p:cNvPr id="120887" name="Oval 55"/>
          <p:cNvSpPr>
            <a:spLocks noChangeArrowheads="1"/>
          </p:cNvSpPr>
          <p:nvPr/>
        </p:nvSpPr>
        <p:spPr bwMode="auto">
          <a:xfrm>
            <a:off x="81534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88" name="Oval 56"/>
          <p:cNvSpPr>
            <a:spLocks noChangeArrowheads="1"/>
          </p:cNvSpPr>
          <p:nvPr/>
        </p:nvSpPr>
        <p:spPr bwMode="auto">
          <a:xfrm>
            <a:off x="8839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sp>
        <p:nvSpPr>
          <p:cNvPr id="120889" name="Oval 57"/>
          <p:cNvSpPr>
            <a:spLocks noChangeArrowheads="1"/>
          </p:cNvSpPr>
          <p:nvPr/>
        </p:nvSpPr>
        <p:spPr bwMode="auto">
          <a:xfrm>
            <a:off x="8458200" y="1676400"/>
            <a:ext cx="152400" cy="152400"/>
          </a:xfrm>
          <a:prstGeom prst="ellipse">
            <a:avLst/>
          </a:prstGeom>
          <a:solidFill>
            <a:schemeClr val="tx2"/>
          </a:solidFill>
          <a:ln w="38100">
            <a:solidFill>
              <a:schemeClr val="tx1"/>
            </a:solidFill>
            <a:round/>
            <a:headEnd/>
            <a:tailEnd/>
          </a:ln>
          <a:effectLst/>
        </p:spPr>
        <p:txBody>
          <a:bodyPr wrap="none" anchor="ctr"/>
          <a:lstStyle/>
          <a:p>
            <a:endParaRPr lang="de-DE"/>
          </a:p>
        </p:txBody>
      </p:sp>
      <p:cxnSp>
        <p:nvCxnSpPr>
          <p:cNvPr id="120891" name="AutoShape 59"/>
          <p:cNvCxnSpPr>
            <a:cxnSpLocks noChangeShapeType="1"/>
            <a:stCxn id="120887" idx="4"/>
            <a:endCxn id="120835" idx="1"/>
          </p:cNvCxnSpPr>
          <p:nvPr/>
        </p:nvCxnSpPr>
        <p:spPr bwMode="auto">
          <a:xfrm rot="5400000">
            <a:off x="4229100" y="-742950"/>
            <a:ext cx="1409700" cy="6591300"/>
          </a:xfrm>
          <a:prstGeom prst="curvedConnector3">
            <a:avLst>
              <a:gd name="adj1" fmla="val 50000"/>
            </a:avLst>
          </a:prstGeom>
          <a:noFill/>
          <a:ln w="38100">
            <a:solidFill>
              <a:srgbClr val="33CC33"/>
            </a:solidFill>
            <a:round/>
            <a:headEnd/>
            <a:tailEnd type="triangle" w="med" len="med"/>
          </a:ln>
          <a:effectLst/>
        </p:spPr>
      </p:cxnSp>
      <p:cxnSp>
        <p:nvCxnSpPr>
          <p:cNvPr id="120892" name="AutoShape 60"/>
          <p:cNvCxnSpPr>
            <a:cxnSpLocks noChangeShapeType="1"/>
            <a:stCxn id="120889" idx="4"/>
            <a:endCxn id="120845" idx="1"/>
          </p:cNvCxnSpPr>
          <p:nvPr/>
        </p:nvCxnSpPr>
        <p:spPr bwMode="auto">
          <a:xfrm rot="5400000">
            <a:off x="5981700" y="704850"/>
            <a:ext cx="1409700" cy="3695700"/>
          </a:xfrm>
          <a:prstGeom prst="curvedConnector3">
            <a:avLst>
              <a:gd name="adj1" fmla="val 50000"/>
            </a:avLst>
          </a:prstGeom>
          <a:noFill/>
          <a:ln w="38100">
            <a:solidFill>
              <a:srgbClr val="33CC33"/>
            </a:solidFill>
            <a:round/>
            <a:headEnd/>
            <a:tailEnd type="triangle" w="med" len="med"/>
          </a:ln>
          <a:effectLst/>
        </p:spPr>
      </p:cxnSp>
      <p:cxnSp>
        <p:nvCxnSpPr>
          <p:cNvPr id="120893" name="AutoShape 61"/>
          <p:cNvCxnSpPr>
            <a:cxnSpLocks noChangeShapeType="1"/>
            <a:stCxn id="120888" idx="4"/>
            <a:endCxn id="120850" idx="1"/>
          </p:cNvCxnSpPr>
          <p:nvPr/>
        </p:nvCxnSpPr>
        <p:spPr bwMode="auto">
          <a:xfrm rot="5400000">
            <a:off x="7734300" y="2076450"/>
            <a:ext cx="1409700" cy="952500"/>
          </a:xfrm>
          <a:prstGeom prst="curvedConnector3">
            <a:avLst>
              <a:gd name="adj1" fmla="val 50000"/>
            </a:avLst>
          </a:prstGeom>
          <a:noFill/>
          <a:ln w="38100">
            <a:solidFill>
              <a:srgbClr val="33CC33"/>
            </a:solidFill>
            <a:round/>
            <a:headEn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56"/>
                                        </p:tgtEl>
                                        <p:attrNameLst>
                                          <p:attrName>style.visibility</p:attrName>
                                        </p:attrNameLst>
                                      </p:cBhvr>
                                      <p:to>
                                        <p:strVal val="visible"/>
                                      </p:to>
                                    </p:set>
                                    <p:animEffect transition="in" filter="box(out)">
                                      <p:cBhvr>
                                        <p:cTn id="7" dur="500"/>
                                        <p:tgtEl>
                                          <p:spTgt spid="12085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0857"/>
                                        </p:tgtEl>
                                        <p:attrNameLst>
                                          <p:attrName>style.visibility</p:attrName>
                                        </p:attrNameLst>
                                      </p:cBhvr>
                                      <p:to>
                                        <p:strVal val="visible"/>
                                      </p:to>
                                    </p:set>
                                    <p:animEffect transition="in" filter="box(out)">
                                      <p:cBhvr>
                                        <p:cTn id="11" dur="500"/>
                                        <p:tgtEl>
                                          <p:spTgt spid="120857"/>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20858"/>
                                        </p:tgtEl>
                                        <p:attrNameLst>
                                          <p:attrName>style.visibility</p:attrName>
                                        </p:attrNameLst>
                                      </p:cBhvr>
                                      <p:to>
                                        <p:strVal val="visible"/>
                                      </p:to>
                                    </p:set>
                                    <p:animEffect transition="in" filter="box(out)">
                                      <p:cBhvr>
                                        <p:cTn id="15" dur="500"/>
                                        <p:tgtEl>
                                          <p:spTgt spid="120858"/>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20859"/>
                                        </p:tgtEl>
                                        <p:attrNameLst>
                                          <p:attrName>style.visibility</p:attrName>
                                        </p:attrNameLst>
                                      </p:cBhvr>
                                      <p:to>
                                        <p:strVal val="visible"/>
                                      </p:to>
                                    </p:set>
                                    <p:animEffect transition="in" filter="box(out)">
                                      <p:cBhvr>
                                        <p:cTn id="19" dur="500"/>
                                        <p:tgtEl>
                                          <p:spTgt spid="120859"/>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120860"/>
                                        </p:tgtEl>
                                        <p:attrNameLst>
                                          <p:attrName>style.visibility</p:attrName>
                                        </p:attrNameLst>
                                      </p:cBhvr>
                                      <p:to>
                                        <p:strVal val="visible"/>
                                      </p:to>
                                    </p:set>
                                    <p:animEffect transition="in" filter="box(out)">
                                      <p:cBhvr>
                                        <p:cTn id="23" dur="500"/>
                                        <p:tgtEl>
                                          <p:spTgt spid="120860"/>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120863"/>
                                        </p:tgtEl>
                                        <p:attrNameLst>
                                          <p:attrName>style.visibility</p:attrName>
                                        </p:attrNameLst>
                                      </p:cBhvr>
                                      <p:to>
                                        <p:strVal val="visible"/>
                                      </p:to>
                                    </p:set>
                                    <p:animEffect transition="in" filter="box(out)">
                                      <p:cBhvr>
                                        <p:cTn id="27" dur="500"/>
                                        <p:tgtEl>
                                          <p:spTgt spid="120863"/>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120865"/>
                                        </p:tgtEl>
                                        <p:attrNameLst>
                                          <p:attrName>style.visibility</p:attrName>
                                        </p:attrNameLst>
                                      </p:cBhvr>
                                      <p:to>
                                        <p:strVal val="visible"/>
                                      </p:to>
                                    </p:set>
                                    <p:animEffect transition="in" filter="box(out)">
                                      <p:cBhvr>
                                        <p:cTn id="31" dur="500"/>
                                        <p:tgtEl>
                                          <p:spTgt spid="120865"/>
                                        </p:tgtEl>
                                      </p:cBhvr>
                                    </p:animEffect>
                                  </p:childTnLst>
                                </p:cTn>
                              </p:par>
                            </p:childTnLst>
                          </p:cTn>
                        </p:par>
                        <p:par>
                          <p:cTn id="32" fill="hold">
                            <p:stCondLst>
                              <p:cond delay="3500"/>
                            </p:stCondLst>
                            <p:childTnLst>
                              <p:par>
                                <p:cTn id="33" presetID="4" presetClass="entr" presetSubtype="32" fill="hold" nodeType="afterEffect">
                                  <p:stCondLst>
                                    <p:cond delay="0"/>
                                  </p:stCondLst>
                                  <p:childTnLst>
                                    <p:set>
                                      <p:cBhvr>
                                        <p:cTn id="34" dur="1" fill="hold">
                                          <p:stCondLst>
                                            <p:cond delay="0"/>
                                          </p:stCondLst>
                                        </p:cTn>
                                        <p:tgtEl>
                                          <p:spTgt spid="120866"/>
                                        </p:tgtEl>
                                        <p:attrNameLst>
                                          <p:attrName>style.visibility</p:attrName>
                                        </p:attrNameLst>
                                      </p:cBhvr>
                                      <p:to>
                                        <p:strVal val="visible"/>
                                      </p:to>
                                    </p:set>
                                    <p:animEffect transition="in" filter="box(out)">
                                      <p:cBhvr>
                                        <p:cTn id="35" dur="500"/>
                                        <p:tgtEl>
                                          <p:spTgt spid="120866"/>
                                        </p:tgtEl>
                                      </p:cBhvr>
                                    </p:animEffect>
                                  </p:childTnLst>
                                </p:cTn>
                              </p:par>
                            </p:childTnLst>
                          </p:cTn>
                        </p:par>
                        <p:par>
                          <p:cTn id="36" fill="hold">
                            <p:stCondLst>
                              <p:cond delay="4000"/>
                            </p:stCondLst>
                            <p:childTnLst>
                              <p:par>
                                <p:cTn id="37" presetID="4" presetClass="entr" presetSubtype="32" fill="hold" nodeType="afterEffect">
                                  <p:stCondLst>
                                    <p:cond delay="0"/>
                                  </p:stCondLst>
                                  <p:childTnLst>
                                    <p:set>
                                      <p:cBhvr>
                                        <p:cTn id="38" dur="1" fill="hold">
                                          <p:stCondLst>
                                            <p:cond delay="0"/>
                                          </p:stCondLst>
                                        </p:cTn>
                                        <p:tgtEl>
                                          <p:spTgt spid="120867"/>
                                        </p:tgtEl>
                                        <p:attrNameLst>
                                          <p:attrName>style.visibility</p:attrName>
                                        </p:attrNameLst>
                                      </p:cBhvr>
                                      <p:to>
                                        <p:strVal val="visible"/>
                                      </p:to>
                                    </p:set>
                                    <p:animEffect transition="in" filter="box(out)">
                                      <p:cBhvr>
                                        <p:cTn id="39" dur="500"/>
                                        <p:tgtEl>
                                          <p:spTgt spid="120867"/>
                                        </p:tgtEl>
                                      </p:cBhvr>
                                    </p:animEffect>
                                  </p:childTnLst>
                                </p:cTn>
                              </p:par>
                            </p:childTnLst>
                          </p:cTn>
                        </p:par>
                        <p:par>
                          <p:cTn id="40" fill="hold">
                            <p:stCondLst>
                              <p:cond delay="4500"/>
                            </p:stCondLst>
                            <p:childTnLst>
                              <p:par>
                                <p:cTn id="41" presetID="4" presetClass="entr" presetSubtype="32" fill="hold" nodeType="afterEffect">
                                  <p:stCondLst>
                                    <p:cond delay="0"/>
                                  </p:stCondLst>
                                  <p:childTnLst>
                                    <p:set>
                                      <p:cBhvr>
                                        <p:cTn id="42" dur="1" fill="hold">
                                          <p:stCondLst>
                                            <p:cond delay="0"/>
                                          </p:stCondLst>
                                        </p:cTn>
                                        <p:tgtEl>
                                          <p:spTgt spid="120868"/>
                                        </p:tgtEl>
                                        <p:attrNameLst>
                                          <p:attrName>style.visibility</p:attrName>
                                        </p:attrNameLst>
                                      </p:cBhvr>
                                      <p:to>
                                        <p:strVal val="visible"/>
                                      </p:to>
                                    </p:set>
                                    <p:animEffect transition="in" filter="box(out)">
                                      <p:cBhvr>
                                        <p:cTn id="43" dur="500"/>
                                        <p:tgtEl>
                                          <p:spTgt spid="120868"/>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120869"/>
                                        </p:tgtEl>
                                        <p:attrNameLst>
                                          <p:attrName>style.visibility</p:attrName>
                                        </p:attrNameLst>
                                      </p:cBhvr>
                                      <p:to>
                                        <p:strVal val="visible"/>
                                      </p:to>
                                    </p:set>
                                    <p:animEffect transition="in" filter="box(out)">
                                      <p:cBhvr>
                                        <p:cTn id="47" dur="500"/>
                                        <p:tgtEl>
                                          <p:spTgt spid="120869"/>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120870"/>
                                        </p:tgtEl>
                                        <p:attrNameLst>
                                          <p:attrName>style.visibility</p:attrName>
                                        </p:attrNameLst>
                                      </p:cBhvr>
                                      <p:to>
                                        <p:strVal val="visible"/>
                                      </p:to>
                                    </p:set>
                                    <p:animEffect transition="in" filter="box(out)">
                                      <p:cBhvr>
                                        <p:cTn id="51" dur="500"/>
                                        <p:tgtEl>
                                          <p:spTgt spid="120870"/>
                                        </p:tgtEl>
                                      </p:cBhvr>
                                    </p:animEffect>
                                  </p:childTnLst>
                                </p:cTn>
                              </p:par>
                            </p:childTnLst>
                          </p:cTn>
                        </p:par>
                        <p:par>
                          <p:cTn id="52" fill="hold">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120871"/>
                                        </p:tgtEl>
                                        <p:attrNameLst>
                                          <p:attrName>style.visibility</p:attrName>
                                        </p:attrNameLst>
                                      </p:cBhvr>
                                      <p:to>
                                        <p:strVal val="visible"/>
                                      </p:to>
                                    </p:set>
                                    <p:animEffect transition="in" filter="box(out)">
                                      <p:cBhvr>
                                        <p:cTn id="55" dur="500"/>
                                        <p:tgtEl>
                                          <p:spTgt spid="120871"/>
                                        </p:tgtEl>
                                      </p:cBhvr>
                                    </p:animEffect>
                                  </p:child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120872"/>
                                        </p:tgtEl>
                                        <p:attrNameLst>
                                          <p:attrName>style.visibility</p:attrName>
                                        </p:attrNameLst>
                                      </p:cBhvr>
                                      <p:to>
                                        <p:strVal val="visible"/>
                                      </p:to>
                                    </p:set>
                                    <p:animEffect transition="in" filter="box(out)">
                                      <p:cBhvr>
                                        <p:cTn id="59" dur="500"/>
                                        <p:tgtEl>
                                          <p:spTgt spid="120872"/>
                                        </p:tgtEl>
                                      </p:cBhvr>
                                    </p:animEffect>
                                  </p:childTnLst>
                                </p:cTn>
                              </p:par>
                            </p:childTnLst>
                          </p:cTn>
                        </p:par>
                        <p:par>
                          <p:cTn id="60" fill="hold">
                            <p:stCondLst>
                              <p:cond delay="7000"/>
                            </p:stCondLst>
                            <p:childTnLst>
                              <p:par>
                                <p:cTn id="61" presetID="4" presetClass="entr" presetSubtype="32" fill="hold" nodeType="afterEffect">
                                  <p:stCondLst>
                                    <p:cond delay="0"/>
                                  </p:stCondLst>
                                  <p:childTnLst>
                                    <p:set>
                                      <p:cBhvr>
                                        <p:cTn id="62" dur="1" fill="hold">
                                          <p:stCondLst>
                                            <p:cond delay="0"/>
                                          </p:stCondLst>
                                        </p:cTn>
                                        <p:tgtEl>
                                          <p:spTgt spid="120873"/>
                                        </p:tgtEl>
                                        <p:attrNameLst>
                                          <p:attrName>style.visibility</p:attrName>
                                        </p:attrNameLst>
                                      </p:cBhvr>
                                      <p:to>
                                        <p:strVal val="visible"/>
                                      </p:to>
                                    </p:set>
                                    <p:animEffect transition="in" filter="box(out)">
                                      <p:cBhvr>
                                        <p:cTn id="63" dur="500"/>
                                        <p:tgtEl>
                                          <p:spTgt spid="120873"/>
                                        </p:tgtEl>
                                      </p:cBhvr>
                                    </p:animEffect>
                                  </p:childTnLst>
                                </p:cTn>
                              </p:par>
                            </p:childTnLst>
                          </p:cTn>
                        </p:par>
                        <p:par>
                          <p:cTn id="64" fill="hold">
                            <p:stCondLst>
                              <p:cond delay="7500"/>
                            </p:stCondLst>
                            <p:childTnLst>
                              <p:par>
                                <p:cTn id="65" presetID="4" presetClass="entr" presetSubtype="32" fill="hold" nodeType="afterEffect">
                                  <p:stCondLst>
                                    <p:cond delay="0"/>
                                  </p:stCondLst>
                                  <p:childTnLst>
                                    <p:set>
                                      <p:cBhvr>
                                        <p:cTn id="66" dur="1" fill="hold">
                                          <p:stCondLst>
                                            <p:cond delay="0"/>
                                          </p:stCondLst>
                                        </p:cTn>
                                        <p:tgtEl>
                                          <p:spTgt spid="120874"/>
                                        </p:tgtEl>
                                        <p:attrNameLst>
                                          <p:attrName>style.visibility</p:attrName>
                                        </p:attrNameLst>
                                      </p:cBhvr>
                                      <p:to>
                                        <p:strVal val="visible"/>
                                      </p:to>
                                    </p:set>
                                    <p:animEffect transition="in" filter="box(out)">
                                      <p:cBhvr>
                                        <p:cTn id="67" dur="500"/>
                                        <p:tgtEl>
                                          <p:spTgt spid="120874"/>
                                        </p:tgtEl>
                                      </p:cBhvr>
                                    </p:animEffect>
                                  </p:childTnLst>
                                </p:cTn>
                              </p:par>
                            </p:childTnLst>
                          </p:cTn>
                        </p:par>
                        <p:par>
                          <p:cTn id="68" fill="hold">
                            <p:stCondLst>
                              <p:cond delay="8000"/>
                            </p:stCondLst>
                            <p:childTnLst>
                              <p:par>
                                <p:cTn id="69" presetID="4" presetClass="entr" presetSubtype="32" fill="hold" nodeType="afterEffect">
                                  <p:stCondLst>
                                    <p:cond delay="0"/>
                                  </p:stCondLst>
                                  <p:childTnLst>
                                    <p:set>
                                      <p:cBhvr>
                                        <p:cTn id="70" dur="1" fill="hold">
                                          <p:stCondLst>
                                            <p:cond delay="0"/>
                                          </p:stCondLst>
                                        </p:cTn>
                                        <p:tgtEl>
                                          <p:spTgt spid="120875"/>
                                        </p:tgtEl>
                                        <p:attrNameLst>
                                          <p:attrName>style.visibility</p:attrName>
                                        </p:attrNameLst>
                                      </p:cBhvr>
                                      <p:to>
                                        <p:strVal val="visible"/>
                                      </p:to>
                                    </p:set>
                                    <p:animEffect transition="in" filter="box(out)">
                                      <p:cBhvr>
                                        <p:cTn id="71" dur="500"/>
                                        <p:tgtEl>
                                          <p:spTgt spid="120875"/>
                                        </p:tgtEl>
                                      </p:cBhvr>
                                    </p:animEffect>
                                  </p:childTnLst>
                                </p:cTn>
                              </p:par>
                            </p:childTnLst>
                          </p:cTn>
                        </p:par>
                        <p:par>
                          <p:cTn id="72" fill="hold">
                            <p:stCondLst>
                              <p:cond delay="8500"/>
                            </p:stCondLst>
                            <p:childTnLst>
                              <p:par>
                                <p:cTn id="73" presetID="4" presetClass="entr" presetSubtype="32" fill="hold" nodeType="afterEffect">
                                  <p:stCondLst>
                                    <p:cond delay="0"/>
                                  </p:stCondLst>
                                  <p:childTnLst>
                                    <p:set>
                                      <p:cBhvr>
                                        <p:cTn id="74" dur="1" fill="hold">
                                          <p:stCondLst>
                                            <p:cond delay="0"/>
                                          </p:stCondLst>
                                        </p:cTn>
                                        <p:tgtEl>
                                          <p:spTgt spid="120876"/>
                                        </p:tgtEl>
                                        <p:attrNameLst>
                                          <p:attrName>style.visibility</p:attrName>
                                        </p:attrNameLst>
                                      </p:cBhvr>
                                      <p:to>
                                        <p:strVal val="visible"/>
                                      </p:to>
                                    </p:set>
                                    <p:animEffect transition="in" filter="box(out)">
                                      <p:cBhvr>
                                        <p:cTn id="75" dur="500"/>
                                        <p:tgtEl>
                                          <p:spTgt spid="120876"/>
                                        </p:tgtEl>
                                      </p:cBhvr>
                                    </p:animEffect>
                                  </p:childTnLst>
                                </p:cTn>
                              </p:par>
                            </p:childTnLst>
                          </p:cTn>
                        </p:par>
                        <p:par>
                          <p:cTn id="76" fill="hold">
                            <p:stCondLst>
                              <p:cond delay="9000"/>
                            </p:stCondLst>
                            <p:childTnLst>
                              <p:par>
                                <p:cTn id="77" presetID="4" presetClass="entr" presetSubtype="32" fill="hold" nodeType="afterEffect">
                                  <p:stCondLst>
                                    <p:cond delay="0"/>
                                  </p:stCondLst>
                                  <p:childTnLst>
                                    <p:set>
                                      <p:cBhvr>
                                        <p:cTn id="78" dur="1" fill="hold">
                                          <p:stCondLst>
                                            <p:cond delay="0"/>
                                          </p:stCondLst>
                                        </p:cTn>
                                        <p:tgtEl>
                                          <p:spTgt spid="120877"/>
                                        </p:tgtEl>
                                        <p:attrNameLst>
                                          <p:attrName>style.visibility</p:attrName>
                                        </p:attrNameLst>
                                      </p:cBhvr>
                                      <p:to>
                                        <p:strVal val="visible"/>
                                      </p:to>
                                    </p:set>
                                    <p:animEffect transition="in" filter="box(out)">
                                      <p:cBhvr>
                                        <p:cTn id="79" dur="500"/>
                                        <p:tgtEl>
                                          <p:spTgt spid="120877"/>
                                        </p:tgtEl>
                                      </p:cBhvr>
                                    </p:animEffect>
                                  </p:childTnLst>
                                </p:cTn>
                              </p:par>
                            </p:childTnLst>
                          </p:cTn>
                        </p:par>
                        <p:par>
                          <p:cTn id="80" fill="hold">
                            <p:stCondLst>
                              <p:cond delay="9500"/>
                            </p:stCondLst>
                            <p:childTnLst>
                              <p:par>
                                <p:cTn id="81" presetID="4" presetClass="entr" presetSubtype="32" fill="hold" nodeType="afterEffect">
                                  <p:stCondLst>
                                    <p:cond delay="0"/>
                                  </p:stCondLst>
                                  <p:childTnLst>
                                    <p:set>
                                      <p:cBhvr>
                                        <p:cTn id="82" dur="1" fill="hold">
                                          <p:stCondLst>
                                            <p:cond delay="0"/>
                                          </p:stCondLst>
                                        </p:cTn>
                                        <p:tgtEl>
                                          <p:spTgt spid="120878"/>
                                        </p:tgtEl>
                                        <p:attrNameLst>
                                          <p:attrName>style.visibility</p:attrName>
                                        </p:attrNameLst>
                                      </p:cBhvr>
                                      <p:to>
                                        <p:strVal val="visible"/>
                                      </p:to>
                                    </p:set>
                                    <p:animEffect transition="in" filter="box(out)">
                                      <p:cBhvr>
                                        <p:cTn id="83" dur="500"/>
                                        <p:tgtEl>
                                          <p:spTgt spid="120878"/>
                                        </p:tgtEl>
                                      </p:cBhvr>
                                    </p:animEffect>
                                  </p:childTnLst>
                                </p:cTn>
                              </p:par>
                            </p:childTnLst>
                          </p:cTn>
                        </p:par>
                        <p:par>
                          <p:cTn id="84" fill="hold">
                            <p:stCondLst>
                              <p:cond delay="10000"/>
                            </p:stCondLst>
                            <p:childTnLst>
                              <p:par>
                                <p:cTn id="85" presetID="4" presetClass="entr" presetSubtype="32" fill="hold" grpId="0" nodeType="afterEffect">
                                  <p:stCondLst>
                                    <p:cond delay="0"/>
                                  </p:stCondLst>
                                  <p:childTnLst>
                                    <p:set>
                                      <p:cBhvr>
                                        <p:cTn id="86" dur="1" fill="hold">
                                          <p:stCondLst>
                                            <p:cond delay="0"/>
                                          </p:stCondLst>
                                        </p:cTn>
                                        <p:tgtEl>
                                          <p:spTgt spid="120879"/>
                                        </p:tgtEl>
                                        <p:attrNameLst>
                                          <p:attrName>style.visibility</p:attrName>
                                        </p:attrNameLst>
                                      </p:cBhvr>
                                      <p:to>
                                        <p:strVal val="visible"/>
                                      </p:to>
                                    </p:set>
                                    <p:animEffect transition="in" filter="box(out)">
                                      <p:cBhvr>
                                        <p:cTn id="87" dur="500"/>
                                        <p:tgtEl>
                                          <p:spTgt spid="120879"/>
                                        </p:tgtEl>
                                      </p:cBhvr>
                                    </p:animEffect>
                                  </p:childTnLst>
                                </p:cTn>
                              </p:par>
                            </p:childTnLst>
                          </p:cTn>
                        </p:par>
                        <p:par>
                          <p:cTn id="88" fill="hold">
                            <p:stCondLst>
                              <p:cond delay="10500"/>
                            </p:stCondLst>
                            <p:childTnLst>
                              <p:par>
                                <p:cTn id="89" presetID="4" presetClass="entr" presetSubtype="32" fill="hold" grpId="0" nodeType="afterEffect">
                                  <p:stCondLst>
                                    <p:cond delay="0"/>
                                  </p:stCondLst>
                                  <p:childTnLst>
                                    <p:set>
                                      <p:cBhvr>
                                        <p:cTn id="90" dur="1" fill="hold">
                                          <p:stCondLst>
                                            <p:cond delay="0"/>
                                          </p:stCondLst>
                                        </p:cTn>
                                        <p:tgtEl>
                                          <p:spTgt spid="120880"/>
                                        </p:tgtEl>
                                        <p:attrNameLst>
                                          <p:attrName>style.visibility</p:attrName>
                                        </p:attrNameLst>
                                      </p:cBhvr>
                                      <p:to>
                                        <p:strVal val="visible"/>
                                      </p:to>
                                    </p:set>
                                    <p:animEffect transition="in" filter="box(out)">
                                      <p:cBhvr>
                                        <p:cTn id="91" dur="500"/>
                                        <p:tgtEl>
                                          <p:spTgt spid="120880"/>
                                        </p:tgtEl>
                                      </p:cBhvr>
                                    </p:animEffect>
                                  </p:childTnLst>
                                </p:cTn>
                              </p:par>
                            </p:childTnLst>
                          </p:cTn>
                        </p:par>
                        <p:par>
                          <p:cTn id="92" fill="hold">
                            <p:stCondLst>
                              <p:cond delay="11000"/>
                            </p:stCondLst>
                            <p:childTnLst>
                              <p:par>
                                <p:cTn id="93" presetID="4" presetClass="entr" presetSubtype="32" fill="hold" grpId="0" nodeType="afterEffect">
                                  <p:stCondLst>
                                    <p:cond delay="0"/>
                                  </p:stCondLst>
                                  <p:childTnLst>
                                    <p:set>
                                      <p:cBhvr>
                                        <p:cTn id="94" dur="1" fill="hold">
                                          <p:stCondLst>
                                            <p:cond delay="0"/>
                                          </p:stCondLst>
                                        </p:cTn>
                                        <p:tgtEl>
                                          <p:spTgt spid="120881"/>
                                        </p:tgtEl>
                                        <p:attrNameLst>
                                          <p:attrName>style.visibility</p:attrName>
                                        </p:attrNameLst>
                                      </p:cBhvr>
                                      <p:to>
                                        <p:strVal val="visible"/>
                                      </p:to>
                                    </p:set>
                                    <p:animEffect transition="in" filter="box(out)">
                                      <p:cBhvr>
                                        <p:cTn id="95" dur="500"/>
                                        <p:tgtEl>
                                          <p:spTgt spid="120881"/>
                                        </p:tgtEl>
                                      </p:cBhvr>
                                    </p:animEffect>
                                  </p:childTnLst>
                                </p:cTn>
                              </p:par>
                            </p:childTnLst>
                          </p:cTn>
                        </p:par>
                        <p:par>
                          <p:cTn id="96" fill="hold">
                            <p:stCondLst>
                              <p:cond delay="11500"/>
                            </p:stCondLst>
                            <p:childTnLst>
                              <p:par>
                                <p:cTn id="97" presetID="4" presetClass="entr" presetSubtype="32" fill="hold" grpId="0" nodeType="afterEffect">
                                  <p:stCondLst>
                                    <p:cond delay="0"/>
                                  </p:stCondLst>
                                  <p:childTnLst>
                                    <p:set>
                                      <p:cBhvr>
                                        <p:cTn id="98" dur="1" fill="hold">
                                          <p:stCondLst>
                                            <p:cond delay="0"/>
                                          </p:stCondLst>
                                        </p:cTn>
                                        <p:tgtEl>
                                          <p:spTgt spid="120882"/>
                                        </p:tgtEl>
                                        <p:attrNameLst>
                                          <p:attrName>style.visibility</p:attrName>
                                        </p:attrNameLst>
                                      </p:cBhvr>
                                      <p:to>
                                        <p:strVal val="visible"/>
                                      </p:to>
                                    </p:set>
                                    <p:animEffect transition="in" filter="box(out)">
                                      <p:cBhvr>
                                        <p:cTn id="99" dur="500"/>
                                        <p:tgtEl>
                                          <p:spTgt spid="120882"/>
                                        </p:tgtEl>
                                      </p:cBhvr>
                                    </p:animEffect>
                                  </p:childTnLst>
                                </p:cTn>
                              </p:par>
                            </p:childTnLst>
                          </p:cTn>
                        </p:par>
                        <p:par>
                          <p:cTn id="100" fill="hold">
                            <p:stCondLst>
                              <p:cond delay="12000"/>
                            </p:stCondLst>
                            <p:childTnLst>
                              <p:par>
                                <p:cTn id="101" presetID="4" presetClass="entr" presetSubtype="32" fill="hold" nodeType="afterEffect">
                                  <p:stCondLst>
                                    <p:cond delay="0"/>
                                  </p:stCondLst>
                                  <p:childTnLst>
                                    <p:set>
                                      <p:cBhvr>
                                        <p:cTn id="102" dur="1" fill="hold">
                                          <p:stCondLst>
                                            <p:cond delay="0"/>
                                          </p:stCondLst>
                                        </p:cTn>
                                        <p:tgtEl>
                                          <p:spTgt spid="120883"/>
                                        </p:tgtEl>
                                        <p:attrNameLst>
                                          <p:attrName>style.visibility</p:attrName>
                                        </p:attrNameLst>
                                      </p:cBhvr>
                                      <p:to>
                                        <p:strVal val="visible"/>
                                      </p:to>
                                    </p:set>
                                    <p:animEffect transition="in" filter="box(out)">
                                      <p:cBhvr>
                                        <p:cTn id="103" dur="500"/>
                                        <p:tgtEl>
                                          <p:spTgt spid="120883"/>
                                        </p:tgtEl>
                                      </p:cBhvr>
                                    </p:animEffect>
                                  </p:childTnLst>
                                </p:cTn>
                              </p:par>
                            </p:childTnLst>
                          </p:cTn>
                        </p:par>
                        <p:par>
                          <p:cTn id="104" fill="hold">
                            <p:stCondLst>
                              <p:cond delay="12500"/>
                            </p:stCondLst>
                            <p:childTnLst>
                              <p:par>
                                <p:cTn id="105" presetID="4" presetClass="entr" presetSubtype="32" fill="hold" nodeType="afterEffect">
                                  <p:stCondLst>
                                    <p:cond delay="0"/>
                                  </p:stCondLst>
                                  <p:childTnLst>
                                    <p:set>
                                      <p:cBhvr>
                                        <p:cTn id="106" dur="1" fill="hold">
                                          <p:stCondLst>
                                            <p:cond delay="0"/>
                                          </p:stCondLst>
                                        </p:cTn>
                                        <p:tgtEl>
                                          <p:spTgt spid="120884"/>
                                        </p:tgtEl>
                                        <p:attrNameLst>
                                          <p:attrName>style.visibility</p:attrName>
                                        </p:attrNameLst>
                                      </p:cBhvr>
                                      <p:to>
                                        <p:strVal val="visible"/>
                                      </p:to>
                                    </p:set>
                                    <p:animEffect transition="in" filter="box(out)">
                                      <p:cBhvr>
                                        <p:cTn id="107" dur="500"/>
                                        <p:tgtEl>
                                          <p:spTgt spid="120884"/>
                                        </p:tgtEl>
                                      </p:cBhvr>
                                    </p:animEffect>
                                  </p:childTnLst>
                                </p:cTn>
                              </p:par>
                            </p:childTnLst>
                          </p:cTn>
                        </p:par>
                        <p:par>
                          <p:cTn id="108" fill="hold">
                            <p:stCondLst>
                              <p:cond delay="13000"/>
                            </p:stCondLst>
                            <p:childTnLst>
                              <p:par>
                                <p:cTn id="109" presetID="4" presetClass="entr" presetSubtype="32" fill="hold" nodeType="afterEffect">
                                  <p:stCondLst>
                                    <p:cond delay="0"/>
                                  </p:stCondLst>
                                  <p:childTnLst>
                                    <p:set>
                                      <p:cBhvr>
                                        <p:cTn id="110" dur="1" fill="hold">
                                          <p:stCondLst>
                                            <p:cond delay="0"/>
                                          </p:stCondLst>
                                        </p:cTn>
                                        <p:tgtEl>
                                          <p:spTgt spid="120885"/>
                                        </p:tgtEl>
                                        <p:attrNameLst>
                                          <p:attrName>style.visibility</p:attrName>
                                        </p:attrNameLst>
                                      </p:cBhvr>
                                      <p:to>
                                        <p:strVal val="visible"/>
                                      </p:to>
                                    </p:set>
                                    <p:animEffect transition="in" filter="box(out)">
                                      <p:cBhvr>
                                        <p:cTn id="111" dur="500"/>
                                        <p:tgtEl>
                                          <p:spTgt spid="120885"/>
                                        </p:tgtEl>
                                      </p:cBhvr>
                                    </p:animEffect>
                                  </p:childTnLst>
                                </p:cTn>
                              </p:par>
                            </p:childTnLst>
                          </p:cTn>
                        </p:par>
                        <p:par>
                          <p:cTn id="112" fill="hold">
                            <p:stCondLst>
                              <p:cond delay="13500"/>
                            </p:stCondLst>
                            <p:childTnLst>
                              <p:par>
                                <p:cTn id="113" presetID="4" presetClass="entr" presetSubtype="32" fill="hold" grpId="0" nodeType="afterEffect">
                                  <p:stCondLst>
                                    <p:cond delay="0"/>
                                  </p:stCondLst>
                                  <p:childTnLst>
                                    <p:set>
                                      <p:cBhvr>
                                        <p:cTn id="114" dur="1" fill="hold">
                                          <p:stCondLst>
                                            <p:cond delay="0"/>
                                          </p:stCondLst>
                                        </p:cTn>
                                        <p:tgtEl>
                                          <p:spTgt spid="120886"/>
                                        </p:tgtEl>
                                        <p:attrNameLst>
                                          <p:attrName>style.visibility</p:attrName>
                                        </p:attrNameLst>
                                      </p:cBhvr>
                                      <p:to>
                                        <p:strVal val="visible"/>
                                      </p:to>
                                    </p:set>
                                    <p:animEffect transition="in" filter="box(out)">
                                      <p:cBhvr>
                                        <p:cTn id="115" dur="500"/>
                                        <p:tgtEl>
                                          <p:spTgt spid="120886"/>
                                        </p:tgtEl>
                                      </p:cBhvr>
                                    </p:animEffect>
                                  </p:childTnLst>
                                </p:cTn>
                              </p:par>
                            </p:childTnLst>
                          </p:cTn>
                        </p:par>
                        <p:par>
                          <p:cTn id="116" fill="hold">
                            <p:stCondLst>
                              <p:cond delay="14000"/>
                            </p:stCondLst>
                            <p:childTnLst>
                              <p:par>
                                <p:cTn id="117" presetID="4" presetClass="entr" presetSubtype="32" fill="hold" grpId="0" nodeType="afterEffect">
                                  <p:stCondLst>
                                    <p:cond delay="0"/>
                                  </p:stCondLst>
                                  <p:childTnLst>
                                    <p:set>
                                      <p:cBhvr>
                                        <p:cTn id="118" dur="1" fill="hold">
                                          <p:stCondLst>
                                            <p:cond delay="0"/>
                                          </p:stCondLst>
                                        </p:cTn>
                                        <p:tgtEl>
                                          <p:spTgt spid="120887"/>
                                        </p:tgtEl>
                                        <p:attrNameLst>
                                          <p:attrName>style.visibility</p:attrName>
                                        </p:attrNameLst>
                                      </p:cBhvr>
                                      <p:to>
                                        <p:strVal val="visible"/>
                                      </p:to>
                                    </p:set>
                                    <p:animEffect transition="in" filter="box(out)">
                                      <p:cBhvr>
                                        <p:cTn id="119" dur="500"/>
                                        <p:tgtEl>
                                          <p:spTgt spid="120887"/>
                                        </p:tgtEl>
                                      </p:cBhvr>
                                    </p:animEffect>
                                  </p:childTnLst>
                                </p:cTn>
                              </p:par>
                            </p:childTnLst>
                          </p:cTn>
                        </p:par>
                        <p:par>
                          <p:cTn id="120" fill="hold">
                            <p:stCondLst>
                              <p:cond delay="14500"/>
                            </p:stCondLst>
                            <p:childTnLst>
                              <p:par>
                                <p:cTn id="121" presetID="4" presetClass="entr" presetSubtype="32" fill="hold" grpId="0" nodeType="afterEffect">
                                  <p:stCondLst>
                                    <p:cond delay="0"/>
                                  </p:stCondLst>
                                  <p:childTnLst>
                                    <p:set>
                                      <p:cBhvr>
                                        <p:cTn id="122" dur="1" fill="hold">
                                          <p:stCondLst>
                                            <p:cond delay="0"/>
                                          </p:stCondLst>
                                        </p:cTn>
                                        <p:tgtEl>
                                          <p:spTgt spid="120888"/>
                                        </p:tgtEl>
                                        <p:attrNameLst>
                                          <p:attrName>style.visibility</p:attrName>
                                        </p:attrNameLst>
                                      </p:cBhvr>
                                      <p:to>
                                        <p:strVal val="visible"/>
                                      </p:to>
                                    </p:set>
                                    <p:animEffect transition="in" filter="box(out)">
                                      <p:cBhvr>
                                        <p:cTn id="123" dur="500"/>
                                        <p:tgtEl>
                                          <p:spTgt spid="120888"/>
                                        </p:tgtEl>
                                      </p:cBhvr>
                                    </p:animEffect>
                                  </p:childTnLst>
                                </p:cTn>
                              </p:par>
                            </p:childTnLst>
                          </p:cTn>
                        </p:par>
                        <p:par>
                          <p:cTn id="124" fill="hold">
                            <p:stCondLst>
                              <p:cond delay="15000"/>
                            </p:stCondLst>
                            <p:childTnLst>
                              <p:par>
                                <p:cTn id="125" presetID="4" presetClass="entr" presetSubtype="32" fill="hold" grpId="0" nodeType="afterEffect">
                                  <p:stCondLst>
                                    <p:cond delay="0"/>
                                  </p:stCondLst>
                                  <p:childTnLst>
                                    <p:set>
                                      <p:cBhvr>
                                        <p:cTn id="126" dur="1" fill="hold">
                                          <p:stCondLst>
                                            <p:cond delay="0"/>
                                          </p:stCondLst>
                                        </p:cTn>
                                        <p:tgtEl>
                                          <p:spTgt spid="120889"/>
                                        </p:tgtEl>
                                        <p:attrNameLst>
                                          <p:attrName>style.visibility</p:attrName>
                                        </p:attrNameLst>
                                      </p:cBhvr>
                                      <p:to>
                                        <p:strVal val="visible"/>
                                      </p:to>
                                    </p:set>
                                    <p:animEffect transition="in" filter="box(out)">
                                      <p:cBhvr>
                                        <p:cTn id="127" dur="500"/>
                                        <p:tgtEl>
                                          <p:spTgt spid="120889"/>
                                        </p:tgtEl>
                                      </p:cBhvr>
                                    </p:animEffect>
                                  </p:childTnLst>
                                </p:cTn>
                              </p:par>
                            </p:childTnLst>
                          </p:cTn>
                        </p:par>
                        <p:par>
                          <p:cTn id="128" fill="hold">
                            <p:stCondLst>
                              <p:cond delay="15500"/>
                            </p:stCondLst>
                            <p:childTnLst>
                              <p:par>
                                <p:cTn id="129" presetID="4" presetClass="entr" presetSubtype="32" fill="hold" nodeType="afterEffect">
                                  <p:stCondLst>
                                    <p:cond delay="0"/>
                                  </p:stCondLst>
                                  <p:childTnLst>
                                    <p:set>
                                      <p:cBhvr>
                                        <p:cTn id="130" dur="1" fill="hold">
                                          <p:stCondLst>
                                            <p:cond delay="0"/>
                                          </p:stCondLst>
                                        </p:cTn>
                                        <p:tgtEl>
                                          <p:spTgt spid="120891"/>
                                        </p:tgtEl>
                                        <p:attrNameLst>
                                          <p:attrName>style.visibility</p:attrName>
                                        </p:attrNameLst>
                                      </p:cBhvr>
                                      <p:to>
                                        <p:strVal val="visible"/>
                                      </p:to>
                                    </p:set>
                                    <p:animEffect transition="in" filter="box(out)">
                                      <p:cBhvr>
                                        <p:cTn id="131" dur="500"/>
                                        <p:tgtEl>
                                          <p:spTgt spid="120891"/>
                                        </p:tgtEl>
                                      </p:cBhvr>
                                    </p:animEffect>
                                  </p:childTnLst>
                                </p:cTn>
                              </p:par>
                            </p:childTnLst>
                          </p:cTn>
                        </p:par>
                        <p:par>
                          <p:cTn id="132" fill="hold">
                            <p:stCondLst>
                              <p:cond delay="16000"/>
                            </p:stCondLst>
                            <p:childTnLst>
                              <p:par>
                                <p:cTn id="133" presetID="4" presetClass="entr" presetSubtype="32" fill="hold" nodeType="afterEffect">
                                  <p:stCondLst>
                                    <p:cond delay="0"/>
                                  </p:stCondLst>
                                  <p:childTnLst>
                                    <p:set>
                                      <p:cBhvr>
                                        <p:cTn id="134" dur="1" fill="hold">
                                          <p:stCondLst>
                                            <p:cond delay="0"/>
                                          </p:stCondLst>
                                        </p:cTn>
                                        <p:tgtEl>
                                          <p:spTgt spid="120892"/>
                                        </p:tgtEl>
                                        <p:attrNameLst>
                                          <p:attrName>style.visibility</p:attrName>
                                        </p:attrNameLst>
                                      </p:cBhvr>
                                      <p:to>
                                        <p:strVal val="visible"/>
                                      </p:to>
                                    </p:set>
                                    <p:animEffect transition="in" filter="box(out)">
                                      <p:cBhvr>
                                        <p:cTn id="135" dur="500"/>
                                        <p:tgtEl>
                                          <p:spTgt spid="120892"/>
                                        </p:tgtEl>
                                      </p:cBhvr>
                                    </p:animEffect>
                                  </p:childTnLst>
                                </p:cTn>
                              </p:par>
                            </p:childTnLst>
                          </p:cTn>
                        </p:par>
                        <p:par>
                          <p:cTn id="136" fill="hold">
                            <p:stCondLst>
                              <p:cond delay="16500"/>
                            </p:stCondLst>
                            <p:childTnLst>
                              <p:par>
                                <p:cTn id="137" presetID="4" presetClass="entr" presetSubtype="32" fill="hold" nodeType="afterEffect">
                                  <p:stCondLst>
                                    <p:cond delay="0"/>
                                  </p:stCondLst>
                                  <p:childTnLst>
                                    <p:set>
                                      <p:cBhvr>
                                        <p:cTn id="138" dur="1" fill="hold">
                                          <p:stCondLst>
                                            <p:cond delay="0"/>
                                          </p:stCondLst>
                                        </p:cTn>
                                        <p:tgtEl>
                                          <p:spTgt spid="120893"/>
                                        </p:tgtEl>
                                        <p:attrNameLst>
                                          <p:attrName>style.visibility</p:attrName>
                                        </p:attrNameLst>
                                      </p:cBhvr>
                                      <p:to>
                                        <p:strVal val="visible"/>
                                      </p:to>
                                    </p:set>
                                    <p:animEffect transition="in" filter="box(out)">
                                      <p:cBhvr>
                                        <p:cTn id="139" dur="500"/>
                                        <p:tgtEl>
                                          <p:spTgt spid="120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6" grpId="0" animBg="1" autoUpdateAnimBg="0"/>
      <p:bldP spid="120857" grpId="0" animBg="1"/>
      <p:bldP spid="120858" grpId="0" animBg="1"/>
      <p:bldP spid="120859" grpId="0" animBg="1"/>
      <p:bldP spid="120869" grpId="0" animBg="1" autoUpdateAnimBg="0"/>
      <p:bldP spid="120870" grpId="0" animBg="1"/>
      <p:bldP spid="120871" grpId="0" animBg="1"/>
      <p:bldP spid="120872" grpId="0" animBg="1"/>
      <p:bldP spid="120879" grpId="0" animBg="1" autoUpdateAnimBg="0"/>
      <p:bldP spid="120880" grpId="0" animBg="1"/>
      <p:bldP spid="120881" grpId="0" animBg="1"/>
      <p:bldP spid="120882" grpId="0" animBg="1"/>
      <p:bldP spid="120886" grpId="0" animBg="1" autoUpdateAnimBg="0"/>
      <p:bldP spid="120887" grpId="0" animBg="1"/>
      <p:bldP spid="120888" grpId="0" animBg="1"/>
      <p:bldP spid="12088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fld id="{5F6E4CBD-86FA-44F1-9A8A-6608A6F33B38}" type="slidenum">
              <a:rPr lang="en-US"/>
              <a:pPr/>
              <a:t>90</a:t>
            </a:fld>
            <a:endParaRPr lang="en-US"/>
          </a:p>
        </p:txBody>
      </p:sp>
      <p:pic>
        <p:nvPicPr>
          <p:cNvPr id="223234" name="Picture 2"/>
          <p:cNvPicPr>
            <a:picLocks noChangeAspect="1" noChangeArrowheads="1"/>
          </p:cNvPicPr>
          <p:nvPr/>
        </p:nvPicPr>
        <p:blipFill>
          <a:blip r:embed="rId3" cstate="print"/>
          <a:srcRect/>
          <a:stretch>
            <a:fillRect/>
          </a:stretch>
        </p:blipFill>
        <p:spPr bwMode="auto">
          <a:xfrm>
            <a:off x="-228600" y="0"/>
            <a:ext cx="9753600" cy="7315200"/>
          </a:xfrm>
          <a:prstGeom prst="rect">
            <a:avLst/>
          </a:prstGeom>
          <a:noFill/>
          <a:ln w="57150">
            <a:noFill/>
            <a:miter lim="800000"/>
            <a:headEnd/>
            <a:tailEnd/>
          </a:ln>
          <a:effectLst/>
        </p:spPr>
      </p:pic>
      <p:sp>
        <p:nvSpPr>
          <p:cNvPr id="223235" name="Text Box 3"/>
          <p:cNvSpPr txBox="1">
            <a:spLocks noChangeArrowheads="1"/>
          </p:cNvSpPr>
          <p:nvPr/>
        </p:nvSpPr>
        <p:spPr bwMode="auto">
          <a:xfrm>
            <a:off x="685800" y="3171825"/>
            <a:ext cx="7729538" cy="3706813"/>
          </a:xfrm>
          <a:prstGeom prst="rect">
            <a:avLst/>
          </a:prstGeom>
          <a:noFill/>
          <a:ln w="57150">
            <a:noFill/>
            <a:miter lim="800000"/>
            <a:headEnd/>
            <a:tailEnd/>
          </a:ln>
          <a:effectLst/>
        </p:spPr>
        <p:txBody>
          <a:bodyPr anchor="ctr">
            <a:spAutoFit/>
          </a:bodyPr>
          <a:lstStyle/>
          <a:p>
            <a:pPr algn="l">
              <a:lnSpc>
                <a:spcPct val="90000"/>
              </a:lnSpc>
              <a:buFontTx/>
              <a:buChar char="•"/>
            </a:pPr>
            <a:r>
              <a:rPr lang="de-DE">
                <a:solidFill>
                  <a:srgbClr val="003366"/>
                </a:solidFill>
                <a:latin typeface="Times New Roman" pitchFamily="18" charset="0"/>
              </a:rPr>
              <a:t> Log-Record wird für jede Änderungsoperation geschrieben</a:t>
            </a:r>
          </a:p>
          <a:p>
            <a:pPr lvl="1" algn="l">
              <a:lnSpc>
                <a:spcPct val="90000"/>
              </a:lnSpc>
              <a:buFontTx/>
              <a:buChar char="•"/>
            </a:pPr>
            <a:r>
              <a:rPr lang="de-DE">
                <a:solidFill>
                  <a:srgbClr val="003366"/>
                </a:solidFill>
                <a:latin typeface="Times New Roman" pitchFamily="18" charset="0"/>
              </a:rPr>
              <a:t> before-image für das „Undo“</a:t>
            </a:r>
          </a:p>
          <a:p>
            <a:pPr lvl="1" algn="l">
              <a:lnSpc>
                <a:spcPct val="90000"/>
              </a:lnSpc>
              <a:buFontTx/>
              <a:buChar char="•"/>
            </a:pPr>
            <a:r>
              <a:rPr lang="de-DE">
                <a:solidFill>
                  <a:srgbClr val="003366"/>
                </a:solidFill>
                <a:latin typeface="Times New Roman" pitchFamily="18" charset="0"/>
              </a:rPr>
              <a:t> after-image für das Redo</a:t>
            </a:r>
          </a:p>
          <a:p>
            <a:pPr algn="l">
              <a:lnSpc>
                <a:spcPct val="90000"/>
              </a:lnSpc>
              <a:buFontTx/>
              <a:buChar char="•"/>
            </a:pPr>
            <a:r>
              <a:rPr lang="de-DE">
                <a:solidFill>
                  <a:srgbClr val="003366"/>
                </a:solidFill>
                <a:latin typeface="Times New Roman" pitchFamily="18" charset="0"/>
              </a:rPr>
              <a:t>Eine verteilte Transaktion schreibt vor dem Verschicken der READY (RtC) Nachricht </a:t>
            </a:r>
          </a:p>
          <a:p>
            <a:pPr lvl="1" algn="l">
              <a:lnSpc>
                <a:spcPct val="90000"/>
              </a:lnSpc>
              <a:buFontTx/>
              <a:buChar char="•"/>
            </a:pPr>
            <a:r>
              <a:rPr lang="de-DE">
                <a:solidFill>
                  <a:srgbClr val="003366"/>
                </a:solidFill>
                <a:latin typeface="Times New Roman" pitchFamily="18" charset="0"/>
              </a:rPr>
              <a:t>alle Log-Records ihrer Änderungen ins Archiv (Platte)</a:t>
            </a:r>
          </a:p>
          <a:p>
            <a:pPr lvl="1" algn="l">
              <a:lnSpc>
                <a:spcPct val="90000"/>
              </a:lnSpc>
              <a:buFontTx/>
              <a:buChar char="•"/>
            </a:pPr>
            <a:r>
              <a:rPr lang="de-DE">
                <a:solidFill>
                  <a:srgbClr val="003366"/>
                </a:solidFill>
                <a:latin typeface="Times New Roman" pitchFamily="18" charset="0"/>
              </a:rPr>
              <a:t>Es muß aus dem Log hervorgehen, welche Daten gesperrt wurden</a:t>
            </a:r>
          </a:p>
          <a:p>
            <a:pPr lvl="1" algn="l">
              <a:lnSpc>
                <a:spcPct val="90000"/>
              </a:lnSpc>
              <a:buFontTx/>
              <a:buChar char="•"/>
            </a:pPr>
            <a:r>
              <a:rPr lang="de-DE">
                <a:solidFill>
                  <a:srgbClr val="003366"/>
                </a:solidFill>
                <a:latin typeface="Times New Roman" pitchFamily="18" charset="0"/>
              </a:rPr>
              <a:t>Die RtC- Entscheidung wird ins Log geschrieben</a:t>
            </a:r>
          </a:p>
          <a:p>
            <a:pPr algn="l">
              <a:lnSpc>
                <a:spcPct val="90000"/>
              </a:lnSpc>
              <a:buFontTx/>
              <a:buChar char="•"/>
            </a:pPr>
            <a:r>
              <a:rPr lang="de-DE">
                <a:solidFill>
                  <a:srgbClr val="003366"/>
                </a:solidFill>
                <a:latin typeface="Times New Roman" pitchFamily="18" charset="0"/>
              </a:rPr>
              <a:t>Der Koordinator schreibt seine Entscheidung (commit oder abort) ins Log</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4"/>
          <p:cNvSpPr>
            <a:spLocks noGrp="1"/>
          </p:cNvSpPr>
          <p:nvPr>
            <p:ph type="sldNum" sz="quarter" idx="12"/>
          </p:nvPr>
        </p:nvSpPr>
        <p:spPr/>
        <p:txBody>
          <a:bodyPr/>
          <a:lstStyle/>
          <a:p>
            <a:fld id="{053E5787-FADB-4E46-9750-F5BC928A758C}" type="slidenum">
              <a:rPr lang="en-US"/>
              <a:pPr/>
              <a:t>91</a:t>
            </a:fld>
            <a:endParaRPr lang="en-US"/>
          </a:p>
        </p:txBody>
      </p:sp>
      <p:sp>
        <p:nvSpPr>
          <p:cNvPr id="226306" name="Rectangle 2"/>
          <p:cNvSpPr>
            <a:spLocks noGrp="1" noChangeArrowheads="1"/>
          </p:cNvSpPr>
          <p:nvPr>
            <p:ph type="title"/>
          </p:nvPr>
        </p:nvSpPr>
        <p:spPr/>
        <p:txBody>
          <a:bodyPr/>
          <a:lstStyle/>
          <a:p>
            <a:r>
              <a:rPr lang="de-DE"/>
              <a:t>Wiederanlauf in drei Phasen</a:t>
            </a:r>
          </a:p>
        </p:txBody>
      </p:sp>
      <p:sp>
        <p:nvSpPr>
          <p:cNvPr id="226307" name="AutoShape 3"/>
          <p:cNvSpPr>
            <a:spLocks noChangeArrowheads="1"/>
          </p:cNvSpPr>
          <p:nvPr/>
        </p:nvSpPr>
        <p:spPr bwMode="auto">
          <a:xfrm>
            <a:off x="304800" y="2514600"/>
            <a:ext cx="7696200" cy="685800"/>
          </a:xfrm>
          <a:prstGeom prst="rightArrow">
            <a:avLst>
              <a:gd name="adj1" fmla="val 53704"/>
              <a:gd name="adj2" fmla="val 130770"/>
            </a:avLst>
          </a:prstGeom>
          <a:noFill/>
          <a:ln w="38100">
            <a:solidFill>
              <a:schemeClr val="tx1"/>
            </a:solidFill>
            <a:miter lim="800000"/>
            <a:headEnd/>
            <a:tailEnd/>
          </a:ln>
          <a:effectLst/>
        </p:spPr>
        <p:txBody>
          <a:bodyPr wrap="none" anchor="ctr"/>
          <a:lstStyle/>
          <a:p>
            <a:r>
              <a:rPr lang="de-DE" sz="2000">
                <a:latin typeface="Times New Roman" pitchFamily="18" charset="0"/>
              </a:rPr>
              <a:t>Analyse (Looser, Winner mit commit, potentielle Winner mit RtC)</a:t>
            </a:r>
          </a:p>
        </p:txBody>
      </p:sp>
      <p:sp>
        <p:nvSpPr>
          <p:cNvPr id="226308" name="Rectangle 4"/>
          <p:cNvSpPr>
            <a:spLocks noChangeArrowheads="1"/>
          </p:cNvSpPr>
          <p:nvPr/>
        </p:nvSpPr>
        <p:spPr bwMode="auto">
          <a:xfrm>
            <a:off x="304800" y="1600200"/>
            <a:ext cx="7696200" cy="457200"/>
          </a:xfrm>
          <a:prstGeom prst="rect">
            <a:avLst/>
          </a:prstGeom>
          <a:noFill/>
          <a:ln w="38100">
            <a:solidFill>
              <a:schemeClr val="tx1"/>
            </a:solidFill>
            <a:miter lim="800000"/>
            <a:headEnd/>
            <a:tailEnd/>
          </a:ln>
          <a:effectLst/>
        </p:spPr>
        <p:txBody>
          <a:bodyPr wrap="none" anchor="ctr"/>
          <a:lstStyle/>
          <a:p>
            <a:r>
              <a:rPr lang="de-DE" sz="2800">
                <a:latin typeface="Times New Roman" pitchFamily="18" charset="0"/>
              </a:rPr>
              <a:t>Log-Datei</a:t>
            </a:r>
          </a:p>
        </p:txBody>
      </p:sp>
      <p:sp>
        <p:nvSpPr>
          <p:cNvPr id="226309" name="AutoShape 5"/>
          <p:cNvSpPr>
            <a:spLocks noChangeArrowheads="1"/>
          </p:cNvSpPr>
          <p:nvPr/>
        </p:nvSpPr>
        <p:spPr bwMode="auto">
          <a:xfrm>
            <a:off x="7696200" y="1295400"/>
            <a:ext cx="609600" cy="1066800"/>
          </a:xfrm>
          <a:prstGeom prst="lightningBolt">
            <a:avLst/>
          </a:prstGeom>
          <a:solidFill>
            <a:schemeClr val="accent1"/>
          </a:solidFill>
          <a:ln w="38100">
            <a:solidFill>
              <a:schemeClr val="tx1"/>
            </a:solidFill>
            <a:miter lim="800000"/>
            <a:headEnd/>
            <a:tailEnd/>
          </a:ln>
          <a:effectLst/>
        </p:spPr>
        <p:txBody>
          <a:bodyPr wrap="none" anchor="ctr"/>
          <a:lstStyle/>
          <a:p>
            <a:endParaRPr lang="de-DE"/>
          </a:p>
        </p:txBody>
      </p:sp>
      <p:sp>
        <p:nvSpPr>
          <p:cNvPr id="226310" name="AutoShape 6"/>
          <p:cNvSpPr>
            <a:spLocks noChangeArrowheads="1"/>
          </p:cNvSpPr>
          <p:nvPr/>
        </p:nvSpPr>
        <p:spPr bwMode="auto">
          <a:xfrm>
            <a:off x="304800" y="3429000"/>
            <a:ext cx="7696200" cy="1295400"/>
          </a:xfrm>
          <a:prstGeom prst="rightArrow">
            <a:avLst>
              <a:gd name="adj1" fmla="val 53704"/>
              <a:gd name="adj2" fmla="val 69231"/>
            </a:avLst>
          </a:prstGeom>
          <a:noFill/>
          <a:ln w="38100">
            <a:solidFill>
              <a:schemeClr val="tx1"/>
            </a:solidFill>
            <a:miter lim="800000"/>
            <a:headEnd/>
            <a:tailEnd/>
          </a:ln>
          <a:effectLst/>
        </p:spPr>
        <p:txBody>
          <a:bodyPr wrap="none" anchor="ctr"/>
          <a:lstStyle/>
          <a:p>
            <a:r>
              <a:rPr lang="de-DE" sz="2000">
                <a:latin typeface="Times New Roman" pitchFamily="18" charset="0"/>
              </a:rPr>
              <a:t>Redo aller Ops (Looser, Winner  und potentielle Winner)</a:t>
            </a:r>
          </a:p>
          <a:p>
            <a:r>
              <a:rPr lang="de-DE" sz="2000">
                <a:solidFill>
                  <a:srgbClr val="3333CC"/>
                </a:solidFill>
                <a:latin typeface="Times New Roman" pitchFamily="18" charset="0"/>
              </a:rPr>
              <a:t>Für die potentiellen Winner müssen die Sperren wieder gesetzt werden</a:t>
            </a:r>
          </a:p>
        </p:txBody>
      </p:sp>
      <p:sp>
        <p:nvSpPr>
          <p:cNvPr id="226311" name="AutoShape 7"/>
          <p:cNvSpPr>
            <a:spLocks noChangeArrowheads="1"/>
          </p:cNvSpPr>
          <p:nvPr/>
        </p:nvSpPr>
        <p:spPr bwMode="auto">
          <a:xfrm>
            <a:off x="304800" y="5029200"/>
            <a:ext cx="7696200" cy="990600"/>
          </a:xfrm>
          <a:prstGeom prst="leftArrow">
            <a:avLst>
              <a:gd name="adj1" fmla="val 52565"/>
              <a:gd name="adj2" fmla="val 75318"/>
            </a:avLst>
          </a:prstGeom>
          <a:noFill/>
          <a:ln w="38100">
            <a:solidFill>
              <a:schemeClr val="tx1"/>
            </a:solidFill>
            <a:miter lim="800000"/>
            <a:headEnd/>
            <a:tailEnd/>
          </a:ln>
          <a:effectLst/>
        </p:spPr>
        <p:txBody>
          <a:bodyPr wrap="none" anchor="ctr"/>
          <a:lstStyle/>
          <a:p>
            <a:r>
              <a:rPr lang="de-DE" sz="2800">
                <a:latin typeface="Times New Roman" pitchFamily="18" charset="0"/>
              </a:rPr>
              <a:t>Undo der Looser</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B2E8889-7060-4018-948D-671CACADF374}" type="slidenum">
              <a:rPr lang="en-US"/>
              <a:pPr/>
              <a:t>92</a:t>
            </a:fld>
            <a:endParaRPr lang="en-US"/>
          </a:p>
        </p:txBody>
      </p:sp>
      <p:sp>
        <p:nvSpPr>
          <p:cNvPr id="227330" name="Rectangle 2"/>
          <p:cNvSpPr>
            <a:spLocks noGrp="1" noChangeArrowheads="1"/>
          </p:cNvSpPr>
          <p:nvPr>
            <p:ph type="title"/>
          </p:nvPr>
        </p:nvSpPr>
        <p:spPr/>
        <p:txBody>
          <a:bodyPr/>
          <a:lstStyle/>
          <a:p>
            <a:r>
              <a:rPr lang="de-DE"/>
              <a:t>Sicherungspunkte</a:t>
            </a:r>
          </a:p>
        </p:txBody>
      </p:sp>
      <p:sp>
        <p:nvSpPr>
          <p:cNvPr id="227331" name="Rectangle 3"/>
          <p:cNvSpPr>
            <a:spLocks noGrp="1" noChangeArrowheads="1"/>
          </p:cNvSpPr>
          <p:nvPr>
            <p:ph type="body" idx="1"/>
          </p:nvPr>
        </p:nvSpPr>
        <p:spPr/>
        <p:txBody>
          <a:bodyPr/>
          <a:lstStyle/>
          <a:p>
            <a:r>
              <a:rPr lang="de-DE" sz="2000"/>
              <a:t>Dienen dazu, den Wiederanlauf zu beschleunigen</a:t>
            </a:r>
          </a:p>
          <a:p>
            <a:r>
              <a:rPr lang="de-DE" sz="2000"/>
              <a:t>Global konsistente Sicherungspunkte würden verlangen</a:t>
            </a:r>
          </a:p>
          <a:p>
            <a:pPr lvl="1"/>
            <a:r>
              <a:rPr lang="de-DE" sz="2000"/>
              <a:t>Gesamtes System muß ruhig gestellt werden</a:t>
            </a:r>
          </a:p>
          <a:p>
            <a:pPr lvl="1"/>
            <a:r>
              <a:rPr lang="de-DE" sz="2000"/>
              <a:t>Alle Stationen schreiben dann synchron ihren transaktionskonsistenten Sicherungspunkt </a:t>
            </a:r>
          </a:p>
          <a:p>
            <a:pPr lvl="1"/>
            <a:r>
              <a:rPr lang="de-DE" sz="2000"/>
              <a:t>Nicht praktikabel</a:t>
            </a:r>
          </a:p>
          <a:p>
            <a:r>
              <a:rPr lang="de-DE" sz="2000"/>
              <a:t>Lokal transaktionskonsistente Sicherungspunkte</a:t>
            </a:r>
          </a:p>
          <a:p>
            <a:pPr lvl="1"/>
            <a:r>
              <a:rPr lang="de-DE" sz="2000"/>
              <a:t>Auch nicht praktikabel</a:t>
            </a:r>
          </a:p>
          <a:p>
            <a:pPr lvl="1"/>
            <a:r>
              <a:rPr lang="de-DE" sz="2000"/>
              <a:t>7 mal 24 Stunden Betrieb wird heute angestrebt</a:t>
            </a:r>
          </a:p>
          <a:p>
            <a:r>
              <a:rPr lang="de-DE" sz="2000"/>
              <a:t>Nicht-transaktions-konsistente Sicherungspunkte</a:t>
            </a:r>
          </a:p>
          <a:p>
            <a:pPr lvl="1"/>
            <a:r>
              <a:rPr lang="de-DE" sz="2000"/>
              <a:t>Lokal aktionskonsistente Sicherungspunkte</a:t>
            </a:r>
          </a:p>
          <a:p>
            <a:pPr lvl="1"/>
            <a:r>
              <a:rPr lang="de-DE" sz="2000"/>
              <a:t>Lokal unscharfe Sicherungspunkte</a:t>
            </a:r>
          </a:p>
          <a:p>
            <a:pPr lvl="1"/>
            <a:r>
              <a:rPr lang="de-DE" sz="2000"/>
              <a:t>I.w. wie in zentralen DBMS</a:t>
            </a:r>
          </a:p>
          <a:p>
            <a:pPr lvl="1"/>
            <a:r>
              <a:rPr lang="de-DE" sz="2000"/>
              <a:t>Siehe Einf. Informationssysteme</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fld id="{CE460A56-89E8-4BDC-A5FC-D9B08CD17E5F}" type="slidenum">
              <a:rPr lang="en-US"/>
              <a:pPr/>
              <a:t>93</a:t>
            </a:fld>
            <a:endParaRPr lang="en-US"/>
          </a:p>
        </p:txBody>
      </p:sp>
      <p:pic>
        <p:nvPicPr>
          <p:cNvPr id="22835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38100">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wHashing">
  <a:themeElements>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ErwHashing">
      <a:majorFont>
        <a:latin typeface="Arial Black"/>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ErwHashing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ErwHashing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wHashing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ErwHashing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ErwHashing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ErwHashing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Template>
  <TotalTime>0</TotalTime>
  <Words>4742</Words>
  <Application>Microsoft Office PowerPoint</Application>
  <PresentationFormat>Bildschirmpräsentation (4:3)</PresentationFormat>
  <Paragraphs>1660</Paragraphs>
  <Slides>93</Slides>
  <Notes>93</Notes>
  <HiddenSlides>1</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5</vt:i4>
      </vt:variant>
      <vt:variant>
        <vt:lpstr>Folientitel</vt:lpstr>
      </vt:variant>
      <vt:variant>
        <vt:i4>93</vt:i4>
      </vt:variant>
    </vt:vector>
  </HeadingPairs>
  <TitlesOfParts>
    <vt:vector size="106" baseType="lpstr">
      <vt:lpstr>Times New Roman</vt:lpstr>
      <vt:lpstr>Arial Black</vt:lpstr>
      <vt:lpstr>Tahoma</vt:lpstr>
      <vt:lpstr>Webdings</vt:lpstr>
      <vt:lpstr>Arial</vt:lpstr>
      <vt:lpstr>Wingdings</vt:lpstr>
      <vt:lpstr>Symbol</vt:lpstr>
      <vt:lpstr>ErwHashing</vt:lpstr>
      <vt:lpstr>Microsoft Clip Gallery</vt:lpstr>
      <vt:lpstr>VISIO</vt:lpstr>
      <vt:lpstr>Equation</vt:lpstr>
      <vt:lpstr>Document</vt:lpstr>
      <vt:lpstr>Microsoft Word-Grafik</vt:lpstr>
      <vt:lpstr>Replizierte Daten</vt:lpstr>
      <vt:lpstr>Zielkonflikt bei der redundanten Speicherung von Information</vt:lpstr>
      <vt:lpstr>Warum Daten(banken) replizieren?</vt:lpstr>
      <vt:lpstr>Folie 4</vt:lpstr>
      <vt:lpstr>Folie 5</vt:lpstr>
      <vt:lpstr>Anforderungen an die Replikationsverfahren</vt:lpstr>
      <vt:lpstr>ROWA: Read One / Write All</vt:lpstr>
      <vt:lpstr>ROWA-Vorteile/Nachteile</vt:lpstr>
      <vt:lpstr>ROWA-Änderungstransaktionen</vt:lpstr>
      <vt:lpstr>ROWA-Änderungstransaktionen</vt:lpstr>
      <vt:lpstr>ROWA-Änderungstransaktionen (Keine Replikation)</vt:lpstr>
      <vt:lpstr>Folie 12</vt:lpstr>
      <vt:lpstr>Gegenüberstellung: Transaktion ohne Replikate, mit sofortiger synchroner (eager) Replikatänderung, mit asynchroner (lazy) Replikatänderung  [nach Gray et al., The Dangers of Replication ... , SIGMOD 1996]</vt:lpstr>
      <vt:lpstr>Scaleup, Replikation, Partitionierung</vt:lpstr>
      <vt:lpstr>Propagation Strategies</vt:lpstr>
      <vt:lpstr>Update Control Strategies</vt:lpstr>
      <vt:lpstr>CAP-Theorem</vt:lpstr>
      <vt:lpstr>Konsistenzmodell: CAP</vt:lpstr>
      <vt:lpstr>Anecdotal Evidence</vt:lpstr>
      <vt:lpstr>Eager Transactions are FAT</vt:lpstr>
      <vt:lpstr>Lazy Master &amp; Group</vt:lpstr>
      <vt:lpstr>Folie 22</vt:lpstr>
      <vt:lpstr>Primärkopien-Verfahren (primary copy ~ eager master)</vt:lpstr>
      <vt:lpstr>Primärkopien-Verfahren (primary copy)</vt:lpstr>
      <vt:lpstr>Primärkopien-Verfahren (primary copy)</vt:lpstr>
      <vt:lpstr>Primärkopien-Verfahren (primary copy)</vt:lpstr>
      <vt:lpstr>Primärkopien-Verfahren (primary copy)</vt:lpstr>
      <vt:lpstr>Primärkopien-Verfahren (primary copy)</vt:lpstr>
      <vt:lpstr>Primärkopien-Verfahren: Diskussion</vt:lpstr>
      <vt:lpstr>Folie 30</vt:lpstr>
      <vt:lpstr>Folie 31</vt:lpstr>
      <vt:lpstr>Abstimmungsverfahren</vt:lpstr>
      <vt:lpstr>Quoren-Überschneidungsregel</vt:lpstr>
      <vt:lpstr>Grundidee des Majority-Consensus-Verfahrens</vt:lpstr>
      <vt:lpstr>Grundidee des Majority-Consensus-Verfahrens</vt:lpstr>
      <vt:lpstr>Grundidee des Majority-Consensus-Verfahrens</vt:lpstr>
      <vt:lpstr>Grundidee des Majority-Consensus-Verfahrens</vt:lpstr>
      <vt:lpstr>Implementierung des Majority-Consensus-Verfahrens ohne Sperren</vt:lpstr>
      <vt:lpstr>Implementierung des Majority-Consensus-Verfahrens ohne Sperren (2)</vt:lpstr>
      <vt:lpstr>Majority/Consensus ohne Sperren (3) Annahme/Ablehnung</vt:lpstr>
      <vt:lpstr>Beispiel des Majority/Consensus- Protokolls</vt:lpstr>
      <vt:lpstr>Beispiel des Majority/Consensus- Protokolls</vt:lpstr>
      <vt:lpstr>Beispiel des Majority/Consensus- Protokolls</vt:lpstr>
      <vt:lpstr>Beispiel des Majority/Consensus- Protokolls</vt:lpstr>
      <vt:lpstr>Beispiel des Majority/Consensus- Protokolls</vt:lpstr>
      <vt:lpstr>Tree Quorum weniger Stimmen nötig, um Exklusivität zu gewährleisten</vt:lpstr>
      <vt:lpstr>Beispiel-Quoren</vt:lpstr>
      <vt:lpstr>Gößeres Beispiel  [Agrawal und Abadi: The generalized tree quorum protocol ..., ACM TODS, Dez. 1992]</vt:lpstr>
      <vt:lpstr>Dynamische Quorums-Bildung</vt:lpstr>
      <vt:lpstr>Dynamische Quorums-Bildung</vt:lpstr>
      <vt:lpstr>Dynamisches Quorum: Beispiel</vt:lpstr>
      <vt:lpstr>Dynamisches Quorum: Beispiel</vt:lpstr>
      <vt:lpstr>Dynamisches Quorum: Wiedereingliederung eines deaktivierten Knoten (hier K3)</vt:lpstr>
      <vt:lpstr>Replikation: Lazy (asynchron) versus Eager (synchron)</vt:lpstr>
      <vt:lpstr>Outline</vt:lpstr>
      <vt:lpstr>Propagation Strategies</vt:lpstr>
      <vt:lpstr>Outline</vt:lpstr>
      <vt:lpstr>Simple Model of Waits</vt:lpstr>
      <vt:lpstr>Simple Model of Deadlocks</vt:lpstr>
      <vt:lpstr>Eager Transactions are FAT</vt:lpstr>
      <vt:lpstr>Outline</vt:lpstr>
      <vt:lpstr>Safe Approach</vt:lpstr>
      <vt:lpstr>Update Control Strategies</vt:lpstr>
      <vt:lpstr>Quiz Questions: Name One</vt:lpstr>
      <vt:lpstr>Anecdotal Evidence</vt:lpstr>
      <vt:lpstr>Summary So Far</vt:lpstr>
      <vt:lpstr>Eager Transactions are FAT</vt:lpstr>
      <vt:lpstr>Lazy Master &amp; Group</vt:lpstr>
      <vt:lpstr>Zwei konkurrierende asynchrone (lazy) Transaktionen</vt:lpstr>
      <vt:lpstr>Zwei konkurrierende asynchrone (lazy) Transaktionen</vt:lpstr>
      <vt:lpstr>Reconciliation</vt:lpstr>
      <vt:lpstr>Konsolidierung (Reconciliation) zweier Transaktionen</vt:lpstr>
      <vt:lpstr>Folie 73</vt:lpstr>
      <vt:lpstr>Eager &amp; Lazy: Disconnected</vt:lpstr>
      <vt:lpstr>Outline</vt:lpstr>
      <vt:lpstr>Safe Approach</vt:lpstr>
      <vt:lpstr>Two Tier Replication</vt:lpstr>
      <vt:lpstr>Mobile Node Makes Tentative Updates</vt:lpstr>
      <vt:lpstr>Tentative Transactions</vt:lpstr>
      <vt:lpstr>Tentative Transaktionen sollten möglichst kommutativ sein</vt:lpstr>
      <vt:lpstr>Kommutative (C-TA) vs Nicht-Kommutative TAs (NC-TA)</vt:lpstr>
      <vt:lpstr>Folie 82</vt:lpstr>
      <vt:lpstr>Refinement: Mobile Node Can Master Some Data</vt:lpstr>
      <vt:lpstr>Virtue of 2-Tier Approach</vt:lpstr>
      <vt:lpstr>Replikationskontrolle: Beispielsysteme</vt:lpstr>
      <vt:lpstr>Replikationskontrolle: Beispielsysteme (cont´d)</vt:lpstr>
      <vt:lpstr>Recovery verteilter Datenbanken</vt:lpstr>
      <vt:lpstr>Folie 88</vt:lpstr>
      <vt:lpstr>Log-Architektur einer lokalen Station </vt:lpstr>
      <vt:lpstr>Folie 90</vt:lpstr>
      <vt:lpstr>Wiederanlauf in drei Phasen</vt:lpstr>
      <vt:lpstr>Sicherungspunkte</vt:lpstr>
      <vt:lpstr>Folie 93</vt:lpstr>
    </vt:vector>
  </TitlesOfParts>
  <Company>Lehrstuhl Kemper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Globale Transaktions-Verwaltung</dc:title>
  <dc:creator>Professor Kemper</dc:creator>
  <cp:lastModifiedBy>Alfons Kemper</cp:lastModifiedBy>
  <cp:revision>98</cp:revision>
  <dcterms:created xsi:type="dcterms:W3CDTF">2000-06-24T08:01:47Z</dcterms:created>
  <dcterms:modified xsi:type="dcterms:W3CDTF">2011-11-23T14:21:49Z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kemper@db.fmi.uni-passau.deb</vt:lpwstr>
  </property>
  <property fmtid="{D5CDD505-2E9C-101B-9397-08002B2CF9AE}" pid="8" name="HomePage">
    <vt:lpwstr>http://www.db.fmi.uni-passau.de/</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2</vt:i4>
  </property>
  <property fmtid="{D5CDD505-2E9C-101B-9397-08002B2CF9AE}" pid="21" name="OutputDir">
    <vt:lpwstr>C:\Eigene Dateien\kemper\VDBMS\HTML</vt:lpwstr>
  </property>
</Properties>
</file>