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26"/>
  </p:notesMasterIdLst>
  <p:handoutMasterIdLst>
    <p:handoutMasterId r:id="rId27"/>
  </p:handoutMasterIdLst>
  <p:sldIdLst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88272" autoAdjust="0"/>
  </p:normalViewPr>
  <p:slideViewPr>
    <p:cSldViewPr snapToGrid="0">
      <p:cViewPr varScale="1">
        <p:scale>
          <a:sx n="176" d="100"/>
          <a:sy n="176" d="100"/>
        </p:scale>
        <p:origin x="192" y="4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4" Type="http://schemas.openxmlformats.org/officeDocument/2006/relationships/slide" Target="slides/slide12.xml"/><Relationship Id="rId5" Type="http://schemas.openxmlformats.org/officeDocument/2006/relationships/slide" Target="slides/slide14.xml"/><Relationship Id="rId6" Type="http://schemas.openxmlformats.org/officeDocument/2006/relationships/slide" Target="slides/slide15.xml"/><Relationship Id="rId7" Type="http://schemas.openxmlformats.org/officeDocument/2006/relationships/slide" Target="slides/slide16.xml"/><Relationship Id="rId8" Type="http://schemas.openxmlformats.org/officeDocument/2006/relationships/slide" Target="slides/slide17.xml"/><Relationship Id="rId9" Type="http://schemas.openxmlformats.org/officeDocument/2006/relationships/slide" Target="slides/slide18.xml"/><Relationship Id="rId10" Type="http://schemas.openxmlformats.org/officeDocument/2006/relationships/slide" Target="slides/slide19.xml"/><Relationship Id="rId1" Type="http://schemas.openxmlformats.org/officeDocument/2006/relationships/slide" Target="slides/slide4.xml"/><Relationship Id="rId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06/09/2021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06/09/2021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8543D4-3EE4-3F4C-B22A-0B78B1F10BDA}" type="slidenum">
              <a:rPr lang="de-DE" sz="1200">
                <a:latin typeface="Times New Roman" charset="0"/>
              </a:rPr>
              <a:pPr/>
              <a:t>1</a:t>
            </a:fld>
            <a:endParaRPr lang="de-DE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0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98A196-8E01-A945-B4D4-9D0A17B70783}" type="slidenum">
              <a:rPr lang="de-DE" sz="1200">
                <a:latin typeface="Times New Roman" charset="0"/>
              </a:rPr>
              <a:pPr/>
              <a:t>11</a:t>
            </a:fld>
            <a:endParaRPr lang="de-DE" sz="12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3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821ACF-7E9E-274C-B1E1-53B87534A318}" type="slidenum">
              <a:rPr lang="de-DE" sz="1200">
                <a:latin typeface="Times New Roman" charset="0"/>
              </a:rPr>
              <a:pPr/>
              <a:t>12</a:t>
            </a:fld>
            <a:endParaRPr lang="de-DE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3947B5-DBC5-B54F-AA26-2978E016D400}" type="slidenum">
              <a:rPr lang="de-DE" sz="1200">
                <a:latin typeface="Times New Roman" charset="0"/>
              </a:rPr>
              <a:pPr/>
              <a:t>13</a:t>
            </a:fld>
            <a:endParaRPr lang="de-DE" sz="120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6FE73E-D0B5-4E44-9AF0-1BF37CFFE992}" type="slidenum">
              <a:rPr lang="de-DE" sz="1200">
                <a:latin typeface="Times New Roman" charset="0"/>
              </a:rPr>
              <a:pPr/>
              <a:t>14</a:t>
            </a:fld>
            <a:endParaRPr lang="de-DE" sz="120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46A37A-B280-6049-9E61-1305F0F4272C}" type="slidenum">
              <a:rPr lang="de-DE" sz="1200">
                <a:latin typeface="Times New Roman" charset="0"/>
              </a:rPr>
              <a:pPr/>
              <a:t>15</a:t>
            </a:fld>
            <a:endParaRPr lang="de-DE" sz="120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0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8F1530-3FD1-834B-B978-7097792A8781}" type="slidenum">
              <a:rPr lang="de-DE" sz="1200">
                <a:latin typeface="Times New Roman" charset="0"/>
              </a:rPr>
              <a:pPr/>
              <a:t>16</a:t>
            </a:fld>
            <a:endParaRPr lang="de-DE" sz="120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5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FC22A7-AB87-8B4F-AF5F-0CEBE454D19B}" type="slidenum">
              <a:rPr lang="de-DE" sz="1200">
                <a:latin typeface="Times New Roman" charset="0"/>
              </a:rPr>
              <a:pPr/>
              <a:t>17</a:t>
            </a:fld>
            <a:endParaRPr lang="de-DE" sz="120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65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44C722-9C4C-204F-91BD-A968EE19A70B}" type="slidenum">
              <a:rPr lang="de-DE" sz="1200">
                <a:latin typeface="Times New Roman" charset="0"/>
              </a:rPr>
              <a:pPr/>
              <a:t>18</a:t>
            </a:fld>
            <a:endParaRPr lang="de-DE" sz="120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5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E4C88C-2729-834B-A818-8F68F24DF15C}" type="slidenum">
              <a:rPr lang="de-DE" sz="1200">
                <a:latin typeface="Times New Roman" charset="0"/>
              </a:rPr>
              <a:pPr/>
              <a:t>19</a:t>
            </a:fld>
            <a:endParaRPr lang="de-DE" sz="120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4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17130C-07C2-0043-9527-537856300619}" type="slidenum">
              <a:rPr lang="de-DE" sz="1200">
                <a:latin typeface="Times New Roman" charset="0"/>
              </a:rPr>
              <a:pPr/>
              <a:t>2</a:t>
            </a:fld>
            <a:endParaRPr lang="de-DE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8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990760-56EE-9F48-99B5-46613722F3D7}" type="slidenum">
              <a:rPr lang="de-DE" sz="1200">
                <a:latin typeface="Times New Roman" charset="0"/>
              </a:rPr>
              <a:pPr/>
              <a:t>4</a:t>
            </a:fld>
            <a:endParaRPr lang="de-DE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2965D-F46A-1348-9352-8C90CD2EA8B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80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28193-BF46-A940-81E6-29D7F181F9D5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5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45EB93-1909-534F-B50C-C54026CDCA8F}" type="slidenum">
              <a:rPr lang="de-DE" sz="1200">
                <a:latin typeface="Times New Roman" charset="0"/>
              </a:rPr>
              <a:pPr/>
              <a:t>7</a:t>
            </a:fld>
            <a:endParaRPr lang="de-DE" sz="12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727EEE-1AB1-B248-8FB1-48E24FDB66C8}" type="slidenum">
              <a:rPr lang="de-DE" sz="1200">
                <a:latin typeface="Times New Roman" charset="0"/>
              </a:rPr>
              <a:pPr/>
              <a:t>8</a:t>
            </a:fld>
            <a:endParaRPr lang="de-DE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8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E9E5F1-8E80-9C4B-8D5C-282CA1D7D972}" type="slidenum">
              <a:rPr lang="de-DE" sz="1200">
                <a:latin typeface="Times New Roman" charset="0"/>
              </a:rPr>
              <a:pPr/>
              <a:t>9</a:t>
            </a:fld>
            <a:endParaRPr lang="de-DE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F8DEF6-F683-F248-93F4-C92C655D756F}" type="slidenum">
              <a:rPr lang="de-DE" sz="1200">
                <a:latin typeface="Times New Roman" charset="0"/>
              </a:rPr>
              <a:pPr/>
              <a:t>10</a:t>
            </a:fld>
            <a:endParaRPr lang="de-DE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F6C5-4A33-2D48-A031-50A1F03A2AD8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4350"/>
            <a:ext cx="7721600" cy="8572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0"/>
            <a:ext cx="6400800" cy="1328738"/>
          </a:xfrm>
          <a:prstGeom prst="rect">
            <a:avLst/>
          </a:prstGeo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4672012"/>
            <a:ext cx="1828800" cy="385763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E4A2051E-F05A-FC4F-8AAD-21BD5372B00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5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E101-771E-2144-A9C3-B5705BBE04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94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ne cov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721518" y="4482001"/>
            <a:ext cx="8035529" cy="168581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>
          <a:xfrm>
            <a:off x="2842130" y="1627405"/>
            <a:ext cx="5913488" cy="2829410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25805" y="1627403"/>
            <a:ext cx="1836000" cy="2827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January 23, 2015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Pitchbook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BE0E3-D37B-294E-B8A2-45DB4345AA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62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CA45-8809-F348-A6CD-1DDA926894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34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Relationship Id="rId3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db.in.tum.de/teaching/ws1819/grundlagen/" TargetMode="External"/><Relationship Id="rId3" Type="http://schemas.openxmlformats.org/officeDocument/2006/relationships/hyperlink" Target="http://www-db.in.tum.de/teaching/ws2122/grundlag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b.in.tum.de/research/publications/books/DBMSeinf" TargetMode="External"/><Relationship Id="rId4" Type="http://schemas.openxmlformats.org/officeDocument/2006/relationships/hyperlink" Target="http://www-db.in.tum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://www.degruyter.com/books/978-3-11-044375-2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7AEE95-5B9B-4745-B3C3-2D01D206AD19}" type="slidenum">
              <a:rPr lang="en-US" sz="1050">
                <a:solidFill>
                  <a:srgbClr val="5E574E"/>
                </a:solidFill>
              </a:rPr>
              <a:pPr/>
              <a:t>1</a:t>
            </a:fld>
            <a:endParaRPr lang="en-US" sz="1050">
              <a:solidFill>
                <a:srgbClr val="5E574E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>
                <a:latin typeface="Arial Black" charset="0"/>
              </a:rPr>
              <a:t>Grundlagen Datenbanken (GDB)</a:t>
            </a:r>
            <a:br>
              <a:rPr lang="de-DE" sz="2400" dirty="0">
                <a:latin typeface="Arial Black" charset="0"/>
              </a:rPr>
            </a:br>
            <a:endParaRPr lang="de-DE" sz="2400" dirty="0">
              <a:latin typeface="Arial Black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44510"/>
            <a:ext cx="4800600" cy="1833563"/>
          </a:xfrm>
        </p:spPr>
        <p:txBody>
          <a:bodyPr/>
          <a:lstStyle/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Prof. Alfons Kemper, </a:t>
            </a:r>
            <a:r>
              <a:rPr lang="de-DE" dirty="0" err="1">
                <a:latin typeface="Arial Black" charset="0"/>
              </a:rPr>
              <a:t>Ph</a:t>
            </a:r>
            <a:r>
              <a:rPr lang="de-DE" dirty="0">
                <a:latin typeface="Arial Black" charset="0"/>
              </a:rPr>
              <a:t>. D.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Lehrstuhl für Informatik III: Datenbanksysteme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TU München</a:t>
            </a:r>
          </a:p>
          <a:p>
            <a:pPr>
              <a:buFont typeface="Webdings" charset="0"/>
              <a:buNone/>
            </a:pPr>
            <a:endParaRPr lang="de-DE" dirty="0">
              <a:latin typeface="Arial Black" charset="0"/>
            </a:endParaRPr>
          </a:p>
          <a:p>
            <a:pPr>
              <a:buFont typeface="Webdings" charset="0"/>
              <a:buNone/>
            </a:pPr>
            <a:r>
              <a:rPr lang="de-DE" dirty="0" err="1">
                <a:latin typeface="Arial Black" charset="0"/>
              </a:rPr>
              <a:t>kemper@in.tum.de</a:t>
            </a:r>
            <a:endParaRPr lang="de-DE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8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D16903-9762-5946-82D1-61180884A4B1}" type="slidenum">
              <a:rPr lang="en-US" sz="1050">
                <a:solidFill>
                  <a:srgbClr val="CC66FF"/>
                </a:solidFill>
              </a:rPr>
              <a:pPr/>
              <a:t>10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4971" y="285750"/>
            <a:ext cx="7776029" cy="45148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de-DE" sz="1500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D. Maier: The </a:t>
            </a:r>
            <a:r>
              <a:rPr lang="de-DE" dirty="0" err="1">
                <a:latin typeface="Tahoma" charset="0"/>
              </a:rPr>
              <a:t>Theory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of</a:t>
            </a:r>
            <a:r>
              <a:rPr lang="de-DE" dirty="0">
                <a:latin typeface="Tahoma" charset="0"/>
              </a:rPr>
              <a:t> Relational Databases. Computer Science Press. 1983.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S. M. Lang, P.C. </a:t>
            </a:r>
            <a:r>
              <a:rPr lang="de-DE" dirty="0" err="1">
                <a:latin typeface="Tahoma" charset="0"/>
              </a:rPr>
              <a:t>Lockemann</a:t>
            </a:r>
            <a:r>
              <a:rPr lang="de-DE" dirty="0">
                <a:latin typeface="Tahoma" charset="0"/>
              </a:rPr>
              <a:t>: Datenbankeinsatz. Springer Verlage, 1995.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C. </a:t>
            </a:r>
            <a:r>
              <a:rPr lang="de-DE" dirty="0" err="1">
                <a:latin typeface="Tahoma" charset="0"/>
              </a:rPr>
              <a:t>Batini</a:t>
            </a:r>
            <a:r>
              <a:rPr lang="de-DE" dirty="0">
                <a:latin typeface="Tahoma" charset="0"/>
              </a:rPr>
              <a:t>, S. </a:t>
            </a:r>
            <a:r>
              <a:rPr lang="de-DE" dirty="0" err="1">
                <a:latin typeface="Tahoma" charset="0"/>
              </a:rPr>
              <a:t>Ceri</a:t>
            </a:r>
            <a:r>
              <a:rPr lang="de-DE" dirty="0">
                <a:latin typeface="Tahoma" charset="0"/>
              </a:rPr>
              <a:t>, S.B. </a:t>
            </a:r>
            <a:r>
              <a:rPr lang="de-DE" dirty="0" err="1">
                <a:latin typeface="Tahoma" charset="0"/>
              </a:rPr>
              <a:t>Navathe</a:t>
            </a:r>
            <a:r>
              <a:rPr lang="de-DE" dirty="0">
                <a:latin typeface="Tahoma" charset="0"/>
              </a:rPr>
              <a:t>: </a:t>
            </a:r>
            <a:r>
              <a:rPr lang="de-DE" dirty="0" err="1">
                <a:latin typeface="Tahoma" charset="0"/>
              </a:rPr>
              <a:t>Conceptual</a:t>
            </a:r>
            <a:r>
              <a:rPr lang="de-DE" dirty="0">
                <a:latin typeface="Tahoma" charset="0"/>
              </a:rPr>
              <a:t> Database Design, Benjamin Cummings, 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dirty="0">
                <a:latin typeface="Tahoma" charset="0"/>
              </a:rPr>
              <a:t>	Redwood City, </a:t>
            </a:r>
            <a:r>
              <a:rPr lang="de-DE" dirty="0" err="1">
                <a:latin typeface="Tahoma" charset="0"/>
              </a:rPr>
              <a:t>Ca</a:t>
            </a:r>
            <a:r>
              <a:rPr lang="de-DE" dirty="0">
                <a:latin typeface="Tahoma" charset="0"/>
              </a:rPr>
              <a:t>, USA, 1992.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C. J. Date: An </a:t>
            </a:r>
            <a:r>
              <a:rPr lang="de-DE" dirty="0" err="1">
                <a:latin typeface="Tahoma" charset="0"/>
              </a:rPr>
              <a:t>Introduction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to</a:t>
            </a:r>
            <a:r>
              <a:rPr lang="de-DE" dirty="0">
                <a:latin typeface="Tahoma" charset="0"/>
              </a:rPr>
              <a:t> Database Systems. McGraw-Hill, 8. Aufl., 2003.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J.D. Ullmann, J. </a:t>
            </a:r>
            <a:r>
              <a:rPr lang="de-DE" dirty="0" err="1">
                <a:latin typeface="Tahoma" charset="0"/>
              </a:rPr>
              <a:t>Widom</a:t>
            </a:r>
            <a:r>
              <a:rPr lang="de-DE" dirty="0">
                <a:latin typeface="Tahoma" charset="0"/>
              </a:rPr>
              <a:t>: A First Course in Database Systems, McGraw Hill, 2. Auflage, 2001.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1500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15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0AF8BC-10FC-694D-A486-F8EA12139C05}" type="slidenum">
              <a:rPr lang="en-US" sz="1050">
                <a:solidFill>
                  <a:srgbClr val="CC66FF"/>
                </a:solidFill>
              </a:rPr>
              <a:pPr/>
              <a:t>11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486" y="86916"/>
            <a:ext cx="7761514" cy="5056584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Tahoma" charset="0"/>
              </a:rPr>
              <a:t>A. Kemper, G. </a:t>
            </a:r>
            <a:r>
              <a:rPr lang="de-DE" dirty="0" err="1">
                <a:latin typeface="Tahoma" charset="0"/>
              </a:rPr>
              <a:t>Moerkotte</a:t>
            </a:r>
            <a:r>
              <a:rPr lang="de-DE" dirty="0">
                <a:latin typeface="Tahoma" charset="0"/>
              </a:rPr>
              <a:t>: </a:t>
            </a:r>
            <a:r>
              <a:rPr lang="de-DE" dirty="0" err="1">
                <a:latin typeface="Tahoma" charset="0"/>
              </a:rPr>
              <a:t>Object-Oriented</a:t>
            </a:r>
            <a:r>
              <a:rPr lang="de-DE" dirty="0">
                <a:latin typeface="Tahoma" charset="0"/>
              </a:rPr>
              <a:t> Database Management: </a:t>
            </a:r>
            <a:r>
              <a:rPr lang="de-DE" dirty="0" err="1">
                <a:latin typeface="Tahoma" charset="0"/>
              </a:rPr>
              <a:t>Applications</a:t>
            </a:r>
            <a:r>
              <a:rPr lang="de-DE" dirty="0">
                <a:latin typeface="Tahoma" charset="0"/>
              </a:rPr>
              <a:t> in Engineering </a:t>
            </a:r>
            <a:r>
              <a:rPr lang="de-DE" dirty="0" err="1">
                <a:latin typeface="Tahoma" charset="0"/>
              </a:rPr>
              <a:t>and</a:t>
            </a:r>
            <a:r>
              <a:rPr lang="de-DE" dirty="0">
                <a:latin typeface="Tahoma" charset="0"/>
              </a:rPr>
              <a:t> Computer Science, </a:t>
            </a:r>
            <a:r>
              <a:rPr lang="de-DE" dirty="0" err="1">
                <a:latin typeface="Tahoma" charset="0"/>
              </a:rPr>
              <a:t>Prentice</a:t>
            </a:r>
            <a:r>
              <a:rPr lang="de-DE" dirty="0">
                <a:latin typeface="Tahoma" charset="0"/>
              </a:rPr>
              <a:t> Hall, 1994</a:t>
            </a:r>
          </a:p>
          <a:p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E. Rahm: Mehrrechner-</a:t>
            </a:r>
            <a:r>
              <a:rPr lang="de-DE" dirty="0" err="1">
                <a:latin typeface="Tahoma" charset="0"/>
              </a:rPr>
              <a:t>Datenbanksyseme</a:t>
            </a:r>
            <a:r>
              <a:rPr lang="de-DE" dirty="0">
                <a:latin typeface="Tahoma" charset="0"/>
              </a:rPr>
              <a:t>. Addison-Wesley, 1994.</a:t>
            </a:r>
          </a:p>
          <a:p>
            <a:pPr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P. </a:t>
            </a:r>
            <a:r>
              <a:rPr lang="de-DE" dirty="0" err="1">
                <a:latin typeface="Tahoma" charset="0"/>
              </a:rPr>
              <a:t>Dadam</a:t>
            </a:r>
            <a:r>
              <a:rPr lang="de-DE" dirty="0">
                <a:latin typeface="Tahoma" charset="0"/>
              </a:rPr>
              <a:t>: Verteilte Datenbanken und Client/Server Systeme. Springer Verlag, 1996</a:t>
            </a:r>
          </a:p>
          <a:p>
            <a:endParaRPr lang="de-DE" dirty="0">
              <a:latin typeface="Tahoma" charset="0"/>
            </a:endParaRPr>
          </a:p>
          <a:p>
            <a:r>
              <a:rPr lang="de-DE" dirty="0">
                <a:latin typeface="Tahoma" charset="0"/>
              </a:rPr>
              <a:t>G. </a:t>
            </a:r>
            <a:r>
              <a:rPr lang="de-DE" dirty="0" err="1">
                <a:latin typeface="Tahoma" charset="0"/>
              </a:rPr>
              <a:t>Weikum</a:t>
            </a:r>
            <a:r>
              <a:rPr lang="de-DE" dirty="0">
                <a:latin typeface="Tahoma" charset="0"/>
              </a:rPr>
              <a:t>, G. Vossen: </a:t>
            </a:r>
            <a:r>
              <a:rPr lang="en-US" dirty="0">
                <a:latin typeface="Tahoma" charset="0"/>
              </a:rPr>
              <a:t>Transactional Information Systems: Theory, Algorithms, and the Practice of Concurrency Control. Morgan Kaufmann, 2001.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T. </a:t>
            </a:r>
            <a:r>
              <a:rPr lang="en-US" dirty="0" err="1">
                <a:latin typeface="Tahoma" charset="0"/>
              </a:rPr>
              <a:t>Härder</a:t>
            </a:r>
            <a:r>
              <a:rPr lang="en-US" dirty="0">
                <a:latin typeface="Tahoma" charset="0"/>
              </a:rPr>
              <a:t>, E. Rahm: </a:t>
            </a:r>
            <a:r>
              <a:rPr lang="en-US" dirty="0" err="1">
                <a:latin typeface="Tahoma" charset="0"/>
              </a:rPr>
              <a:t>Datenbanksysteme</a:t>
            </a:r>
            <a:r>
              <a:rPr lang="en-US" dirty="0">
                <a:latin typeface="Tahoma" charset="0"/>
              </a:rPr>
              <a:t> – </a:t>
            </a:r>
            <a:r>
              <a:rPr lang="en-US" dirty="0" err="1">
                <a:latin typeface="Tahoma" charset="0"/>
              </a:rPr>
              <a:t>Konzepte</a:t>
            </a:r>
            <a:r>
              <a:rPr lang="en-US" dirty="0">
                <a:latin typeface="Tahoma" charset="0"/>
              </a:rPr>
              <a:t> und </a:t>
            </a:r>
            <a:r>
              <a:rPr lang="en-US" dirty="0" err="1">
                <a:latin typeface="Tahoma" charset="0"/>
              </a:rPr>
              <a:t>Techniken</a:t>
            </a:r>
            <a:r>
              <a:rPr lang="en-US" dirty="0">
                <a:latin typeface="Tahoma" charset="0"/>
              </a:rPr>
              <a:t> der </a:t>
            </a:r>
            <a:r>
              <a:rPr lang="en-US" dirty="0" err="1">
                <a:latin typeface="Tahoma" charset="0"/>
              </a:rPr>
              <a:t>Implementierung</a:t>
            </a:r>
            <a:r>
              <a:rPr lang="en-US" dirty="0">
                <a:latin typeface="Tahoma" charset="0"/>
              </a:rPr>
              <a:t>, 2001.</a:t>
            </a:r>
            <a:endParaRPr lang="de-DE" dirty="0">
              <a:latin typeface="Tahoma" charset="0"/>
            </a:endParaRPr>
          </a:p>
          <a:p>
            <a:pPr>
              <a:buFont typeface="Webdings" charset="0"/>
              <a:buNone/>
            </a:pPr>
            <a:endParaRPr lang="en-GB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AF4E66-0982-B74A-A12D-B8CA46A50734}" type="slidenum">
              <a:rPr lang="en-US" sz="1050">
                <a:solidFill>
                  <a:srgbClr val="CC66FF"/>
                </a:solidFill>
              </a:rPr>
              <a:pPr/>
              <a:t>12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7029" y="228600"/>
            <a:ext cx="7463971" cy="628650"/>
          </a:xfrm>
        </p:spPr>
        <p:txBody>
          <a:bodyPr/>
          <a:lstStyle/>
          <a:p>
            <a:r>
              <a:rPr lang="de-DE" dirty="0">
                <a:latin typeface="Arial Black" charset="0"/>
              </a:rPr>
              <a:t>Motivation für den Einsatz eines Datenbank-Verwaltungssystems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465942"/>
            <a:ext cx="7413171" cy="3620407"/>
          </a:xfrm>
        </p:spPr>
        <p:txBody>
          <a:bodyPr/>
          <a:lstStyle/>
          <a:p>
            <a:pPr>
              <a:lnSpc>
                <a:spcPct val="80000"/>
              </a:lnSpc>
              <a:buFont typeface="Webdings" charset="0"/>
              <a:buNone/>
            </a:pPr>
            <a:endParaRPr lang="de-DE" sz="750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dirty="0">
                <a:latin typeface="Tahoma" charset="0"/>
              </a:rPr>
              <a:t>Typische Probleme bei Informationsverarbeitung ohne DBMS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Redundanz und Inkonsistenz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Beschränkte Zugriffsmöglichkeiten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Probleme beim Mehrbenutzerbetrieb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Verlust von Daten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Integritätsverletzung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Sicherheitsprobleme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hohe Entwicklungskosten für Anwendungsprogramme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8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615F30-34F5-3D41-8721-00B6905F61A6}" type="slidenum">
              <a:rPr lang="en-US" sz="1050">
                <a:solidFill>
                  <a:srgbClr val="CC66FF"/>
                </a:solidFill>
              </a:rPr>
              <a:pPr/>
              <a:t>13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0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26E4B-9222-B749-9B0E-9E0CDCE70C17}" type="slidenum">
              <a:rPr lang="en-US" sz="1050">
                <a:solidFill>
                  <a:srgbClr val="CC66FF"/>
                </a:solidFill>
              </a:rPr>
              <a:pPr/>
              <a:t>14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9222" y="41078"/>
            <a:ext cx="6858000" cy="4572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Die Abstraktionsebenen eines Datenbanksystems</a:t>
            </a:r>
          </a:p>
        </p:txBody>
      </p:sp>
      <p:sp>
        <p:nvSpPr>
          <p:cNvPr id="32772" name="Text Box 25"/>
          <p:cNvSpPr txBox="1">
            <a:spLocks noChangeArrowheads="1"/>
          </p:cNvSpPr>
          <p:nvPr/>
        </p:nvSpPr>
        <p:spPr bwMode="auto">
          <a:xfrm>
            <a:off x="6457951" y="222885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1500">
              <a:latin typeface="Times New Roman" charset="0"/>
            </a:endParaRP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1220575" y="3714824"/>
            <a:ext cx="5422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 b="1" dirty="0">
                <a:latin typeface="Tahoma" charset="0"/>
              </a:rPr>
              <a:t>Datenunabhängigkeit: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dirty="0">
                <a:latin typeface="Tahoma" charset="0"/>
              </a:rPr>
              <a:t> physische Unabhängigkeit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dirty="0">
                <a:latin typeface="Tahoma" charset="0"/>
              </a:rPr>
              <a:t> logische Datenunabhängigkeit</a:t>
            </a:r>
          </a:p>
        </p:txBody>
      </p:sp>
      <p:sp>
        <p:nvSpPr>
          <p:cNvPr id="32774" name="Rectangle 32"/>
          <p:cNvSpPr>
            <a:spLocks noChangeArrowheads="1"/>
          </p:cNvSpPr>
          <p:nvPr/>
        </p:nvSpPr>
        <p:spPr bwMode="auto">
          <a:xfrm>
            <a:off x="1143000" y="0"/>
            <a:ext cx="6858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endParaRPr kumimoji="1" lang="en-GB" sz="150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32775" name="Rectangle 33"/>
          <p:cNvSpPr>
            <a:spLocks noChangeArrowheads="1"/>
          </p:cNvSpPr>
          <p:nvPr/>
        </p:nvSpPr>
        <p:spPr bwMode="auto">
          <a:xfrm>
            <a:off x="1143000" y="746523"/>
            <a:ext cx="3371850" cy="41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kumimoji="1" lang="en-GB" sz="1500">
              <a:latin typeface="Tahoma" charset="0"/>
            </a:endParaRPr>
          </a:p>
        </p:txBody>
      </p:sp>
      <p:sp>
        <p:nvSpPr>
          <p:cNvPr id="32776" name="AutoShape 35"/>
          <p:cNvSpPr>
            <a:spLocks noChangeArrowheads="1"/>
          </p:cNvSpPr>
          <p:nvPr/>
        </p:nvSpPr>
        <p:spPr bwMode="auto">
          <a:xfrm>
            <a:off x="4114801" y="2914650"/>
            <a:ext cx="2726531" cy="776288"/>
          </a:xfrm>
          <a:prstGeom prst="flowChartMagneticDisk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Physische Ebene</a:t>
            </a:r>
          </a:p>
        </p:txBody>
      </p:sp>
      <p:sp>
        <p:nvSpPr>
          <p:cNvPr id="32777" name="AutoShape 36"/>
          <p:cNvSpPr>
            <a:spLocks noChangeArrowheads="1"/>
          </p:cNvSpPr>
          <p:nvPr/>
        </p:nvSpPr>
        <p:spPr bwMode="auto">
          <a:xfrm>
            <a:off x="4095750" y="1884760"/>
            <a:ext cx="2671763" cy="533400"/>
          </a:xfrm>
          <a:prstGeom prst="flowChart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 dirty="0">
                <a:latin typeface="Times New Roman" charset="0"/>
              </a:rPr>
              <a:t>Logische Ebene</a:t>
            </a:r>
          </a:p>
        </p:txBody>
      </p:sp>
      <p:sp>
        <p:nvSpPr>
          <p:cNvPr id="32778" name="AutoShape 37"/>
          <p:cNvSpPr>
            <a:spLocks noChangeArrowheads="1"/>
          </p:cNvSpPr>
          <p:nvPr/>
        </p:nvSpPr>
        <p:spPr bwMode="auto">
          <a:xfrm>
            <a:off x="3714750" y="914400"/>
            <a:ext cx="1035844" cy="484585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Sicht1</a:t>
            </a:r>
          </a:p>
        </p:txBody>
      </p:sp>
      <p:sp>
        <p:nvSpPr>
          <p:cNvPr id="32779" name="AutoShape 38"/>
          <p:cNvSpPr>
            <a:spLocks noChangeArrowheads="1"/>
          </p:cNvSpPr>
          <p:nvPr/>
        </p:nvSpPr>
        <p:spPr bwMode="auto">
          <a:xfrm>
            <a:off x="4968479" y="914400"/>
            <a:ext cx="1035844" cy="484585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Sicht 2</a:t>
            </a:r>
          </a:p>
        </p:txBody>
      </p:sp>
      <p:sp>
        <p:nvSpPr>
          <p:cNvPr id="32780" name="AutoShape 39"/>
          <p:cNvSpPr>
            <a:spLocks noChangeArrowheads="1"/>
          </p:cNvSpPr>
          <p:nvPr/>
        </p:nvSpPr>
        <p:spPr bwMode="auto">
          <a:xfrm>
            <a:off x="6679407" y="914400"/>
            <a:ext cx="1035844" cy="484585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2400">
                <a:latin typeface="Times New Roman" charset="0"/>
              </a:rPr>
              <a:t>Sicht 3</a:t>
            </a:r>
          </a:p>
        </p:txBody>
      </p:sp>
      <p:cxnSp>
        <p:nvCxnSpPr>
          <p:cNvPr id="32781" name="AutoShape 40"/>
          <p:cNvCxnSpPr>
            <a:cxnSpLocks noChangeShapeType="1"/>
            <a:stCxn id="32776" idx="1"/>
            <a:endCxn id="32777" idx="2"/>
          </p:cNvCxnSpPr>
          <p:nvPr/>
        </p:nvCxnSpPr>
        <p:spPr bwMode="auto">
          <a:xfrm flipH="1" flipV="1">
            <a:off x="5431632" y="2418160"/>
            <a:ext cx="46435" cy="49649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2" name="AutoShape 41"/>
          <p:cNvCxnSpPr>
            <a:cxnSpLocks noChangeShapeType="1"/>
            <a:stCxn id="32777" idx="0"/>
            <a:endCxn id="32778" idx="2"/>
          </p:cNvCxnSpPr>
          <p:nvPr/>
        </p:nvCxnSpPr>
        <p:spPr bwMode="auto">
          <a:xfrm flipH="1" flipV="1">
            <a:off x="4232672" y="1398985"/>
            <a:ext cx="1198959" cy="4857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3" name="AutoShape 42"/>
          <p:cNvCxnSpPr>
            <a:cxnSpLocks noChangeShapeType="1"/>
            <a:stCxn id="32777" idx="0"/>
            <a:endCxn id="32779" idx="2"/>
          </p:cNvCxnSpPr>
          <p:nvPr/>
        </p:nvCxnSpPr>
        <p:spPr bwMode="auto">
          <a:xfrm flipV="1">
            <a:off x="5431632" y="1398985"/>
            <a:ext cx="54769" cy="4857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4" name="AutoShape 43"/>
          <p:cNvCxnSpPr>
            <a:cxnSpLocks noChangeShapeType="1"/>
            <a:stCxn id="32777" idx="0"/>
            <a:endCxn id="32780" idx="2"/>
          </p:cNvCxnSpPr>
          <p:nvPr/>
        </p:nvCxnSpPr>
        <p:spPr bwMode="auto">
          <a:xfrm flipV="1">
            <a:off x="5431632" y="1398985"/>
            <a:ext cx="1765697" cy="4857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85" name="Text Box 44"/>
          <p:cNvSpPr txBox="1">
            <a:spLocks noChangeArrowheads="1"/>
          </p:cNvSpPr>
          <p:nvPr/>
        </p:nvSpPr>
        <p:spPr bwMode="auto">
          <a:xfrm>
            <a:off x="6000750" y="857250"/>
            <a:ext cx="62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latin typeface="Times New Roman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8797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0C76E-5D05-0A4F-9514-62419C4BAA98}" type="slidenum">
              <a:rPr lang="en-US" sz="1050">
                <a:solidFill>
                  <a:srgbClr val="CC66FF"/>
                </a:solidFill>
              </a:rPr>
              <a:pPr/>
              <a:t>15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3795" name="Rectangle 2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/>
          <a:lstStyle/>
          <a:p>
            <a:pPr algn="ctr"/>
            <a:r>
              <a:rPr lang="de-DE">
                <a:latin typeface="Arial Black" charset="0"/>
              </a:rPr>
              <a:t>Datenmodellierung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1143000" y="4137422"/>
            <a:ext cx="1428750" cy="571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Relationales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sp>
        <p:nvSpPr>
          <p:cNvPr id="33797" name="Rectangle 19"/>
          <p:cNvSpPr>
            <a:spLocks noChangeArrowheads="1"/>
          </p:cNvSpPr>
          <p:nvPr/>
        </p:nvSpPr>
        <p:spPr bwMode="auto">
          <a:xfrm>
            <a:off x="4680347" y="4137422"/>
            <a:ext cx="1257300" cy="571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Netzwerk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6192440" y="4137422"/>
            <a:ext cx="1808559" cy="571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dirty="0">
                <a:latin typeface="Times New Roman" charset="0"/>
              </a:rPr>
              <a:t>Objektorientiertes</a:t>
            </a:r>
          </a:p>
          <a:p>
            <a:r>
              <a:rPr lang="de-DE" dirty="0">
                <a:latin typeface="Times New Roman" charset="0"/>
              </a:rPr>
              <a:t>Schema</a:t>
            </a:r>
          </a:p>
        </p:txBody>
      </p:sp>
      <p:sp>
        <p:nvSpPr>
          <p:cNvPr id="33799" name="Rectangle 24"/>
          <p:cNvSpPr>
            <a:spLocks noChangeArrowheads="1"/>
          </p:cNvSpPr>
          <p:nvPr/>
        </p:nvSpPr>
        <p:spPr bwMode="auto">
          <a:xfrm>
            <a:off x="3314700" y="2571750"/>
            <a:ext cx="2286000" cy="571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Konzeptuelles Schema</a:t>
            </a:r>
          </a:p>
          <a:p>
            <a:r>
              <a:rPr lang="de-DE">
                <a:latin typeface="Times New Roman" charset="0"/>
              </a:rPr>
              <a:t>(ER-Schema)</a:t>
            </a:r>
          </a:p>
        </p:txBody>
      </p:sp>
      <p:sp>
        <p:nvSpPr>
          <p:cNvPr id="33800" name="Text Box 47"/>
          <p:cNvSpPr txBox="1">
            <a:spLocks noChangeArrowheads="1"/>
          </p:cNvSpPr>
          <p:nvPr/>
        </p:nvSpPr>
        <p:spPr bwMode="auto">
          <a:xfrm>
            <a:off x="5372100" y="1943101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>
                <a:latin typeface="Times New Roman" charset="0"/>
              </a:rPr>
              <a:t>Manuelle/intellektuelle Modellierung</a:t>
            </a:r>
          </a:p>
        </p:txBody>
      </p:sp>
      <p:sp>
        <p:nvSpPr>
          <p:cNvPr id="33801" name="Text Box 48"/>
          <p:cNvSpPr txBox="1">
            <a:spLocks noChangeArrowheads="1"/>
          </p:cNvSpPr>
          <p:nvPr/>
        </p:nvSpPr>
        <p:spPr bwMode="auto">
          <a:xfrm>
            <a:off x="5657850" y="2857501"/>
            <a:ext cx="240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de-DE" sz="1800">
                <a:latin typeface="Times New Roman" charset="0"/>
              </a:rPr>
              <a:t>Halbautomatische</a:t>
            </a:r>
          </a:p>
          <a:p>
            <a:pPr algn="l"/>
            <a:r>
              <a:rPr lang="de-DE" sz="1800">
                <a:latin typeface="Times New Roman" charset="0"/>
              </a:rPr>
              <a:t>Transformation</a:t>
            </a:r>
          </a:p>
        </p:txBody>
      </p:sp>
      <p:cxnSp>
        <p:nvCxnSpPr>
          <p:cNvPr id="33802" name="AutoShape 49"/>
          <p:cNvCxnSpPr>
            <a:cxnSpLocks noChangeShapeType="1"/>
            <a:stCxn id="33799" idx="2"/>
            <a:endCxn id="33797" idx="0"/>
          </p:cNvCxnSpPr>
          <p:nvPr/>
        </p:nvCxnSpPr>
        <p:spPr bwMode="auto">
          <a:xfrm>
            <a:off x="4457701" y="3143251"/>
            <a:ext cx="851297" cy="99417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3" name="AutoShape 51"/>
          <p:cNvCxnSpPr>
            <a:cxnSpLocks noChangeShapeType="1"/>
            <a:stCxn id="33799" idx="2"/>
            <a:endCxn id="33798" idx="0"/>
          </p:cNvCxnSpPr>
          <p:nvPr/>
        </p:nvCxnSpPr>
        <p:spPr bwMode="auto">
          <a:xfrm>
            <a:off x="4457700" y="3143250"/>
            <a:ext cx="2639020" cy="99417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04" name="AutoShape 52"/>
          <p:cNvSpPr>
            <a:spLocks noChangeArrowheads="1"/>
          </p:cNvSpPr>
          <p:nvPr/>
        </p:nvSpPr>
        <p:spPr bwMode="auto">
          <a:xfrm>
            <a:off x="2457450" y="628650"/>
            <a:ext cx="3943350" cy="1485900"/>
          </a:xfrm>
          <a:prstGeom prst="cloudCallout">
            <a:avLst>
              <a:gd name="adj1" fmla="val 1236"/>
              <a:gd name="adj2" fmla="val 78204"/>
            </a:avLst>
          </a:prstGeom>
          <a:solidFill>
            <a:srgbClr val="99CC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2100">
                <a:latin typeface="Times New Roman" charset="0"/>
              </a:rPr>
              <a:t>Ausschnitt der </a:t>
            </a:r>
          </a:p>
          <a:p>
            <a:r>
              <a:rPr lang="de-DE" sz="2100">
                <a:latin typeface="Times New Roman" charset="0"/>
              </a:rPr>
              <a:t>Realen Miniwelt</a:t>
            </a:r>
          </a:p>
        </p:txBody>
      </p:sp>
      <p:sp>
        <p:nvSpPr>
          <p:cNvPr id="33805" name="Rectangle 53"/>
          <p:cNvSpPr>
            <a:spLocks noChangeArrowheads="1"/>
          </p:cNvSpPr>
          <p:nvPr/>
        </p:nvSpPr>
        <p:spPr bwMode="auto">
          <a:xfrm>
            <a:off x="2897981" y="4137422"/>
            <a:ext cx="1428750" cy="571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XML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cxnSp>
        <p:nvCxnSpPr>
          <p:cNvPr id="33806" name="AutoShape 54"/>
          <p:cNvCxnSpPr>
            <a:cxnSpLocks noChangeShapeType="1"/>
            <a:stCxn id="33799" idx="2"/>
            <a:endCxn id="33805" idx="0"/>
          </p:cNvCxnSpPr>
          <p:nvPr/>
        </p:nvCxnSpPr>
        <p:spPr bwMode="auto">
          <a:xfrm flipH="1">
            <a:off x="3612357" y="3143251"/>
            <a:ext cx="845344" cy="99417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7" name="AutoShape 57"/>
          <p:cNvCxnSpPr>
            <a:cxnSpLocks noChangeShapeType="1"/>
            <a:stCxn id="33799" idx="2"/>
            <a:endCxn id="33796" idx="0"/>
          </p:cNvCxnSpPr>
          <p:nvPr/>
        </p:nvCxnSpPr>
        <p:spPr bwMode="auto">
          <a:xfrm flipH="1">
            <a:off x="1857375" y="3143251"/>
            <a:ext cx="2600325" cy="99417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518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2F3726-F741-7242-86FF-C3287AB88B63}" type="slidenum">
              <a:rPr lang="en-US" sz="1050">
                <a:solidFill>
                  <a:srgbClr val="CC66FF"/>
                </a:solidFill>
              </a:rPr>
              <a:pPr/>
              <a:t>16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48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>
                <a:latin typeface="Arial Black" charset="0"/>
              </a:rPr>
              <a:t>Modellierung einer kleinen Beispielanwendung</a:t>
            </a:r>
          </a:p>
        </p:txBody>
      </p:sp>
      <p:sp>
        <p:nvSpPr>
          <p:cNvPr id="34820" name="Freeform 15"/>
          <p:cNvSpPr>
            <a:spLocks/>
          </p:cNvSpPr>
          <p:nvPr/>
        </p:nvSpPr>
        <p:spPr bwMode="auto">
          <a:xfrm>
            <a:off x="1371600" y="790575"/>
            <a:ext cx="4248150" cy="1781175"/>
          </a:xfrm>
          <a:custGeom>
            <a:avLst/>
            <a:gdLst>
              <a:gd name="T0" fmla="*/ 441366 w 2464"/>
              <a:gd name="T1" fmla="*/ 252084 h 1432"/>
              <a:gd name="T2" fmla="*/ 2868881 w 2464"/>
              <a:gd name="T3" fmla="*/ 92873 h 1432"/>
              <a:gd name="T4" fmla="*/ 4634345 w 2464"/>
              <a:gd name="T5" fmla="*/ 252084 h 1432"/>
              <a:gd name="T6" fmla="*/ 5517078 w 2464"/>
              <a:gd name="T7" fmla="*/ 1605379 h 1432"/>
              <a:gd name="T8" fmla="*/ 3751613 w 2464"/>
              <a:gd name="T9" fmla="*/ 2321830 h 1432"/>
              <a:gd name="T10" fmla="*/ 1324099 w 2464"/>
              <a:gd name="T11" fmla="*/ 1923802 h 1432"/>
              <a:gd name="T12" fmla="*/ 220683 w 2464"/>
              <a:gd name="T13" fmla="*/ 1048140 h 1432"/>
              <a:gd name="T14" fmla="*/ 441366 w 2464"/>
              <a:gd name="T15" fmla="*/ 252084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4"/>
              <a:gd name="T25" fmla="*/ 0 h 1432"/>
              <a:gd name="T26" fmla="*/ 2464 w 2464"/>
              <a:gd name="T27" fmla="*/ 1432 h 1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4" h="1432">
                <a:moveTo>
                  <a:pt x="192" y="152"/>
                </a:moveTo>
                <a:cubicBezTo>
                  <a:pt x="384" y="56"/>
                  <a:pt x="944" y="56"/>
                  <a:pt x="1248" y="56"/>
                </a:cubicBezTo>
                <a:cubicBezTo>
                  <a:pt x="1552" y="56"/>
                  <a:pt x="1824" y="0"/>
                  <a:pt x="2016" y="152"/>
                </a:cubicBezTo>
                <a:cubicBezTo>
                  <a:pt x="2208" y="304"/>
                  <a:pt x="2464" y="760"/>
                  <a:pt x="2400" y="968"/>
                </a:cubicBezTo>
                <a:cubicBezTo>
                  <a:pt x="2336" y="1176"/>
                  <a:pt x="1936" y="1368"/>
                  <a:pt x="1632" y="1400"/>
                </a:cubicBezTo>
                <a:cubicBezTo>
                  <a:pt x="1328" y="1432"/>
                  <a:pt x="832" y="1288"/>
                  <a:pt x="576" y="1160"/>
                </a:cubicBezTo>
                <a:cubicBezTo>
                  <a:pt x="320" y="1032"/>
                  <a:pt x="160" y="800"/>
                  <a:pt x="96" y="632"/>
                </a:cubicBezTo>
                <a:cubicBezTo>
                  <a:pt x="32" y="464"/>
                  <a:pt x="0" y="248"/>
                  <a:pt x="192" y="152"/>
                </a:cubicBezTo>
                <a:close/>
              </a:path>
            </a:pathLst>
          </a:custGeom>
          <a:solidFill>
            <a:srgbClr val="99CC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1985963" y="971551"/>
            <a:ext cx="1341835" cy="307181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Studenten</a:t>
            </a:r>
          </a:p>
        </p:txBody>
      </p:sp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2152650" y="1401366"/>
            <a:ext cx="1341835" cy="30837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Vorlesungen</a:t>
            </a:r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3662363" y="1156098"/>
            <a:ext cx="1341835" cy="307181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Professoren</a:t>
            </a: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2726531" y="1789510"/>
            <a:ext cx="234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>
                <a:latin typeface="Times New Roman" charset="0"/>
              </a:rPr>
              <a:t>Reale Welt: Universität</a:t>
            </a:r>
          </a:p>
        </p:txBody>
      </p:sp>
      <p:sp>
        <p:nvSpPr>
          <p:cNvPr id="34825" name="Oval 16"/>
          <p:cNvSpPr>
            <a:spLocks noChangeArrowheads="1"/>
          </p:cNvSpPr>
          <p:nvPr/>
        </p:nvSpPr>
        <p:spPr bwMode="auto">
          <a:xfrm>
            <a:off x="6346031" y="3123010"/>
            <a:ext cx="1090613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PersNr</a:t>
            </a:r>
          </a:p>
        </p:txBody>
      </p:sp>
      <p:sp>
        <p:nvSpPr>
          <p:cNvPr id="34826" name="Oval 17"/>
          <p:cNvSpPr>
            <a:spLocks noChangeArrowheads="1"/>
          </p:cNvSpPr>
          <p:nvPr/>
        </p:nvSpPr>
        <p:spPr bwMode="auto">
          <a:xfrm>
            <a:off x="1314450" y="3123010"/>
            <a:ext cx="1090613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MatrNr</a:t>
            </a:r>
          </a:p>
        </p:txBody>
      </p:sp>
      <p:sp>
        <p:nvSpPr>
          <p:cNvPr id="34827" name="Oval 18"/>
          <p:cNvSpPr>
            <a:spLocks noChangeArrowheads="1"/>
          </p:cNvSpPr>
          <p:nvPr/>
        </p:nvSpPr>
        <p:spPr bwMode="auto">
          <a:xfrm>
            <a:off x="6681787" y="3676651"/>
            <a:ext cx="1090613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Name</a:t>
            </a:r>
          </a:p>
        </p:txBody>
      </p:sp>
      <p:sp>
        <p:nvSpPr>
          <p:cNvPr id="34828" name="Oval 20"/>
          <p:cNvSpPr>
            <a:spLocks noChangeArrowheads="1"/>
          </p:cNvSpPr>
          <p:nvPr/>
        </p:nvSpPr>
        <p:spPr bwMode="auto">
          <a:xfrm>
            <a:off x="1314450" y="3554017"/>
            <a:ext cx="1090613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Name</a:t>
            </a:r>
          </a:p>
        </p:txBody>
      </p:sp>
      <p:sp>
        <p:nvSpPr>
          <p:cNvPr id="34829" name="Rectangle 23"/>
          <p:cNvSpPr>
            <a:spLocks noChangeArrowheads="1"/>
          </p:cNvSpPr>
          <p:nvPr/>
        </p:nvSpPr>
        <p:spPr bwMode="auto">
          <a:xfrm>
            <a:off x="2656285" y="3283621"/>
            <a:ext cx="1426369" cy="307181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charset="0"/>
              </a:rPr>
              <a:t>Studenten</a:t>
            </a:r>
          </a:p>
        </p:txBody>
      </p:sp>
      <p:sp>
        <p:nvSpPr>
          <p:cNvPr id="34830" name="Rectangle 26"/>
          <p:cNvSpPr>
            <a:spLocks noChangeArrowheads="1"/>
          </p:cNvSpPr>
          <p:nvPr/>
        </p:nvSpPr>
        <p:spPr bwMode="auto">
          <a:xfrm>
            <a:off x="4669631" y="3307557"/>
            <a:ext cx="1425179" cy="307181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charset="0"/>
              </a:rPr>
              <a:t>Professoren</a:t>
            </a:r>
          </a:p>
        </p:txBody>
      </p:sp>
      <p:sp>
        <p:nvSpPr>
          <p:cNvPr id="34831" name="Line 30"/>
          <p:cNvSpPr>
            <a:spLocks noChangeShapeType="1"/>
          </p:cNvSpPr>
          <p:nvPr/>
        </p:nvSpPr>
        <p:spPr bwMode="auto">
          <a:xfrm>
            <a:off x="2320529" y="3369469"/>
            <a:ext cx="335756" cy="6072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2" name="Line 36"/>
          <p:cNvSpPr>
            <a:spLocks noChangeShapeType="1"/>
          </p:cNvSpPr>
          <p:nvPr/>
        </p:nvSpPr>
        <p:spPr bwMode="auto">
          <a:xfrm flipV="1">
            <a:off x="2320529" y="3492104"/>
            <a:ext cx="335756" cy="122634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3" name="AutoShape 45"/>
          <p:cNvSpPr>
            <a:spLocks noChangeArrowheads="1"/>
          </p:cNvSpPr>
          <p:nvPr/>
        </p:nvSpPr>
        <p:spPr bwMode="auto">
          <a:xfrm>
            <a:off x="2992041" y="3738562"/>
            <a:ext cx="1006078" cy="367904"/>
          </a:xfrm>
          <a:prstGeom prst="diamond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charset="0"/>
              </a:rPr>
              <a:t>hören</a:t>
            </a:r>
          </a:p>
        </p:txBody>
      </p:sp>
      <p:sp>
        <p:nvSpPr>
          <p:cNvPr id="34834" name="AutoShape 46"/>
          <p:cNvSpPr>
            <a:spLocks noChangeArrowheads="1"/>
          </p:cNvSpPr>
          <p:nvPr/>
        </p:nvSpPr>
        <p:spPr bwMode="auto">
          <a:xfrm>
            <a:off x="4837510" y="3861198"/>
            <a:ext cx="1006078" cy="369094"/>
          </a:xfrm>
          <a:prstGeom prst="diamond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charset="0"/>
              </a:rPr>
              <a:t>lesen</a:t>
            </a:r>
          </a:p>
        </p:txBody>
      </p:sp>
      <p:sp>
        <p:nvSpPr>
          <p:cNvPr id="34835" name="Rectangle 47"/>
          <p:cNvSpPr>
            <a:spLocks noChangeArrowheads="1"/>
          </p:cNvSpPr>
          <p:nvPr/>
        </p:nvSpPr>
        <p:spPr bwMode="auto">
          <a:xfrm>
            <a:off x="3579019" y="4599385"/>
            <a:ext cx="1677591" cy="36790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charset="0"/>
              </a:rPr>
              <a:t>Vorlesungen</a:t>
            </a:r>
          </a:p>
        </p:txBody>
      </p:sp>
      <p:sp>
        <p:nvSpPr>
          <p:cNvPr id="34836" name="Oval 49"/>
          <p:cNvSpPr>
            <a:spLocks noChangeArrowheads="1"/>
          </p:cNvSpPr>
          <p:nvPr/>
        </p:nvSpPr>
        <p:spPr bwMode="auto">
          <a:xfrm>
            <a:off x="5592366" y="4722019"/>
            <a:ext cx="1089422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Titel</a:t>
            </a:r>
          </a:p>
        </p:txBody>
      </p:sp>
      <p:sp>
        <p:nvSpPr>
          <p:cNvPr id="34837" name="Oval 50"/>
          <p:cNvSpPr>
            <a:spLocks noChangeArrowheads="1"/>
          </p:cNvSpPr>
          <p:nvPr/>
        </p:nvSpPr>
        <p:spPr bwMode="auto">
          <a:xfrm>
            <a:off x="5592366" y="4352926"/>
            <a:ext cx="1089422" cy="307181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VorlNr</a:t>
            </a:r>
          </a:p>
        </p:txBody>
      </p:sp>
      <p:sp>
        <p:nvSpPr>
          <p:cNvPr id="34838" name="Line 51"/>
          <p:cNvSpPr>
            <a:spLocks noChangeShapeType="1"/>
          </p:cNvSpPr>
          <p:nvPr/>
        </p:nvSpPr>
        <p:spPr bwMode="auto">
          <a:xfrm>
            <a:off x="3118249" y="3614738"/>
            <a:ext cx="209550" cy="18454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9" name="Line 53"/>
          <p:cNvSpPr>
            <a:spLocks noChangeShapeType="1"/>
          </p:cNvSpPr>
          <p:nvPr/>
        </p:nvSpPr>
        <p:spPr bwMode="auto">
          <a:xfrm>
            <a:off x="3494485" y="4106466"/>
            <a:ext cx="588169" cy="492919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0" name="Line 55"/>
          <p:cNvSpPr>
            <a:spLocks noChangeShapeType="1"/>
          </p:cNvSpPr>
          <p:nvPr/>
        </p:nvSpPr>
        <p:spPr bwMode="auto">
          <a:xfrm flipV="1">
            <a:off x="5256610" y="4599385"/>
            <a:ext cx="419100" cy="6072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1" name="Line 59"/>
          <p:cNvSpPr>
            <a:spLocks noChangeShapeType="1"/>
          </p:cNvSpPr>
          <p:nvPr/>
        </p:nvSpPr>
        <p:spPr bwMode="auto">
          <a:xfrm>
            <a:off x="5256610" y="4906566"/>
            <a:ext cx="33575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2" name="Line 60"/>
          <p:cNvSpPr>
            <a:spLocks noChangeShapeType="1"/>
          </p:cNvSpPr>
          <p:nvPr/>
        </p:nvSpPr>
        <p:spPr bwMode="auto">
          <a:xfrm>
            <a:off x="3914775" y="2570560"/>
            <a:ext cx="0" cy="614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Text Box 61"/>
          <p:cNvSpPr txBox="1">
            <a:spLocks noChangeArrowheads="1"/>
          </p:cNvSpPr>
          <p:nvPr/>
        </p:nvSpPr>
        <p:spPr bwMode="auto">
          <a:xfrm>
            <a:off x="4082653" y="2693194"/>
            <a:ext cx="3186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800">
                <a:latin typeface="Times New Roman" charset="0"/>
              </a:rPr>
              <a:t>Konzeptuelle Modellierung</a:t>
            </a:r>
          </a:p>
        </p:txBody>
      </p:sp>
      <p:cxnSp>
        <p:nvCxnSpPr>
          <p:cNvPr id="34844" name="AutoShape 62"/>
          <p:cNvCxnSpPr>
            <a:cxnSpLocks noChangeShapeType="1"/>
            <a:stCxn id="34830" idx="3"/>
            <a:endCxn id="34825" idx="2"/>
          </p:cNvCxnSpPr>
          <p:nvPr/>
        </p:nvCxnSpPr>
        <p:spPr bwMode="auto">
          <a:xfrm flipV="1">
            <a:off x="6094810" y="3276601"/>
            <a:ext cx="251222" cy="18454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5" name="AutoShape 63"/>
          <p:cNvCxnSpPr>
            <a:cxnSpLocks noChangeShapeType="1"/>
            <a:stCxn id="34830" idx="3"/>
            <a:endCxn id="34827" idx="2"/>
          </p:cNvCxnSpPr>
          <p:nvPr/>
        </p:nvCxnSpPr>
        <p:spPr bwMode="auto">
          <a:xfrm>
            <a:off x="6094810" y="3461148"/>
            <a:ext cx="586978" cy="3690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6" name="AutoShape 66"/>
          <p:cNvCxnSpPr>
            <a:cxnSpLocks noChangeShapeType="1"/>
            <a:stCxn id="34830" idx="2"/>
            <a:endCxn id="34834" idx="0"/>
          </p:cNvCxnSpPr>
          <p:nvPr/>
        </p:nvCxnSpPr>
        <p:spPr bwMode="auto">
          <a:xfrm flipH="1">
            <a:off x="5339953" y="3614738"/>
            <a:ext cx="41672" cy="24646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7" name="AutoShape 67"/>
          <p:cNvCxnSpPr>
            <a:cxnSpLocks noChangeShapeType="1"/>
            <a:stCxn id="34834" idx="2"/>
            <a:endCxn id="34835" idx="0"/>
          </p:cNvCxnSpPr>
          <p:nvPr/>
        </p:nvCxnSpPr>
        <p:spPr bwMode="auto">
          <a:xfrm flipH="1">
            <a:off x="4417219" y="4230291"/>
            <a:ext cx="922735" cy="3690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692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DC6658-6AB2-954B-808B-7826D7E221E0}" type="slidenum">
              <a:rPr lang="en-US" sz="1050">
                <a:solidFill>
                  <a:srgbClr val="CC66FF"/>
                </a:solidFill>
              </a:rPr>
              <a:pPr/>
              <a:t>17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Logische Datenmodelle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01328"/>
            <a:ext cx="6858000" cy="40421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100">
                <a:latin typeface="Tahoma" charset="0"/>
              </a:rPr>
              <a:t>Netzwerkmodell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1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100">
                <a:latin typeface="Tahoma" charset="0"/>
              </a:rPr>
              <a:t>Hierarchisches Datenmodell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1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100">
                <a:solidFill>
                  <a:srgbClr val="D60093"/>
                </a:solidFill>
                <a:latin typeface="Tahoma" charset="0"/>
              </a:rPr>
              <a:t>Relationales Datenmodell</a:t>
            </a:r>
          </a:p>
          <a:p>
            <a:pPr>
              <a:lnSpc>
                <a:spcPct val="80000"/>
              </a:lnSpc>
            </a:pPr>
            <a:endParaRPr lang="de-DE" sz="2100">
              <a:solidFill>
                <a:srgbClr val="D60093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100">
                <a:solidFill>
                  <a:srgbClr val="D60093"/>
                </a:solidFill>
                <a:latin typeface="Tahoma" charset="0"/>
              </a:rPr>
              <a:t>XML Schema 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100">
              <a:solidFill>
                <a:srgbClr val="D60093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100">
                <a:latin typeface="Tahoma" charset="0"/>
              </a:rPr>
              <a:t>Objektorientiertes Datenmodell</a:t>
            </a:r>
          </a:p>
          <a:p>
            <a:pPr lvl="2">
              <a:lnSpc>
                <a:spcPct val="80000"/>
              </a:lnSpc>
            </a:pPr>
            <a:r>
              <a:rPr lang="de-DE" sz="1800">
                <a:latin typeface="Tahoma" charset="0"/>
              </a:rPr>
              <a:t>Objektrelationales Schema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1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100">
                <a:latin typeface="Tahoma" charset="0"/>
              </a:rPr>
              <a:t>Deduktives Datenmodell</a:t>
            </a:r>
          </a:p>
        </p:txBody>
      </p:sp>
    </p:spTree>
    <p:extLst>
      <p:ext uri="{BB962C8B-B14F-4D97-AF65-F5344CB8AC3E}">
        <p14:creationId xmlns:p14="http://schemas.microsoft.com/office/powerpoint/2010/main" val="7014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E885D-0E27-914F-91EF-5241CC9C0286}" type="slidenum">
              <a:rPr lang="en-US" sz="1050">
                <a:solidFill>
                  <a:srgbClr val="CC66FF"/>
                </a:solidFill>
              </a:rPr>
              <a:pPr/>
              <a:t>18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85750"/>
            <a:ext cx="6858000" cy="85725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Das relationale Datenmodell</a:t>
            </a:r>
          </a:p>
        </p:txBody>
      </p:sp>
      <p:graphicFrame>
        <p:nvGraphicFramePr>
          <p:cNvPr id="16512" name="Group 128"/>
          <p:cNvGraphicFramePr>
            <a:graphicFrameLocks noGrp="1"/>
          </p:cNvGraphicFramePr>
          <p:nvPr>
            <p:ph type="body" idx="1"/>
          </p:nvPr>
        </p:nvGraphicFramePr>
        <p:xfrm>
          <a:off x="1143000" y="742951"/>
          <a:ext cx="1657350" cy="1557282"/>
        </p:xfrm>
        <a:graphic>
          <a:graphicData uri="http://schemas.openxmlformats.org/drawingml/2006/table">
            <a:tbl>
              <a:tblPr/>
              <a:tblGrid>
                <a:gridCol w="742950"/>
                <a:gridCol w="914400"/>
              </a:tblGrid>
              <a:tr h="31448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3798" marB="337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4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3798" marB="337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3798" marB="33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3798" marB="337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3798" marB="33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04" name="Group 120"/>
          <p:cNvGraphicFramePr>
            <a:graphicFrameLocks noGrp="1"/>
          </p:cNvGraphicFramePr>
          <p:nvPr>
            <p:ph type="tbl" idx="1"/>
          </p:nvPr>
        </p:nvGraphicFramePr>
        <p:xfrm>
          <a:off x="3143250" y="742951"/>
          <a:ext cx="1657351" cy="1549908"/>
        </p:xfrm>
        <a:graphic>
          <a:graphicData uri="http://schemas.openxmlformats.org/drawingml/2006/table">
            <a:tbl>
              <a:tblPr/>
              <a:tblGrid>
                <a:gridCol w="777479"/>
                <a:gridCol w="879872"/>
              </a:tblGrid>
              <a:tr h="31546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/>
        </p:nvGraphicFramePr>
        <p:xfrm>
          <a:off x="5200650" y="742951"/>
          <a:ext cx="2800350" cy="1549908"/>
        </p:xfrm>
        <a:graphic>
          <a:graphicData uri="http://schemas.openxmlformats.org/drawingml/2006/table">
            <a:tbl>
              <a:tblPr/>
              <a:tblGrid>
                <a:gridCol w="731044"/>
                <a:gridCol w="2069306"/>
              </a:tblGrid>
              <a:tr h="31546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Grundzüge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Glaube und Wissen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2" name="Text Box 118"/>
          <p:cNvSpPr txBox="1">
            <a:spLocks noChangeArrowheads="1"/>
          </p:cNvSpPr>
          <p:nvPr/>
        </p:nvSpPr>
        <p:spPr bwMode="auto">
          <a:xfrm>
            <a:off x="1714500" y="2571750"/>
            <a:ext cx="5429250" cy="14773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>
                <a:latin typeface="Tahoma" charset="0"/>
              </a:rPr>
              <a:t>Select </a:t>
            </a:r>
            <a:r>
              <a:rPr lang="de-DE" sz="1800">
                <a:latin typeface="Tahoma" charset="0"/>
              </a:rPr>
              <a:t>Name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>
                <a:latin typeface="Tahoma" charset="0"/>
              </a:rPr>
              <a:t>From</a:t>
            </a:r>
            <a:r>
              <a:rPr lang="de-DE" sz="1800">
                <a:latin typeface="Tahoma" charset="0"/>
              </a:rPr>
              <a:t> Studenten, hören, Vorlesungen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>
                <a:latin typeface="Tahoma" charset="0"/>
              </a:rPr>
              <a:t>Where</a:t>
            </a:r>
            <a:r>
              <a:rPr lang="de-DE" sz="1800">
                <a:latin typeface="Tahoma" charset="0"/>
              </a:rPr>
              <a:t> Studenten.MatrNr = hören.MatrNr  </a:t>
            </a:r>
            <a:r>
              <a:rPr lang="de-DE" sz="1800" b="1">
                <a:latin typeface="Tahoma" charset="0"/>
              </a:rPr>
              <a:t>and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 b="1">
                <a:latin typeface="Tahoma" charset="0"/>
              </a:rPr>
              <a:t>		</a:t>
            </a:r>
            <a:r>
              <a:rPr lang="de-DE" sz="1800">
                <a:latin typeface="Tahoma" charset="0"/>
              </a:rPr>
              <a:t>hören.VorlNr = Vorlesungen.VorlNr  </a:t>
            </a:r>
            <a:r>
              <a:rPr lang="de-DE" sz="1800" b="1">
                <a:latin typeface="Tahoma" charset="0"/>
              </a:rPr>
              <a:t>and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sz="1800">
                <a:latin typeface="Tahoma" charset="0"/>
              </a:rPr>
              <a:t>		Vorlesungen.Titel = `Grundzüge</a:t>
            </a:r>
            <a:r>
              <a:rPr lang="de-DE" sz="1800" b="1">
                <a:latin typeface="Tahoma" charset="0"/>
              </a:rPr>
              <a:t>´;</a:t>
            </a:r>
            <a:endParaRPr lang="de-DE" sz="1800">
              <a:latin typeface="Tahoma" charset="0"/>
            </a:endParaRPr>
          </a:p>
        </p:txBody>
      </p: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1709682" y="4165600"/>
            <a:ext cx="5065252" cy="81116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sz="1800" b="1" dirty="0">
                <a:latin typeface="Tahoma" charset="0"/>
              </a:rPr>
              <a:t>update	</a:t>
            </a:r>
            <a:r>
              <a:rPr lang="de-DE" sz="1800" dirty="0">
                <a:latin typeface="Tahoma" charset="0"/>
              </a:rPr>
              <a:t>Vorlesungen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sz="1800" dirty="0">
                <a:latin typeface="Tahoma" charset="0"/>
              </a:rPr>
              <a:t>	</a:t>
            </a:r>
            <a:r>
              <a:rPr lang="de-DE" sz="1800" b="1" dirty="0" err="1" smtClean="0">
                <a:latin typeface="Tahoma" charset="0"/>
              </a:rPr>
              <a:t>set</a:t>
            </a:r>
            <a:r>
              <a:rPr lang="de-DE" sz="1800" dirty="0">
                <a:latin typeface="Tahoma" charset="0"/>
              </a:rPr>
              <a:t> </a:t>
            </a:r>
            <a:r>
              <a:rPr lang="de-DE" sz="1800" dirty="0" smtClean="0">
                <a:latin typeface="Tahoma" charset="0"/>
              </a:rPr>
              <a:t>Titel </a:t>
            </a:r>
            <a:r>
              <a:rPr lang="de-DE" sz="1800" dirty="0">
                <a:latin typeface="Tahoma" charset="0"/>
              </a:rPr>
              <a:t>= `Grundzüge der Logik´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sz="1800" dirty="0">
                <a:latin typeface="Tahoma" charset="0"/>
              </a:rPr>
              <a:t> </a:t>
            </a:r>
            <a:r>
              <a:rPr lang="de-DE" sz="1800" b="1" dirty="0" err="1" smtClean="0">
                <a:latin typeface="Tahoma" charset="0"/>
              </a:rPr>
              <a:t>where</a:t>
            </a:r>
            <a:r>
              <a:rPr lang="de-DE" sz="1800" b="1" dirty="0" smtClean="0">
                <a:latin typeface="Tahoma" charset="0"/>
              </a:rPr>
              <a:t> </a:t>
            </a:r>
            <a:r>
              <a:rPr lang="de-DE" sz="1800" dirty="0" err="1" smtClean="0">
                <a:latin typeface="Tahoma" charset="0"/>
              </a:rPr>
              <a:t>VorlNr</a:t>
            </a:r>
            <a:r>
              <a:rPr lang="de-DE" sz="1800" dirty="0" smtClean="0">
                <a:latin typeface="Tahoma" charset="0"/>
              </a:rPr>
              <a:t> </a:t>
            </a:r>
            <a:r>
              <a:rPr lang="de-DE" sz="1800" dirty="0">
                <a:latin typeface="Tahoma" charset="0"/>
              </a:rPr>
              <a:t>= 5001;	</a:t>
            </a:r>
          </a:p>
        </p:txBody>
      </p:sp>
    </p:spTree>
    <p:extLst>
      <p:ext uri="{BB962C8B-B14F-4D97-AF65-F5344CB8AC3E}">
        <p14:creationId xmlns:p14="http://schemas.microsoft.com/office/powerpoint/2010/main" val="1909875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2" grpId="0" animBg="1" autoUpdateAnimBg="0"/>
      <p:bldP spid="1650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52B44D-A3DB-4B45-95F2-93F3AC33A8C6}" type="slidenum">
              <a:rPr lang="en-US" sz="1050">
                <a:solidFill>
                  <a:srgbClr val="CC66FF"/>
                </a:solidFill>
              </a:rPr>
              <a:pPr/>
              <a:t>19</a:t>
            </a:fld>
            <a:endParaRPr lang="en-US" sz="1050">
              <a:solidFill>
                <a:srgbClr val="CC66FF"/>
              </a:solidFill>
            </a:endParaRPr>
          </a:p>
        </p:txBody>
      </p:sp>
      <p:grpSp>
        <p:nvGrpSpPr>
          <p:cNvPr id="37891" name="Group 1072"/>
          <p:cNvGrpSpPr>
            <a:grpSpLocks/>
          </p:cNvGrpSpPr>
          <p:nvPr/>
        </p:nvGrpSpPr>
        <p:grpSpPr bwMode="auto">
          <a:xfrm>
            <a:off x="1143000" y="342900"/>
            <a:ext cx="6858000" cy="4572000"/>
            <a:chOff x="0" y="96"/>
            <a:chExt cx="5760" cy="3840"/>
          </a:xfrm>
        </p:grpSpPr>
        <p:sp>
          <p:nvSpPr>
            <p:cNvPr id="37894" name="AutoShape 1027"/>
            <p:cNvSpPr>
              <a:spLocks noChangeArrowheads="1"/>
            </p:cNvSpPr>
            <p:nvPr/>
          </p:nvSpPr>
          <p:spPr bwMode="auto">
            <a:xfrm>
              <a:off x="336" y="3289"/>
              <a:ext cx="5200" cy="647"/>
            </a:xfrm>
            <a:prstGeom prst="flowChartMagneticDisk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500">
                <a:latin typeface="Times New Roman" charset="0"/>
              </a:endParaRPr>
            </a:p>
          </p:txBody>
        </p:sp>
        <p:sp>
          <p:nvSpPr>
            <p:cNvPr id="37895" name="Rectangle 1028"/>
            <p:cNvSpPr>
              <a:spLocks noChangeArrowheads="1"/>
            </p:cNvSpPr>
            <p:nvPr/>
          </p:nvSpPr>
          <p:spPr bwMode="auto">
            <a:xfrm>
              <a:off x="783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Logdateien</a:t>
              </a:r>
            </a:p>
          </p:txBody>
        </p:sp>
        <p:sp>
          <p:nvSpPr>
            <p:cNvPr id="37896" name="Rectangle 1029"/>
            <p:cNvSpPr>
              <a:spLocks noChangeArrowheads="1"/>
            </p:cNvSpPr>
            <p:nvPr/>
          </p:nvSpPr>
          <p:spPr bwMode="auto">
            <a:xfrm>
              <a:off x="1901" y="3566"/>
              <a:ext cx="783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Indexe</a:t>
              </a:r>
            </a:p>
          </p:txBody>
        </p:sp>
        <p:sp>
          <p:nvSpPr>
            <p:cNvPr id="37897" name="Rectangle 1030"/>
            <p:cNvSpPr>
              <a:spLocks noChangeArrowheads="1"/>
            </p:cNvSpPr>
            <p:nvPr/>
          </p:nvSpPr>
          <p:spPr bwMode="auto">
            <a:xfrm>
              <a:off x="2852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Datenbasis</a:t>
              </a:r>
            </a:p>
          </p:txBody>
        </p:sp>
        <p:sp>
          <p:nvSpPr>
            <p:cNvPr id="37898" name="Rectangle 1031"/>
            <p:cNvSpPr>
              <a:spLocks noChangeArrowheads="1"/>
            </p:cNvSpPr>
            <p:nvPr/>
          </p:nvSpPr>
          <p:spPr bwMode="auto">
            <a:xfrm>
              <a:off x="3970" y="3566"/>
              <a:ext cx="1175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Datenwörterbuch</a:t>
              </a:r>
            </a:p>
          </p:txBody>
        </p:sp>
        <p:sp>
          <p:nvSpPr>
            <p:cNvPr id="37899" name="Rectangle 1032"/>
            <p:cNvSpPr>
              <a:spLocks noChangeArrowheads="1"/>
            </p:cNvSpPr>
            <p:nvPr/>
          </p:nvSpPr>
          <p:spPr bwMode="auto">
            <a:xfrm>
              <a:off x="951" y="2964"/>
              <a:ext cx="3802" cy="2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Dateiverwaltung</a:t>
              </a:r>
            </a:p>
          </p:txBody>
        </p:sp>
        <p:sp>
          <p:nvSpPr>
            <p:cNvPr id="37900" name="Line 1033"/>
            <p:cNvSpPr>
              <a:spLocks noChangeShapeType="1"/>
            </p:cNvSpPr>
            <p:nvPr/>
          </p:nvSpPr>
          <p:spPr bwMode="auto">
            <a:xfrm flipV="1">
              <a:off x="1230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1" name="Line 1034"/>
            <p:cNvSpPr>
              <a:spLocks noChangeShapeType="1"/>
            </p:cNvSpPr>
            <p:nvPr/>
          </p:nvSpPr>
          <p:spPr bwMode="auto">
            <a:xfrm flipV="1">
              <a:off x="2293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2" name="Line 1035"/>
            <p:cNvSpPr>
              <a:spLocks noChangeShapeType="1"/>
            </p:cNvSpPr>
            <p:nvPr/>
          </p:nvSpPr>
          <p:spPr bwMode="auto">
            <a:xfrm flipV="1">
              <a:off x="3355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3" name="Line 1036"/>
            <p:cNvSpPr>
              <a:spLocks noChangeShapeType="1"/>
            </p:cNvSpPr>
            <p:nvPr/>
          </p:nvSpPr>
          <p:spPr bwMode="auto">
            <a:xfrm flipV="1">
              <a:off x="4474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4" name="Line 1037"/>
            <p:cNvSpPr>
              <a:spLocks noChangeShapeType="1"/>
            </p:cNvSpPr>
            <p:nvPr/>
          </p:nvSpPr>
          <p:spPr bwMode="auto">
            <a:xfrm flipV="1">
              <a:off x="0" y="282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5" name="Rectangle 1038"/>
            <p:cNvSpPr>
              <a:spLocks noChangeArrowheads="1"/>
            </p:cNvSpPr>
            <p:nvPr/>
          </p:nvSpPr>
          <p:spPr bwMode="auto">
            <a:xfrm>
              <a:off x="56" y="2410"/>
              <a:ext cx="1432" cy="3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Mehrbenutzersynchr.</a:t>
              </a:r>
            </a:p>
            <a:p>
              <a:r>
                <a:rPr lang="de-DE" sz="1500">
                  <a:latin typeface="Times New Roman" charset="0"/>
                </a:rPr>
                <a:t>Fehlerbehandlung</a:t>
              </a:r>
            </a:p>
          </p:txBody>
        </p:sp>
        <p:sp>
          <p:nvSpPr>
            <p:cNvPr id="37906" name="Line 1039"/>
            <p:cNvSpPr>
              <a:spLocks noChangeShapeType="1"/>
            </p:cNvSpPr>
            <p:nvPr/>
          </p:nvSpPr>
          <p:spPr bwMode="auto">
            <a:xfrm>
              <a:off x="1398" y="2595"/>
              <a:ext cx="4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7" name="Rectangle 1040"/>
            <p:cNvSpPr>
              <a:spLocks noChangeArrowheads="1"/>
            </p:cNvSpPr>
            <p:nvPr/>
          </p:nvSpPr>
          <p:spPr bwMode="auto">
            <a:xfrm>
              <a:off x="1566" y="2225"/>
              <a:ext cx="1286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Datenbankmanager</a:t>
              </a:r>
            </a:p>
          </p:txBody>
        </p:sp>
        <p:sp>
          <p:nvSpPr>
            <p:cNvPr id="37908" name="Rectangle 1041"/>
            <p:cNvSpPr>
              <a:spLocks noChangeArrowheads="1"/>
            </p:cNvSpPr>
            <p:nvPr/>
          </p:nvSpPr>
          <p:spPr bwMode="auto">
            <a:xfrm>
              <a:off x="3257" y="2225"/>
              <a:ext cx="1287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Schemaverwaltung</a:t>
              </a:r>
            </a:p>
          </p:txBody>
        </p:sp>
        <p:sp>
          <p:nvSpPr>
            <p:cNvPr id="37909" name="Rectangle 1042"/>
            <p:cNvSpPr>
              <a:spLocks noChangeArrowheads="1"/>
            </p:cNvSpPr>
            <p:nvPr/>
          </p:nvSpPr>
          <p:spPr bwMode="auto">
            <a:xfrm>
              <a:off x="1569" y="1895"/>
              <a:ext cx="1397" cy="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 dirty="0">
                  <a:latin typeface="Times New Roman" charset="0"/>
                </a:rPr>
                <a:t>Anfragebearbeitung</a:t>
              </a:r>
            </a:p>
          </p:txBody>
        </p:sp>
        <p:sp>
          <p:nvSpPr>
            <p:cNvPr id="37910" name="Text Box 1043"/>
            <p:cNvSpPr txBox="1">
              <a:spLocks noChangeArrowheads="1"/>
            </p:cNvSpPr>
            <p:nvPr/>
          </p:nvSpPr>
          <p:spPr bwMode="auto">
            <a:xfrm>
              <a:off x="3432" y="1895"/>
              <a:ext cx="69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500" b="1">
                  <a:latin typeface="Times New Roman" charset="0"/>
                </a:rPr>
                <a:t>DBMS</a:t>
              </a:r>
            </a:p>
          </p:txBody>
        </p:sp>
        <p:sp>
          <p:nvSpPr>
            <p:cNvPr id="37911" name="Rectangle 1044"/>
            <p:cNvSpPr>
              <a:spLocks noChangeArrowheads="1"/>
            </p:cNvSpPr>
            <p:nvPr/>
          </p:nvSpPr>
          <p:spPr bwMode="auto">
            <a:xfrm>
              <a:off x="522" y="1453"/>
              <a:ext cx="2852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DML-Compiler</a:t>
              </a:r>
            </a:p>
          </p:txBody>
        </p:sp>
        <p:sp>
          <p:nvSpPr>
            <p:cNvPr id="37912" name="Rectangle 1045"/>
            <p:cNvSpPr>
              <a:spLocks noChangeArrowheads="1"/>
            </p:cNvSpPr>
            <p:nvPr/>
          </p:nvSpPr>
          <p:spPr bwMode="auto">
            <a:xfrm>
              <a:off x="3607" y="1453"/>
              <a:ext cx="1047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1500">
                  <a:latin typeface="Times New Roman" charset="0"/>
                </a:rPr>
                <a:t>DDL-Compiler</a:t>
              </a:r>
            </a:p>
          </p:txBody>
        </p:sp>
        <p:sp>
          <p:nvSpPr>
            <p:cNvPr id="37913" name="Line 1046"/>
            <p:cNvSpPr>
              <a:spLocks noChangeShapeType="1"/>
            </p:cNvSpPr>
            <p:nvPr/>
          </p:nvSpPr>
          <p:spPr bwMode="auto">
            <a:xfrm>
              <a:off x="56" y="1288"/>
              <a:ext cx="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7914" name="Group 1047"/>
            <p:cNvGrpSpPr>
              <a:grpSpLocks/>
            </p:cNvGrpSpPr>
            <p:nvPr/>
          </p:nvGrpSpPr>
          <p:grpSpPr bwMode="auto">
            <a:xfrm>
              <a:off x="231" y="681"/>
              <a:ext cx="5179" cy="442"/>
              <a:chOff x="720" y="1200"/>
              <a:chExt cx="4272" cy="384"/>
            </a:xfrm>
          </p:grpSpPr>
          <p:sp>
            <p:nvSpPr>
              <p:cNvPr id="37934" name="Rectangle 1048"/>
              <p:cNvSpPr>
                <a:spLocks noChangeArrowheads="1"/>
              </p:cNvSpPr>
              <p:nvPr/>
            </p:nvSpPr>
            <p:spPr bwMode="auto">
              <a:xfrm>
                <a:off x="720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1500">
                    <a:latin typeface="Times New Roman" charset="0"/>
                  </a:rPr>
                  <a:t>Anwendung</a:t>
                </a:r>
              </a:p>
            </p:txBody>
          </p:sp>
          <p:sp>
            <p:nvSpPr>
              <p:cNvPr id="37935" name="Rectangle 1049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1500">
                    <a:latin typeface="Times New Roman" charset="0"/>
                  </a:rPr>
                  <a:t>Interaktive</a:t>
                </a:r>
              </a:p>
              <a:p>
                <a:r>
                  <a:rPr lang="de-DE" sz="1500">
                    <a:latin typeface="Times New Roman" charset="0"/>
                  </a:rPr>
                  <a:t>Anfrage</a:t>
                </a:r>
              </a:p>
            </p:txBody>
          </p:sp>
          <p:sp>
            <p:nvSpPr>
              <p:cNvPr id="37936" name="Rectangle 1050"/>
              <p:cNvSpPr>
                <a:spLocks noChangeArrowheads="1"/>
              </p:cNvSpPr>
              <p:nvPr/>
            </p:nvSpPr>
            <p:spPr bwMode="auto">
              <a:xfrm>
                <a:off x="4032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1500">
                    <a:latin typeface="Times New Roman" charset="0"/>
                  </a:rPr>
                  <a:t>Verwaltungs-</a:t>
                </a:r>
              </a:p>
              <a:p>
                <a:r>
                  <a:rPr lang="de-DE" sz="1500">
                    <a:latin typeface="Times New Roman" charset="0"/>
                  </a:rPr>
                  <a:t>werkzeug</a:t>
                </a:r>
              </a:p>
            </p:txBody>
          </p:sp>
          <p:sp>
            <p:nvSpPr>
              <p:cNvPr id="37937" name="Rectangle 1051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1500">
                    <a:latin typeface="Times New Roman" charset="0"/>
                  </a:rPr>
                  <a:t>Präcompiler</a:t>
                </a:r>
              </a:p>
            </p:txBody>
          </p:sp>
        </p:grpSp>
        <p:sp>
          <p:nvSpPr>
            <p:cNvPr id="37915" name="Text Box 1052"/>
            <p:cNvSpPr txBox="1">
              <a:spLocks noChangeArrowheads="1"/>
            </p:cNvSpPr>
            <p:nvPr/>
          </p:nvSpPr>
          <p:spPr bwMode="auto">
            <a:xfrm>
              <a:off x="409" y="96"/>
              <a:ext cx="73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500">
                  <a:latin typeface="Times New Roman" charset="0"/>
                </a:rPr>
                <a:t>„Naive</a:t>
              </a:r>
              <a:r>
                <a:rPr lang="ja-JP" altLang="de-DE" sz="1500">
                  <a:latin typeface="Times New Roman" charset="0"/>
                </a:rPr>
                <a:t>“</a:t>
              </a:r>
              <a:endParaRPr lang="de-DE" sz="1500">
                <a:latin typeface="Times New Roman" charset="0"/>
              </a:endParaRPr>
            </a:p>
            <a:p>
              <a:r>
                <a:rPr lang="de-DE" sz="1500">
                  <a:latin typeface="Times New Roman" charset="0"/>
                </a:rPr>
                <a:t>Benutzer</a:t>
              </a:r>
            </a:p>
          </p:txBody>
        </p:sp>
        <p:sp>
          <p:nvSpPr>
            <p:cNvPr id="37916" name="Text Box 1053"/>
            <p:cNvSpPr txBox="1">
              <a:spLocks noChangeArrowheads="1"/>
            </p:cNvSpPr>
            <p:nvPr/>
          </p:nvSpPr>
          <p:spPr bwMode="auto">
            <a:xfrm>
              <a:off x="1576" y="96"/>
              <a:ext cx="120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500">
                  <a:latin typeface="Times New Roman" charset="0"/>
                </a:rPr>
                <a:t>Fortgeschrittene</a:t>
              </a:r>
            </a:p>
            <a:p>
              <a:r>
                <a:rPr lang="de-DE" sz="1500">
                  <a:latin typeface="Times New Roman" charset="0"/>
                </a:rPr>
                <a:t>Benutzer</a:t>
              </a:r>
            </a:p>
          </p:txBody>
        </p:sp>
        <p:sp>
          <p:nvSpPr>
            <p:cNvPr id="37917" name="Text Box 1054"/>
            <p:cNvSpPr txBox="1">
              <a:spLocks noChangeArrowheads="1"/>
            </p:cNvSpPr>
            <p:nvPr/>
          </p:nvSpPr>
          <p:spPr bwMode="auto">
            <a:xfrm>
              <a:off x="2908" y="96"/>
              <a:ext cx="113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500">
                  <a:latin typeface="Times New Roman" charset="0"/>
                </a:rPr>
                <a:t>Anwendungs-</a:t>
              </a:r>
            </a:p>
            <a:p>
              <a:r>
                <a:rPr lang="de-DE" sz="1500">
                  <a:latin typeface="Times New Roman" charset="0"/>
                </a:rPr>
                <a:t>Programmierer</a:t>
              </a:r>
            </a:p>
          </p:txBody>
        </p:sp>
        <p:sp>
          <p:nvSpPr>
            <p:cNvPr id="37918" name="Text Box 1055"/>
            <p:cNvSpPr txBox="1">
              <a:spLocks noChangeArrowheads="1"/>
            </p:cNvSpPr>
            <p:nvPr/>
          </p:nvSpPr>
          <p:spPr bwMode="auto">
            <a:xfrm>
              <a:off x="4275" y="96"/>
              <a:ext cx="116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500">
                  <a:latin typeface="Times New Roman" charset="0"/>
                </a:rPr>
                <a:t>Datenbank-</a:t>
              </a:r>
            </a:p>
            <a:p>
              <a:r>
                <a:rPr lang="de-DE" sz="1500">
                  <a:latin typeface="Times New Roman" charset="0"/>
                </a:rPr>
                <a:t>administratoren</a:t>
              </a:r>
            </a:p>
          </p:txBody>
        </p:sp>
        <p:sp>
          <p:nvSpPr>
            <p:cNvPr id="37919" name="Line 1056"/>
            <p:cNvSpPr>
              <a:spLocks noChangeShapeType="1"/>
            </p:cNvSpPr>
            <p:nvPr/>
          </p:nvSpPr>
          <p:spPr bwMode="auto">
            <a:xfrm>
              <a:off x="755" y="571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0" name="Line 1057"/>
            <p:cNvSpPr>
              <a:spLocks noChangeShapeType="1"/>
            </p:cNvSpPr>
            <p:nvPr/>
          </p:nvSpPr>
          <p:spPr bwMode="auto">
            <a:xfrm>
              <a:off x="755" y="516"/>
              <a:ext cx="0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1" name="Line 1058"/>
            <p:cNvSpPr>
              <a:spLocks noChangeShapeType="1"/>
            </p:cNvSpPr>
            <p:nvPr/>
          </p:nvSpPr>
          <p:spPr bwMode="auto">
            <a:xfrm>
              <a:off x="215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2" name="Line 1059"/>
            <p:cNvSpPr>
              <a:spLocks noChangeShapeType="1"/>
            </p:cNvSpPr>
            <p:nvPr/>
          </p:nvSpPr>
          <p:spPr bwMode="auto">
            <a:xfrm>
              <a:off x="343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3" name="Line 1060"/>
            <p:cNvSpPr>
              <a:spLocks noChangeShapeType="1"/>
            </p:cNvSpPr>
            <p:nvPr/>
          </p:nvSpPr>
          <p:spPr bwMode="auto">
            <a:xfrm>
              <a:off x="4829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4" name="Line 1061"/>
            <p:cNvSpPr>
              <a:spLocks noChangeShapeType="1"/>
            </p:cNvSpPr>
            <p:nvPr/>
          </p:nvSpPr>
          <p:spPr bwMode="auto">
            <a:xfrm>
              <a:off x="755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5" name="Line 1062"/>
            <p:cNvSpPr>
              <a:spLocks noChangeShapeType="1"/>
            </p:cNvSpPr>
            <p:nvPr/>
          </p:nvSpPr>
          <p:spPr bwMode="auto">
            <a:xfrm>
              <a:off x="2152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6" name="Line 1063"/>
            <p:cNvSpPr>
              <a:spLocks noChangeShapeType="1"/>
            </p:cNvSpPr>
            <p:nvPr/>
          </p:nvSpPr>
          <p:spPr bwMode="auto">
            <a:xfrm>
              <a:off x="2152" y="1730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7" name="Line 1064"/>
            <p:cNvSpPr>
              <a:spLocks noChangeShapeType="1"/>
            </p:cNvSpPr>
            <p:nvPr/>
          </p:nvSpPr>
          <p:spPr bwMode="auto">
            <a:xfrm>
              <a:off x="2152" y="2115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8" name="Line 1065"/>
            <p:cNvSpPr>
              <a:spLocks noChangeShapeType="1"/>
            </p:cNvSpPr>
            <p:nvPr/>
          </p:nvSpPr>
          <p:spPr bwMode="auto">
            <a:xfrm>
              <a:off x="2152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9" name="Line 1066"/>
            <p:cNvSpPr>
              <a:spLocks noChangeShapeType="1"/>
            </p:cNvSpPr>
            <p:nvPr/>
          </p:nvSpPr>
          <p:spPr bwMode="auto">
            <a:xfrm>
              <a:off x="3316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0" name="Line 1067"/>
            <p:cNvSpPr>
              <a:spLocks noChangeShapeType="1"/>
            </p:cNvSpPr>
            <p:nvPr/>
          </p:nvSpPr>
          <p:spPr bwMode="auto">
            <a:xfrm>
              <a:off x="4247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1" name="Line 1068"/>
            <p:cNvSpPr>
              <a:spLocks noChangeShapeType="1"/>
            </p:cNvSpPr>
            <p:nvPr/>
          </p:nvSpPr>
          <p:spPr bwMode="auto">
            <a:xfrm flipH="1">
              <a:off x="4247" y="1123"/>
              <a:ext cx="582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2" name="Line 1069"/>
            <p:cNvSpPr>
              <a:spLocks noChangeShapeType="1"/>
            </p:cNvSpPr>
            <p:nvPr/>
          </p:nvSpPr>
          <p:spPr bwMode="auto">
            <a:xfrm>
              <a:off x="3199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3" name="Line 1070"/>
            <p:cNvSpPr>
              <a:spLocks noChangeShapeType="1"/>
            </p:cNvSpPr>
            <p:nvPr/>
          </p:nvSpPr>
          <p:spPr bwMode="auto">
            <a:xfrm>
              <a:off x="3897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2" name="Text Box 1071"/>
          <p:cNvSpPr txBox="1">
            <a:spLocks noChangeArrowheads="1"/>
          </p:cNvSpPr>
          <p:nvPr/>
        </p:nvSpPr>
        <p:spPr bwMode="auto">
          <a:xfrm>
            <a:off x="3371850" y="4845844"/>
            <a:ext cx="2686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500" b="1">
                <a:latin typeface="Times New Roman" charset="0"/>
              </a:rPr>
              <a:t>Hintergrundspeicher</a:t>
            </a:r>
          </a:p>
        </p:txBody>
      </p:sp>
      <p:sp>
        <p:nvSpPr>
          <p:cNvPr id="37893" name="Rectangle 1073"/>
          <p:cNvSpPr>
            <a:spLocks noChangeArrowheads="1"/>
          </p:cNvSpPr>
          <p:nvPr/>
        </p:nvSpPr>
        <p:spPr bwMode="auto">
          <a:xfrm>
            <a:off x="1143000" y="-114300"/>
            <a:ext cx="685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kumimoji="1" lang="de-DE" sz="2700">
                <a:solidFill>
                  <a:schemeClr val="tx2"/>
                </a:solidFill>
                <a:latin typeface="Arial Black" charset="0"/>
              </a:rPr>
              <a:t>Architekturübersicht eines DBMS</a:t>
            </a:r>
          </a:p>
        </p:txBody>
      </p:sp>
    </p:spTree>
    <p:extLst>
      <p:ext uri="{BB962C8B-B14F-4D97-AF65-F5344CB8AC3E}">
        <p14:creationId xmlns:p14="http://schemas.microsoft.com/office/powerpoint/2010/main" val="156564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E936CC-0827-C74C-A5FC-8FEDB8FCEC20}" type="slidenum">
              <a:rPr lang="en-US" sz="1050">
                <a:solidFill>
                  <a:srgbClr val="CC66FF"/>
                </a:solidFill>
              </a:rPr>
              <a:pPr/>
              <a:t>2</a:t>
            </a:fld>
            <a:endParaRPr lang="en-US" sz="105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der </a:t>
            </a:r>
            <a:r>
              <a:rPr lang="en-US" dirty="0" err="1" smtClean="0"/>
              <a:t>Vorlesung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r-IN" dirty="0" smtClean="0"/>
              <a:t>…</a:t>
            </a:r>
            <a:r>
              <a:rPr lang="de-DE" dirty="0" smtClean="0"/>
              <a:t>. </a:t>
            </a:r>
            <a:r>
              <a:rPr lang="en-US" dirty="0" err="1" smtClean="0"/>
              <a:t>im</a:t>
            </a:r>
            <a:r>
              <a:rPr lang="en-US" dirty="0" smtClean="0"/>
              <a:t> WS 18/19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>
                <a:hlinkClick r:id="rId2"/>
              </a:rPr>
              <a:t>http</a:t>
            </a:r>
            <a:r>
              <a:rPr lang="pl-PL" dirty="0" smtClean="0">
                <a:hlinkClick r:id="rId2"/>
              </a:rPr>
              <a:t>://</a:t>
            </a:r>
            <a:r>
              <a:rPr lang="pl-PL" dirty="0" smtClean="0">
                <a:hlinkClick r:id="rId3"/>
              </a:rPr>
              <a:t>www-db.in.tum.de/teaching/ws2122/grundlagen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9282A-4E0E-1845-8AE2-52D493E79510}" type="slidenum">
              <a:rPr lang="en-US" sz="1050">
                <a:solidFill>
                  <a:srgbClr val="CC66FF"/>
                </a:solidFill>
              </a:rPr>
              <a:pPr/>
              <a:t>4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22531" name="Rectangle 732"/>
          <p:cNvSpPr>
            <a:spLocks noGrp="1" noChangeArrowheads="1"/>
          </p:cNvSpPr>
          <p:nvPr>
            <p:ph type="title"/>
          </p:nvPr>
        </p:nvSpPr>
        <p:spPr>
          <a:xfrm>
            <a:off x="517979" y="0"/>
            <a:ext cx="7715250" cy="857250"/>
          </a:xfrm>
        </p:spPr>
        <p:txBody>
          <a:bodyPr/>
          <a:lstStyle/>
          <a:p>
            <a:pPr algn="ctr"/>
            <a:r>
              <a:rPr lang="de-DE" sz="1800">
                <a:latin typeface="Arial Black" charset="0"/>
              </a:rPr>
              <a:t/>
            </a:r>
            <a:br>
              <a:rPr lang="de-DE" sz="1800">
                <a:latin typeface="Arial Black" charset="0"/>
              </a:rPr>
            </a:br>
            <a:r>
              <a:rPr lang="de-DE">
                <a:latin typeface="Arial Black" charset="0"/>
              </a:rPr>
              <a:t>Datenbanksysteme 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Eine Einführung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/>
            </a:r>
            <a:br>
              <a:rPr lang="de-DE">
                <a:latin typeface="Arial Black" charset="0"/>
              </a:rPr>
            </a:br>
            <a:endParaRPr lang="de-DE">
              <a:latin typeface="Arial Black" charset="0"/>
            </a:endParaRPr>
          </a:p>
        </p:txBody>
      </p:sp>
      <p:sp>
        <p:nvSpPr>
          <p:cNvPr id="22532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1084943" y="1342570"/>
            <a:ext cx="6858000" cy="3242129"/>
          </a:xfrm>
        </p:spPr>
        <p:txBody>
          <a:bodyPr/>
          <a:lstStyle/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Alfons Kemper und Andre </a:t>
            </a:r>
            <a:r>
              <a:rPr lang="de-DE" dirty="0" err="1">
                <a:latin typeface="Tahoma" charset="0"/>
              </a:rPr>
              <a:t>Eickler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Datenbanksysteme – Eine Einführung</a:t>
            </a:r>
          </a:p>
          <a:p>
            <a:pPr algn="ctr">
              <a:buFont typeface="Webdings" charset="0"/>
              <a:buNone/>
            </a:pPr>
            <a:r>
              <a:rPr lang="de-DE" sz="2100" b="1" dirty="0">
                <a:solidFill>
                  <a:srgbClr val="FF0000"/>
                </a:solidFill>
                <a:latin typeface="Tahoma" charset="0"/>
              </a:rPr>
              <a:t>10. Auflage, 2015</a:t>
            </a:r>
            <a:endParaRPr lang="de-DE" sz="2100" b="1" dirty="0">
              <a:solidFill>
                <a:srgbClr val="FF0000"/>
              </a:solidFill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 err="1">
                <a:latin typeface="Tahoma" charset="0"/>
              </a:rPr>
              <a:t>Oldenbourg</a:t>
            </a:r>
            <a:r>
              <a:rPr lang="de-DE" dirty="0">
                <a:latin typeface="Tahoma" charset="0"/>
              </a:rPr>
              <a:t> Verlag, München</a:t>
            </a: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(</a:t>
            </a:r>
            <a:r>
              <a:rPr lang="de-DE" dirty="0" err="1">
                <a:latin typeface="Tahoma" charset="0"/>
              </a:rPr>
              <a:t>ca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50 </a:t>
            </a:r>
            <a:r>
              <a:rPr lang="de-DE" dirty="0">
                <a:latin typeface="Tahoma" charset="0"/>
              </a:rPr>
              <a:t>Euro)</a:t>
            </a: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3"/>
              </a:rPr>
              <a:t>http://www-db.in.tum.de/research/publications/books/DBMSeinf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4"/>
              </a:rPr>
              <a:t>http://www-db.in.tum.de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eling\Desktop\documents\presentations\1030270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1215" y="382191"/>
            <a:ext cx="2679785" cy="40993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Foliennummernplatzhalter 3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366E0D9C-8E4B-9346-916C-3F99590556BA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Stern mit 16 Zacken 2"/>
          <p:cNvSpPr/>
          <p:nvPr/>
        </p:nvSpPr>
        <p:spPr>
          <a:xfrm>
            <a:off x="1614488" y="3759994"/>
            <a:ext cx="2525316" cy="1453754"/>
          </a:xfrm>
          <a:prstGeom prst="star16">
            <a:avLst/>
          </a:prstGeom>
          <a:solidFill>
            <a:srgbClr val="FFFF00">
              <a:alpha val="76863"/>
            </a:srgbClr>
          </a:solidFill>
          <a:ln>
            <a:solidFill>
              <a:srgbClr val="FFFF00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erschienen</a:t>
            </a:r>
            <a:r>
              <a:rPr lang="en-US" dirty="0">
                <a:solidFill>
                  <a:schemeClr val="tx1"/>
                </a:solidFill>
              </a:rPr>
              <a:t> September 2015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8"/>
          </p:nvPr>
        </p:nvSpPr>
        <p:spPr>
          <a:xfrm>
            <a:off x="3960019" y="450056"/>
            <a:ext cx="4040981" cy="4176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75" dirty="0"/>
              <a:t>Aus </a:t>
            </a:r>
            <a:r>
              <a:rPr lang="en-US" sz="1875" dirty="0" err="1"/>
              <a:t>dem</a:t>
            </a:r>
            <a:r>
              <a:rPr lang="en-US" sz="1875" dirty="0"/>
              <a:t> </a:t>
            </a:r>
            <a:r>
              <a:rPr lang="en-US" sz="1875" dirty="0" err="1"/>
              <a:t>Inhalt</a:t>
            </a:r>
            <a:r>
              <a:rPr lang="en-US" sz="1875" dirty="0"/>
              <a:t>:</a:t>
            </a:r>
          </a:p>
          <a:p>
            <a:pPr lvl="2">
              <a:defRPr/>
            </a:pPr>
            <a:r>
              <a:rPr lang="de-DE" dirty="0" smtClean="0"/>
              <a:t>Systematische und ausführliche Einführung in moderne Datenbanksysteme</a:t>
            </a:r>
          </a:p>
          <a:p>
            <a:pPr lvl="2">
              <a:defRPr/>
            </a:pPr>
            <a:r>
              <a:rPr lang="de-DE" dirty="0" smtClean="0"/>
              <a:t>Fokus auf moderne Datenbanktechnologie</a:t>
            </a:r>
          </a:p>
          <a:p>
            <a:pPr lvl="2">
              <a:defRPr/>
            </a:pPr>
            <a:r>
              <a:rPr lang="de-DE" dirty="0" smtClean="0"/>
              <a:t>Veranschaulichung durch Beispielanwendungen</a:t>
            </a:r>
          </a:p>
          <a:p>
            <a:pPr lvl="2">
              <a:defRPr/>
            </a:pPr>
            <a:r>
              <a:rPr lang="de-DE" dirty="0" smtClean="0"/>
              <a:t>Aktualisierung neuer Entwicklungen: Hauptspeicher-Datenbanksysteme und </a:t>
            </a:r>
            <a:r>
              <a:rPr lang="de-DE" dirty="0" err="1" smtClean="0"/>
              <a:t>BigData</a:t>
            </a:r>
            <a:r>
              <a:rPr lang="de-DE" dirty="0" smtClean="0"/>
              <a:t>-Anwendungen</a:t>
            </a:r>
          </a:p>
          <a:p>
            <a:pPr>
              <a:buFont typeface="Webdings" charset="0"/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1875" dirty="0" err="1"/>
              <a:t>Ladenpreis</a:t>
            </a:r>
            <a:r>
              <a:rPr lang="en-US" sz="1875" dirty="0"/>
              <a:t>: € 49.95 / US$ 70.00</a:t>
            </a:r>
          </a:p>
          <a:p>
            <a:pPr>
              <a:defRPr/>
            </a:pPr>
            <a:r>
              <a:rPr lang="en-US" sz="1875" dirty="0"/>
              <a:t>Ca. 880 </a:t>
            </a:r>
            <a:r>
              <a:rPr lang="en-US" sz="1875" dirty="0" err="1"/>
              <a:t>Seiten</a:t>
            </a:r>
            <a:endParaRPr lang="en-US" sz="1875" dirty="0"/>
          </a:p>
          <a:p>
            <a:pPr>
              <a:defRPr/>
            </a:pPr>
            <a:r>
              <a:rPr lang="en-US" sz="1875" b="1" dirty="0"/>
              <a:t/>
            </a:r>
            <a:br>
              <a:rPr lang="en-US" sz="1875" b="1" dirty="0"/>
            </a:br>
            <a:r>
              <a:rPr lang="en-US" sz="1875" b="1" dirty="0" err="1" smtClean="0"/>
              <a:t>Broschur</a:t>
            </a:r>
            <a:r>
              <a:rPr lang="en-US" sz="1875" dirty="0" smtClean="0"/>
              <a:t> </a:t>
            </a:r>
            <a:r>
              <a:rPr lang="en-US" sz="1875" dirty="0" err="1" smtClean="0"/>
              <a:t>isbn</a:t>
            </a:r>
            <a:r>
              <a:rPr lang="en-US" sz="1875" dirty="0" smtClean="0"/>
              <a:t> </a:t>
            </a:r>
            <a:r>
              <a:rPr lang="de-DE" sz="1875" dirty="0"/>
              <a:t>978-3-11-044375-2</a:t>
            </a:r>
            <a:endParaRPr lang="en-US" sz="1875" dirty="0"/>
          </a:p>
          <a:p>
            <a:pPr>
              <a:defRPr/>
            </a:pPr>
            <a:endParaRPr lang="en-US" sz="1875" b="1" dirty="0"/>
          </a:p>
        </p:txBody>
      </p:sp>
      <p:sp>
        <p:nvSpPr>
          <p:cNvPr id="68613" name="Textplatzhalter 21"/>
          <p:cNvSpPr>
            <a:spLocks noGrp="1"/>
          </p:cNvSpPr>
          <p:nvPr>
            <p:ph type="body" idx="13"/>
          </p:nvPr>
        </p:nvSpPr>
        <p:spPr>
          <a:xfrm>
            <a:off x="1614488" y="4481513"/>
            <a:ext cx="6026944" cy="169069"/>
          </a:xfrm>
        </p:spPr>
        <p:txBody>
          <a:bodyPr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u="sng">
                <a:latin typeface="Times New Roman" charset="0"/>
                <a:cs typeface="Times New Roman" charset="0"/>
                <a:hlinkClick r:id="rId4"/>
              </a:rPr>
              <a:t>www.degruyter.com/books/</a:t>
            </a:r>
            <a:r>
              <a:rPr lang="de-DE">
                <a:latin typeface="Times New Roman" charset="0"/>
                <a:cs typeface="Times New Roman" charset="0"/>
                <a:hlinkClick r:id="rId4"/>
              </a:rPr>
              <a:t>978-3-11-044375-2</a:t>
            </a: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u="sng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</p:txBody>
      </p:sp>
      <p:pic>
        <p:nvPicPr>
          <p:cNvPr id="68614" name="Picture 4" descr="http://api.qrserver.com/v1/create-qr-code/?color=000000&amp;bgcolor=FFFFFF&amp;data=http://www.degruyter.com/view/product/428935?format=B&amp;qzone=0&amp;margin=0&amp;size=1000x1000&amp;ecc=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84" y="1131718"/>
            <a:ext cx="702469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8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4"/>
          <p:cNvSpPr>
            <a:spLocks noChangeArrowheads="1" noChangeShapeType="1" noTextEdit="1"/>
          </p:cNvSpPr>
          <p:nvPr/>
        </p:nvSpPr>
        <p:spPr bwMode="auto">
          <a:xfrm>
            <a:off x="1385888" y="0"/>
            <a:ext cx="6480572" cy="844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How Knowledge (or Exam-Material) expands ...</a:t>
            </a:r>
            <a:endParaRPr lang="de-DE" sz="27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1140619" y="789385"/>
          <a:ext cx="6860381" cy="1626394"/>
        </p:xfrm>
        <a:graphic>
          <a:graphicData uri="http://schemas.openxmlformats.org/drawingml/2006/table">
            <a:tbl>
              <a:tblPr/>
              <a:tblGrid>
                <a:gridCol w="689534"/>
                <a:gridCol w="688802"/>
                <a:gridCol w="690266"/>
                <a:gridCol w="688802"/>
                <a:gridCol w="662619"/>
                <a:gridCol w="706134"/>
                <a:gridCol w="706134"/>
                <a:gridCol w="710214"/>
                <a:gridCol w="658938"/>
                <a:gridCol w="658938"/>
              </a:tblGrid>
              <a:tr h="588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-st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-nd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-rd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67497" marR="67497" marT="35116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43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67497" marR="67497" marT="35116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67497" marR="67497" marT="35116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60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448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608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640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 672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718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792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68577" marR="68577" marT="34305" marB="3430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</a:tbl>
          </a:graphicData>
        </a:graphic>
      </p:graphicFrame>
      <p:sp>
        <p:nvSpPr>
          <p:cNvPr id="69665" name="WordArt 121"/>
          <p:cNvSpPr>
            <a:spLocks noChangeArrowheads="1" noChangeShapeType="1" noTextEdit="1"/>
          </p:cNvSpPr>
          <p:nvPr/>
        </p:nvSpPr>
        <p:spPr bwMode="auto">
          <a:xfrm>
            <a:off x="1223962" y="2409825"/>
            <a:ext cx="6425804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Study fast --- the next (thicker) Edition is coming</a:t>
            </a:r>
            <a:endParaRPr lang="de-DE" sz="27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69666" name="Text Box 122"/>
          <p:cNvSpPr txBox="1">
            <a:spLocks noChangeArrowheads="1"/>
          </p:cNvSpPr>
          <p:nvPr/>
        </p:nvSpPr>
        <p:spPr bwMode="auto">
          <a:xfrm>
            <a:off x="7596188" y="2356247"/>
            <a:ext cx="295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000">
                <a:sym typeface="Wingdings" charset="0"/>
              </a:rPr>
              <a:t></a:t>
            </a:r>
            <a:endParaRPr lang="de-DE" sz="3000"/>
          </a:p>
        </p:txBody>
      </p:sp>
      <p:pic>
        <p:nvPicPr>
          <p:cNvPr id="69667" name="Bild 3" descr="P10101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2593" r="4778" b="25926"/>
          <a:stretch>
            <a:fillRect/>
          </a:stretch>
        </p:blipFill>
        <p:spPr bwMode="auto">
          <a:xfrm>
            <a:off x="1147763" y="2983706"/>
            <a:ext cx="6286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Bild 1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2" y="2970610"/>
            <a:ext cx="1538288" cy="21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9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Komplementäres Übungsbuch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272338" y="-182166"/>
            <a:ext cx="917972" cy="8096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4579" name="Bild 1" descr="Deckblatt_Übungsbuch_Datenbak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3082" r="-5022" b="23315"/>
          <a:stretch>
            <a:fillRect/>
          </a:stretch>
        </p:blipFill>
        <p:spPr bwMode="auto">
          <a:xfrm rot="-5400000">
            <a:off x="4062413" y="1731169"/>
            <a:ext cx="4137422" cy="26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Bild 5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1582"/>
            <a:ext cx="2781300" cy="39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FF1C7E-A6E0-A347-9A76-FE9037BA3BA7}" type="slidenum">
              <a:rPr lang="en-US" sz="1050">
                <a:solidFill>
                  <a:srgbClr val="CC66FF"/>
                </a:solidFill>
              </a:rPr>
              <a:pPr/>
              <a:t>8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Black" charset="0"/>
              </a:rPr>
              <a:t>Übungsbuch dazu …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sz="1500" dirty="0">
                <a:latin typeface="Tahoma" charset="0"/>
              </a:rPr>
              <a:t>Lösungsvorschläge zu den Übungsaufgaben des Buchs</a:t>
            </a:r>
          </a:p>
          <a:p>
            <a:pPr lvl="1"/>
            <a:endParaRPr lang="de-DE" sz="1500" dirty="0" smtClean="0">
              <a:latin typeface="Tahoma" charset="0"/>
            </a:endParaRPr>
          </a:p>
          <a:p>
            <a:r>
              <a:rPr lang="de-DE" sz="1500" dirty="0" smtClean="0">
                <a:latin typeface="Tahoma" charset="0"/>
              </a:rPr>
              <a:t>Programm(</a:t>
            </a:r>
            <a:r>
              <a:rPr lang="de-DE" sz="1500" dirty="0" err="1" smtClean="0">
                <a:latin typeface="Tahoma" charset="0"/>
              </a:rPr>
              <a:t>fragmente</a:t>
            </a:r>
            <a:r>
              <a:rPr lang="de-DE" sz="1500" dirty="0">
                <a:latin typeface="Tahoma" charset="0"/>
              </a:rPr>
              <a:t>) für Implementierungsaufgaben</a:t>
            </a:r>
          </a:p>
          <a:p>
            <a:pPr lvl="1"/>
            <a:r>
              <a:rPr lang="de-DE" sz="1500" dirty="0">
                <a:latin typeface="Tahoma" charset="0"/>
              </a:rPr>
              <a:t>IBM DB2</a:t>
            </a:r>
          </a:p>
          <a:p>
            <a:pPr lvl="1"/>
            <a:r>
              <a:rPr lang="de-DE" sz="1500" dirty="0">
                <a:latin typeface="Tahoma" charset="0"/>
              </a:rPr>
              <a:t>Oracle</a:t>
            </a:r>
          </a:p>
          <a:p>
            <a:pPr lvl="1"/>
            <a:r>
              <a:rPr lang="de-DE" sz="1500" dirty="0">
                <a:latin typeface="Tahoma" charset="0"/>
              </a:rPr>
              <a:t>MS SQL </a:t>
            </a:r>
            <a:r>
              <a:rPr lang="de-DE" sz="1500" dirty="0" smtClean="0">
                <a:latin typeface="Tahoma" charset="0"/>
              </a:rPr>
              <a:t>Server</a:t>
            </a:r>
          </a:p>
          <a:p>
            <a:pPr lvl="1"/>
            <a:endParaRPr lang="de-DE" sz="1500" dirty="0">
              <a:latin typeface="Tahoma" charset="0"/>
            </a:endParaRPr>
          </a:p>
          <a:p>
            <a:r>
              <a:rPr lang="de-DE" sz="1500" dirty="0">
                <a:latin typeface="Tahoma" charset="0"/>
              </a:rPr>
              <a:t>Skripte für den Aufbau der Beispiel-Datenbank(en)</a:t>
            </a:r>
          </a:p>
        </p:txBody>
      </p:sp>
      <p:sp>
        <p:nvSpPr>
          <p:cNvPr id="26628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>
              <a:latin typeface="Tahoma" charset="0"/>
            </a:endParaRPr>
          </a:p>
        </p:txBody>
      </p:sp>
      <p:pic>
        <p:nvPicPr>
          <p:cNvPr id="26629" name="Bild 6" descr="Deckblatt_Übungsbuch_Datenbak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3082" r="-5022" b="23315"/>
          <a:stretch>
            <a:fillRect/>
          </a:stretch>
        </p:blipFill>
        <p:spPr bwMode="auto">
          <a:xfrm rot="-5400000">
            <a:off x="3592275" y="833650"/>
            <a:ext cx="5156224" cy="33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3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C306D-B200-724D-92FA-EC5BBE3A4786}" type="slidenum">
              <a:rPr lang="en-US" sz="1050">
                <a:solidFill>
                  <a:srgbClr val="CC66FF"/>
                </a:solidFill>
              </a:rPr>
              <a:pPr/>
              <a:t>9</a:t>
            </a:fld>
            <a:endParaRPr lang="en-US" sz="1050">
              <a:solidFill>
                <a:srgbClr val="CC66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4350"/>
          </a:xfrm>
        </p:spPr>
        <p:txBody>
          <a:bodyPr/>
          <a:lstStyle/>
          <a:p>
            <a:r>
              <a:rPr lang="de-DE" sz="2400">
                <a:latin typeface="Arial Black" charset="0"/>
              </a:rPr>
              <a:t>Literatur: Alternativ und weiterführend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8001000" cy="484307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b="1" dirty="0">
                <a:latin typeface="Tahoma" charset="0"/>
              </a:rPr>
              <a:t>A. Kemper , A. </a:t>
            </a:r>
            <a:r>
              <a:rPr lang="de-DE" b="1" dirty="0" err="1">
                <a:latin typeface="Tahoma" charset="0"/>
              </a:rPr>
              <a:t>Eickler</a:t>
            </a:r>
            <a:endParaRPr lang="de-DE" b="1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 dirty="0" smtClean="0">
                <a:latin typeface="Tahoma" charset="0"/>
              </a:rPr>
              <a:t>Datenbanksysteme </a:t>
            </a:r>
            <a:r>
              <a:rPr lang="de-DE" b="1" dirty="0">
                <a:latin typeface="Tahoma" charset="0"/>
              </a:rPr>
              <a:t>– Eine Einführung.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 dirty="0" err="1" smtClean="0">
                <a:latin typeface="Tahoma" charset="0"/>
              </a:rPr>
              <a:t>Oldenbourg</a:t>
            </a:r>
            <a:r>
              <a:rPr lang="de-DE" b="1" dirty="0" smtClean="0">
                <a:latin typeface="Tahoma" charset="0"/>
              </a:rPr>
              <a:t> </a:t>
            </a:r>
            <a:r>
              <a:rPr lang="de-DE" b="1" dirty="0">
                <a:latin typeface="Tahoma" charset="0"/>
              </a:rPr>
              <a:t>Verlag, 2015. 10. Auflage</a:t>
            </a:r>
            <a:r>
              <a:rPr lang="de-DE" b="1" dirty="0" smtClean="0">
                <a:latin typeface="Tahoma" charset="0"/>
              </a:rPr>
              <a:t>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b="1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b="1" dirty="0">
                <a:latin typeface="Tahoma" charset="0"/>
              </a:rPr>
              <a:t>A. Kemper, M. Wimmer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 dirty="0" smtClean="0">
                <a:latin typeface="Tahoma" charset="0"/>
              </a:rPr>
              <a:t>Übungsbuch </a:t>
            </a:r>
            <a:r>
              <a:rPr lang="de-DE" b="1" dirty="0">
                <a:latin typeface="Tahoma" charset="0"/>
              </a:rPr>
              <a:t>Datenbanksysteme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 dirty="0" err="1" smtClean="0">
                <a:latin typeface="Tahoma" charset="0"/>
              </a:rPr>
              <a:t>Oldenbourg</a:t>
            </a:r>
            <a:r>
              <a:rPr lang="de-DE" b="1" dirty="0" smtClean="0">
                <a:latin typeface="Tahoma" charset="0"/>
              </a:rPr>
              <a:t> </a:t>
            </a:r>
            <a:r>
              <a:rPr lang="de-DE" b="1" dirty="0">
                <a:latin typeface="Tahoma" charset="0"/>
              </a:rPr>
              <a:t>Verlag, 3. Auflage, 2012</a:t>
            </a:r>
            <a:r>
              <a:rPr lang="de-DE" b="1" dirty="0" smtClean="0">
                <a:latin typeface="Tahoma" charset="0"/>
              </a:rPr>
              <a:t>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b="1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A. Silberschatz, H. F. </a:t>
            </a:r>
            <a:r>
              <a:rPr lang="de-DE" dirty="0" err="1">
                <a:latin typeface="Tahoma" charset="0"/>
              </a:rPr>
              <a:t>Korth</a:t>
            </a:r>
            <a:r>
              <a:rPr lang="de-DE" dirty="0">
                <a:latin typeface="Tahoma" charset="0"/>
              </a:rPr>
              <a:t> und S. </a:t>
            </a:r>
            <a:r>
              <a:rPr lang="de-DE" dirty="0" err="1">
                <a:latin typeface="Tahoma" charset="0"/>
              </a:rPr>
              <a:t>Sudarshan</a:t>
            </a: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dirty="0">
                <a:latin typeface="Tahoma" charset="0"/>
              </a:rPr>
              <a:t>	Database System </a:t>
            </a:r>
            <a:r>
              <a:rPr lang="de-DE" dirty="0" err="1">
                <a:latin typeface="Tahoma" charset="0"/>
              </a:rPr>
              <a:t>Concepts</a:t>
            </a:r>
            <a:r>
              <a:rPr lang="de-DE" dirty="0">
                <a:latin typeface="Tahoma" charset="0"/>
              </a:rPr>
              <a:t>, </a:t>
            </a:r>
            <a:r>
              <a:rPr lang="de-DE" dirty="0" smtClean="0">
                <a:latin typeface="Tahoma" charset="0"/>
              </a:rPr>
              <a:t>7. </a:t>
            </a:r>
            <a:r>
              <a:rPr lang="de-DE" dirty="0">
                <a:latin typeface="Tahoma" charset="0"/>
              </a:rPr>
              <a:t>Auflage, McGraw-Hill Book Co., </a:t>
            </a:r>
            <a:r>
              <a:rPr lang="de-DE" dirty="0" smtClean="0">
                <a:latin typeface="Tahoma" charset="0"/>
              </a:rPr>
              <a:t>2019.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R. </a:t>
            </a:r>
            <a:r>
              <a:rPr lang="de-DE" dirty="0" err="1">
                <a:latin typeface="Tahoma" charset="0"/>
              </a:rPr>
              <a:t>Elmasri</a:t>
            </a:r>
            <a:r>
              <a:rPr lang="de-DE" dirty="0">
                <a:latin typeface="Tahoma" charset="0"/>
              </a:rPr>
              <a:t>, S.B. </a:t>
            </a:r>
            <a:r>
              <a:rPr lang="de-DE" dirty="0" err="1">
                <a:latin typeface="Tahoma" charset="0"/>
              </a:rPr>
              <a:t>Navathe</a:t>
            </a:r>
            <a:r>
              <a:rPr lang="de-DE" dirty="0">
                <a:latin typeface="Tahoma" charset="0"/>
              </a:rPr>
              <a:t>: </a:t>
            </a:r>
            <a:r>
              <a:rPr lang="de-DE" dirty="0" err="1">
                <a:latin typeface="Tahoma" charset="0"/>
              </a:rPr>
              <a:t>Fundamentals</a:t>
            </a:r>
            <a:r>
              <a:rPr lang="de-DE" dirty="0">
                <a:latin typeface="Tahoma" charset="0"/>
              </a:rPr>
              <a:t> </a:t>
            </a:r>
            <a:r>
              <a:rPr lang="de-DE" dirty="0" err="1">
                <a:latin typeface="Tahoma" charset="0"/>
              </a:rPr>
              <a:t>of</a:t>
            </a:r>
            <a:r>
              <a:rPr lang="de-DE" dirty="0">
                <a:latin typeface="Tahoma" charset="0"/>
              </a:rPr>
              <a:t> Database Systems, Benjamin Cummings, 	Redwood City, </a:t>
            </a:r>
            <a:r>
              <a:rPr lang="de-DE" dirty="0" err="1">
                <a:latin typeface="Tahoma" charset="0"/>
              </a:rPr>
              <a:t>Ca</a:t>
            </a:r>
            <a:r>
              <a:rPr lang="de-DE" dirty="0">
                <a:latin typeface="Tahoma" charset="0"/>
              </a:rPr>
              <a:t>, USA, </a:t>
            </a:r>
            <a:r>
              <a:rPr lang="de-DE" dirty="0" smtClean="0">
                <a:latin typeface="Tahoma" charset="0"/>
              </a:rPr>
              <a:t>7. </a:t>
            </a:r>
            <a:r>
              <a:rPr lang="de-DE" dirty="0">
                <a:latin typeface="Tahoma" charset="0"/>
              </a:rPr>
              <a:t>Auflage, </a:t>
            </a:r>
            <a:r>
              <a:rPr lang="de-DE" dirty="0" smtClean="0">
                <a:latin typeface="Tahoma" charset="0"/>
              </a:rPr>
              <a:t>2017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R. </a:t>
            </a:r>
            <a:r>
              <a:rPr lang="de-DE" dirty="0" err="1">
                <a:latin typeface="Tahoma" charset="0"/>
              </a:rPr>
              <a:t>Ramakrishnan</a:t>
            </a:r>
            <a:r>
              <a:rPr lang="de-DE" dirty="0">
                <a:latin typeface="Tahoma" charset="0"/>
              </a:rPr>
              <a:t>, J. Gehrke: Database Management Systems, 3. Auflage, 2009</a:t>
            </a:r>
            <a:r>
              <a:rPr lang="de-DE" dirty="0" smtClean="0">
                <a:latin typeface="Tahoma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de-DE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Tahoma" charset="0"/>
              </a:rPr>
              <a:t>G. Vossen : Datenmodelle, Datenbanksprachen und Datenbank-Management-Systeme. 	5. Auflage, </a:t>
            </a:r>
            <a:r>
              <a:rPr lang="de-DE" dirty="0" err="1">
                <a:latin typeface="Tahoma" charset="0"/>
              </a:rPr>
              <a:t>Oldenbourg</a:t>
            </a:r>
            <a:r>
              <a:rPr lang="de-DE" dirty="0">
                <a:latin typeface="Tahoma" charset="0"/>
              </a:rPr>
              <a:t>, 2008.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631</Words>
  <Application>Microsoft Macintosh PowerPoint</Application>
  <PresentationFormat>Bildschirmpräsentation (16:9)</PresentationFormat>
  <Paragraphs>292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19</vt:i4>
      </vt:variant>
    </vt:vector>
  </HeadingPairs>
  <TitlesOfParts>
    <vt:vector size="35" baseType="lpstr">
      <vt:lpstr>Courier New</vt:lpstr>
      <vt:lpstr>ＭＳ Ｐゴシック</vt:lpstr>
      <vt:lpstr>Arial</vt:lpstr>
      <vt:lpstr>Arial Black</vt:lpstr>
      <vt:lpstr>Calibri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Grundlagen Datenbanken (GDB) </vt:lpstr>
      <vt:lpstr>PowerPoint-Präsentation</vt:lpstr>
      <vt:lpstr>Homepage der Vorlesung … …. im WS 18/19</vt:lpstr>
      <vt:lpstr> Datenbanksysteme  Eine Einführung  </vt:lpstr>
      <vt:lpstr>PowerPoint-Präsentation</vt:lpstr>
      <vt:lpstr>PowerPoint-Präsentation</vt:lpstr>
      <vt:lpstr>Komplementäres Übungsbuch</vt:lpstr>
      <vt:lpstr>Übungsbuch dazu …</vt:lpstr>
      <vt:lpstr>Literatur: Alternativ und weiterführend</vt:lpstr>
      <vt:lpstr>PowerPoint-Präsentation</vt:lpstr>
      <vt:lpstr>PowerPoint-Präsentation</vt:lpstr>
      <vt:lpstr>Motivation für den Einsatz eines Datenbank-Verwaltungssystems</vt:lpstr>
      <vt:lpstr>PowerPoint-Präsentation</vt:lpstr>
      <vt:lpstr>Die Abstraktionsebenen eines Datenbanksystems</vt:lpstr>
      <vt:lpstr>Datenmodellierung</vt:lpstr>
      <vt:lpstr>Modellierung einer kleinen Beispielanwendung</vt:lpstr>
      <vt:lpstr>Logische Datenmodelle</vt:lpstr>
      <vt:lpstr>Das relationale Datenmodell</vt:lpstr>
      <vt:lpstr>PowerPoint-Präsentation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14</cp:revision>
  <cp:lastPrinted>2015-07-30T14:04:45Z</cp:lastPrinted>
  <dcterms:created xsi:type="dcterms:W3CDTF">2019-02-25T13:58:14Z</dcterms:created>
  <dcterms:modified xsi:type="dcterms:W3CDTF">2021-09-06T09:33:52Z</dcterms:modified>
</cp:coreProperties>
</file>